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Lst>
  <p:sldSz cy="6858000" cx="9144000"/>
  <p:notesSz cx="6858000" cy="9144000"/>
  <p:embeddedFontLst>
    <p:embeddedFont>
      <p:font typeface="Architects Daughter"/>
      <p:regular r:id="rId119"/>
    </p:embeddedFont>
    <p:embeddedFont>
      <p:font typeface="Amatic SC"/>
      <p:regular r:id="rId120"/>
      <p:bold r:id="rId121"/>
    </p:embeddedFont>
    <p:embeddedFont>
      <p:font typeface="Salsa"/>
      <p:regular r:id="rId122"/>
    </p:embeddedFont>
    <p:embeddedFont>
      <p:font typeface="Helvetica Neue"/>
      <p:regular r:id="rId123"/>
      <p:bold r:id="rId124"/>
      <p:italic r:id="rId125"/>
      <p:boldItalic r:id="rId126"/>
    </p:embeddedFont>
    <p:embeddedFont>
      <p:font typeface="Handlee"/>
      <p:regular r:id="rId127"/>
    </p:embeddedFont>
    <p:embeddedFont>
      <p:font typeface="Century Gothic"/>
      <p:regular r:id="rId128"/>
      <p:bold r:id="rId129"/>
      <p:italic r:id="rId130"/>
      <p:boldItalic r:id="rId1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576B41-6210-474A-ABAD-7C91381A4B1E}">
  <a:tblStyle styleId="{8C576B41-6210-474A-ABAD-7C91381A4B1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font" Target="fonts/CenturyGothic-bold.fntdata"/><Relationship Id="rId128" Type="http://schemas.openxmlformats.org/officeDocument/2006/relationships/font" Target="fonts/CenturyGothic-regular.fntdata"/><Relationship Id="rId127" Type="http://schemas.openxmlformats.org/officeDocument/2006/relationships/font" Target="fonts/Handlee-regular.fntdata"/><Relationship Id="rId126" Type="http://schemas.openxmlformats.org/officeDocument/2006/relationships/font" Target="fonts/HelveticaNeue-boldItalic.fntdata"/><Relationship Id="rId26" Type="http://schemas.openxmlformats.org/officeDocument/2006/relationships/slide" Target="slides/slide21.xml"/><Relationship Id="rId121" Type="http://schemas.openxmlformats.org/officeDocument/2006/relationships/font" Target="fonts/AmaticSC-bold.fntdata"/><Relationship Id="rId25" Type="http://schemas.openxmlformats.org/officeDocument/2006/relationships/slide" Target="slides/slide20.xml"/><Relationship Id="rId120" Type="http://schemas.openxmlformats.org/officeDocument/2006/relationships/font" Target="fonts/AmaticSC-regular.fntdata"/><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font" Target="fonts/HelveticaNeue-italic.fntdata"/><Relationship Id="rId29" Type="http://schemas.openxmlformats.org/officeDocument/2006/relationships/slide" Target="slides/slide24.xml"/><Relationship Id="rId124" Type="http://schemas.openxmlformats.org/officeDocument/2006/relationships/font" Target="fonts/HelveticaNeue-bold.fntdata"/><Relationship Id="rId123" Type="http://schemas.openxmlformats.org/officeDocument/2006/relationships/font" Target="fonts/HelveticaNeue-regular.fntdata"/><Relationship Id="rId122" Type="http://schemas.openxmlformats.org/officeDocument/2006/relationships/font" Target="fonts/Salsa-regular.fntdata"/><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font" Target="fonts/ArchitectsDaughter-regular.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1" Type="http://schemas.openxmlformats.org/officeDocument/2006/relationships/font" Target="fonts/CenturyGothic-boldItalic.fntdata"/><Relationship Id="rId130" Type="http://schemas.openxmlformats.org/officeDocument/2006/relationships/font" Target="fonts/CenturyGothic-italic.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e5eaf90f2_1_10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8e5eaf90f2_1_10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e5eaf90f2_1_5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8e5eaf90f2_1_5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55" name="Google Shape;155;g8e5eaf90f2_1_52: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8e5eaf90f2_1_69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8e5eaf90f2_1_69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58" name="Google Shape;858;g8e5eaf90f2_1_691: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8e5eaf90f2_1_69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64" name="Google Shape;864;g8e5eaf90f2_1_69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8e5eaf90f2_1_70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70" name="Google Shape;870;g8e5eaf90f2_1_70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8e5eaf90f2_1_70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76" name="Google Shape;876;g8e5eaf90f2_1_70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8e5eaf90f2_1_71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82" name="Google Shape;882;g8e5eaf90f2_1_71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8e5eaf90f2_1_71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88" name="Google Shape;888;g8e5eaf90f2_1_71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8e5eaf90f2_1_72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94" name="Google Shape;894;g8e5eaf90f2_1_72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8e5eaf90f2_1_72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Talking Together page 60  Digital Option in Padlet</a:t>
            </a:r>
            <a:endParaRPr/>
          </a:p>
        </p:txBody>
      </p:sp>
      <p:sp>
        <p:nvSpPr>
          <p:cNvPr id="900" name="Google Shape;900;g8e5eaf90f2_1_72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8e5eaf90f2_1_73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906" name="Google Shape;906;g8e5eaf90f2_1_73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8e5eaf90f2_1_73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912" name="Google Shape;912;g8e5eaf90f2_1_73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e5eaf90f2_1_58: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61" name="Google Shape;161;g8e5eaf90f2_1_58: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8" name="Google Shape;9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5" name="Google Shape;9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1" name="Google Shape;9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7" name="Google Shape;9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e5eaf90f2_1_6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8e5eaf90f2_1_6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This graph shows how being able to read well is related to the kind of job you will be able to do.  These Lexile scores down at the bottom show the difficulty of the reading materials that people can read.  As a person learns to read materials written at higher and higher levels, his or her job opportunities expand to more and more skilled jobs.  For example, a laborer reads at the 1000 Lexile level, a nurse at the 1300 leve, and a scientist close to the 1500 level.</a:t>
            </a:r>
            <a:endParaRPr/>
          </a:p>
        </p:txBody>
      </p:sp>
      <p:sp>
        <p:nvSpPr>
          <p:cNvPr id="170" name="Google Shape;170;g8e5eaf90f2_1_65: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e5eaf90f2_1_7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8e5eaf90f2_1_7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Now this graph shows how being able to read well is related to the yearly salary that you will earn in the future.  Laborers, or those who read at the 1000 Lexile level, earn between $5000 and $9900 per year, while people reading above the 1400 Lexile level earn more than $75,000 per year. </a:t>
            </a:r>
            <a:endParaRPr/>
          </a:p>
        </p:txBody>
      </p:sp>
      <p:sp>
        <p:nvSpPr>
          <p:cNvPr id="178" name="Google Shape;178;g8e5eaf90f2_1_72: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e5eaf90f2_1_7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85" name="Google Shape;185;g8e5eaf90f2_1_7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e5eaf90f2_1_8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Malcom X or Rubin “Hurricane” Carter</a:t>
            </a:r>
            <a:endParaRPr/>
          </a:p>
        </p:txBody>
      </p:sp>
      <p:sp>
        <p:nvSpPr>
          <p:cNvPr id="192" name="Google Shape;192;g8e5eaf90f2_1_8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e5eaf90f2_1_9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98" name="Google Shape;198;g8e5eaf90f2_1_9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e5eaf90f2_1_9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04" name="Google Shape;204;g8e5eaf90f2_1_9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e5eaf90f2_1_10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8e5eaf90f2_1_10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11" name="Google Shape;211;g8e5eaf90f2_1_100: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e5eaf90f2_1_10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17" name="Google Shape;217;g8e5eaf90f2_1_10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e5eaf90f2_1_108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95" name="Google Shape;95;g8e5eaf90f2_1_108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e5eaf90f2_1_11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23" name="Google Shape;223;g8e5eaf90f2_1_11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e5eaf90f2_1_11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29" name="Google Shape;229;g8e5eaf90f2_1_11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e5eaf90f2_1_12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35" name="Google Shape;235;g8e5eaf90f2_1_12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e5eaf90f2_1_12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41" name="Google Shape;241;g8e5eaf90f2_1_12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e5eaf90f2_1_13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47" name="Google Shape;247;g8e5eaf90f2_1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g8e5eaf90f2_1_131:notes"/>
          <p:cNvSpPr txBox="1"/>
          <p:nvPr>
            <p:ph idx="1" type="body"/>
          </p:nvPr>
        </p:nvSpPr>
        <p:spPr>
          <a:xfrm>
            <a:off x="685800" y="4343399"/>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e5eaf90f2_1_13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54" name="Google Shape;254;g8e5eaf90f2_1_13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e5eaf90f2_1_14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60" name="Google Shape;260;g8e5eaf90f2_1_14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8e5eaf90f2_1_15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69" name="Google Shape;269;g8e5eaf90f2_1_15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e5eaf90f2_1_15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8e5eaf90f2_1_15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76" name="Google Shape;276;g8e5eaf90f2_1_155: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e5eaf90f2_1_16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82" name="Google Shape;282;g8e5eaf90f2_1_16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e5eaf90f2_1_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01" name="Google Shape;101;g8e5eaf90f2_1_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8e5eaf90f2_1_16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88" name="Google Shape;288;g8e5eaf90f2_1_16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e5eaf90f2_1_17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294" name="Google Shape;294;g8e5eaf90f2_1_17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8e5eaf90f2_1_17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300" name="Google Shape;300;g8e5eaf90f2_1_17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e5eaf90f2_1_18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306" name="Google Shape;306;g8e5eaf90f2_1_18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e5eaf90f2_1_18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312" name="Google Shape;312;g8e5eaf90f2_1_18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e5eaf90f2_1_19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318" name="Google Shape;318;g8e5eaf90f2_1_19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8e5eaf90f2_1_19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324" name="Google Shape;324;g8e5eaf90f2_1_19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e5eaf90f2_1_20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0" name="Google Shape;330;g8e5eaf90f2_1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31" name="Google Shape;331;g8e5eaf90f2_1_201:notes"/>
          <p:cNvSpPr txBox="1"/>
          <p:nvPr>
            <p:ph idx="1" type="body"/>
          </p:nvPr>
        </p:nvSpPr>
        <p:spPr>
          <a:xfrm>
            <a:off x="685800" y="4343399"/>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8e5eaf90f2_1_23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61" name="Google Shape;361;g8e5eaf90f2_1_2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62" name="Google Shape;362;g8e5eaf90f2_1_231:notes"/>
          <p:cNvSpPr txBox="1"/>
          <p:nvPr>
            <p:ph idx="1" type="body"/>
          </p:nvPr>
        </p:nvSpPr>
        <p:spPr>
          <a:xfrm>
            <a:off x="685800" y="4343399"/>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8e5eaf90f2_1_292:notes"/>
          <p:cNvSpPr txBox="1"/>
          <p:nvPr>
            <p:ph idx="1" type="body"/>
          </p:nvPr>
        </p:nvSpPr>
        <p:spPr>
          <a:xfrm>
            <a:off x="892904" y="4266368"/>
            <a:ext cx="4911000" cy="4041900"/>
          </a:xfrm>
          <a:prstGeom prst="rect">
            <a:avLst/>
          </a:prstGeom>
          <a:noFill/>
          <a:ln>
            <a:noFill/>
          </a:ln>
        </p:spPr>
        <p:txBody>
          <a:bodyPr anchorCtr="0" anchor="t" bIns="89450" lIns="89450" spcFirstLastPara="1" rIns="89450" wrap="square" tIns="8945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3" name="Google Shape;423;g8e5eaf90f2_1_292:notes"/>
          <p:cNvSpPr/>
          <p:nvPr>
            <p:ph idx="2" type="sldImg"/>
          </p:nvPr>
        </p:nvSpPr>
        <p:spPr>
          <a:xfrm>
            <a:off x="1116130" y="673637"/>
            <a:ext cx="4464600" cy="336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e5eaf90f2_1_1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8e5eaf90f2_1_1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09" name="Google Shape;109;g8e5eaf90f2_1_12: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8e5eaf90f2_1_31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36" name="Google Shape;436;g8e5eaf90f2_1_31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8e5eaf90f2_1_31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42" name="Google Shape;442;g8e5eaf90f2_1_31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8e5eaf90f2_1_32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48" name="Google Shape;448;g8e5eaf90f2_1_32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8e5eaf90f2_1_32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54" name="Google Shape;454;g8e5eaf90f2_1_32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8e5eaf90f2_1_33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60" name="Google Shape;460;g8e5eaf90f2_1_33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8e5eaf90f2_1_33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66" name="Google Shape;466;g8e5eaf90f2_1_33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8e5eaf90f2_1_34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72" name="Google Shape;472;g8e5eaf90f2_1_34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8e5eaf90f2_1_34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78" name="Google Shape;478;g8e5eaf90f2_1_34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8e5eaf90f2_1_35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84" name="Google Shape;484;g8e5eaf90f2_1_35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8e5eaf90f2_1_35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90" name="Google Shape;490;g8e5eaf90f2_1_3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1" name="Google Shape;491;g8e5eaf90f2_1_359:notes"/>
          <p:cNvSpPr txBox="1"/>
          <p:nvPr>
            <p:ph idx="1" type="body"/>
          </p:nvPr>
        </p:nvSpPr>
        <p:spPr>
          <a:xfrm>
            <a:off x="685800" y="4343399"/>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e5eaf90f2_1_1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16" name="Google Shape;116;g8e5eaf90f2_1_1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8e5eaf90f2_1_378: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497" name="Google Shape;497;g8e5eaf90f2_1_378: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8e5eaf90f2_1_38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04" name="Google Shape;504;g8e5eaf90f2_1_38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8e5eaf90f2_1_389: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10" name="Google Shape;510;g8e5eaf90f2_1_389: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8e5eaf90f2_1_394:notes"/>
          <p:cNvSpPr txBox="1"/>
          <p:nvPr>
            <p:ph idx="1" type="body"/>
          </p:nvPr>
        </p:nvSpPr>
        <p:spPr>
          <a:xfrm>
            <a:off x="685800" y="4343399"/>
            <a:ext cx="5486400" cy="41148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16" name="Google Shape;516;g8e5eaf90f2_1_3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8e5eaf90f2_1_40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23" name="Google Shape;523;g8e5eaf90f2_1_4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 name="Google Shape;524;g8e5eaf90f2_1_400:notes"/>
          <p:cNvSpPr txBox="1"/>
          <p:nvPr>
            <p:ph idx="1" type="body"/>
          </p:nvPr>
        </p:nvSpPr>
        <p:spPr>
          <a:xfrm>
            <a:off x="685800" y="4343399"/>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8e5eaf90f2_1_40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30" name="Google Shape;530;g8e5eaf90f2_1_40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8e5eaf90f2_1_41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36" name="Google Shape;536;g8e5eaf90f2_1_41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8e5eaf90f2_1_41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42" name="Google Shape;542;g8e5eaf90f2_1_41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8e5eaf90f2_1_42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48" name="Google Shape;548;g8e5eaf90f2_1_42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8e5eaf90f2_1_42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Page 31 Xpect to Achieve Manual</a:t>
            </a:r>
            <a:endParaRPr/>
          </a:p>
        </p:txBody>
      </p:sp>
      <p:sp>
        <p:nvSpPr>
          <p:cNvPr id="554" name="Google Shape;554;g8e5eaf90f2_1_42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e5eaf90f2_1_2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8e5eaf90f2_1_2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24" name="Google Shape;124;g8e5eaf90f2_1_25: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8e5eaf90f2_1_43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59" name="Google Shape;559;g8e5eaf90f2_1_43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8e5eaf90f2_1_43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65" name="Google Shape;565;g8e5eaf90f2_1_43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8e5eaf90f2_1_44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8e5eaf90f2_1_44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72" name="Google Shape;572;g8e5eaf90f2_1_440: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8e5eaf90f2_1_44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78" name="Google Shape;578;g8e5eaf90f2_1_44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8e5eaf90f2_1_45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83" name="Google Shape;583;g8e5eaf90f2_1_4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4" name="Google Shape;584;g8e5eaf90f2_1_451:notes"/>
          <p:cNvSpPr txBox="1"/>
          <p:nvPr>
            <p:ph idx="1" type="body"/>
          </p:nvPr>
        </p:nvSpPr>
        <p:spPr>
          <a:xfrm>
            <a:off x="685800" y="4343399"/>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8e5eaf90f2_1_45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590" name="Google Shape;590;g8e5eaf90f2_1_45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8e5eaf90f2_1_46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96" name="Google Shape;596;g8e5eaf90f2_1_4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7" name="Google Shape;597;g8e5eaf90f2_1_462:notes"/>
          <p:cNvSpPr txBox="1"/>
          <p:nvPr>
            <p:ph idx="1" type="body"/>
          </p:nvPr>
        </p:nvSpPr>
        <p:spPr>
          <a:xfrm>
            <a:off x="685800" y="4343399"/>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8e5eaf90f2_1_468: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03" name="Google Shape;603;g8e5eaf90f2_1_468: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8e5eaf90f2_1_473: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09" name="Google Shape;609;g8e5eaf90f2_1_473: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8e5eaf90f2_1_478: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8e5eaf90f2_1_478: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Read Talking Together Lesson 1 Pages 11 &amp; 12 (#’s 1 -2)</a:t>
            </a:r>
            <a:endParaRPr/>
          </a:p>
        </p:txBody>
      </p:sp>
      <p:sp>
        <p:nvSpPr>
          <p:cNvPr id="616" name="Google Shape;616;g8e5eaf90f2_1_478: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e5eaf90f2_1_3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8e5eaf90f2_1_3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31" name="Google Shape;131;g8e5eaf90f2_1_31: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8e5eaf90f2_1_48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8e5eaf90f2_1_48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marR="0" rtl="0" algn="l">
              <a:lnSpc>
                <a:spcPct val="100000"/>
              </a:lnSpc>
              <a:spcBef>
                <a:spcPts val="0"/>
              </a:spcBef>
              <a:spcAft>
                <a:spcPts val="0"/>
              </a:spcAft>
              <a:buClr>
                <a:schemeClr val="dk1"/>
              </a:buClr>
              <a:buSzPts val="1200"/>
              <a:buFont typeface="Calibri"/>
              <a:buNone/>
            </a:pPr>
            <a:r>
              <a:rPr lang="en-US"/>
              <a:t>Pages 11 &amp; 12</a:t>
            </a:r>
            <a:endParaRPr/>
          </a:p>
          <a:p>
            <a:pPr indent="0" lvl="0" marL="0" rtl="0" algn="l">
              <a:lnSpc>
                <a:spcPct val="100000"/>
              </a:lnSpc>
              <a:spcBef>
                <a:spcPts val="0"/>
              </a:spcBef>
              <a:spcAft>
                <a:spcPts val="0"/>
              </a:spcAft>
              <a:buSzPts val="1400"/>
              <a:buNone/>
            </a:pPr>
            <a:r>
              <a:rPr lang="en-US"/>
              <a:t>Talking Together manual</a:t>
            </a:r>
            <a:endParaRPr/>
          </a:p>
        </p:txBody>
      </p:sp>
      <p:sp>
        <p:nvSpPr>
          <p:cNvPr id="623" name="Google Shape;623;g8e5eaf90f2_1_484: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8e5eaf90f2_1_49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Talking Together pages 25-28, #’s 1 - 5</a:t>
            </a:r>
            <a:endParaRPr/>
          </a:p>
        </p:txBody>
      </p:sp>
      <p:sp>
        <p:nvSpPr>
          <p:cNvPr id="629" name="Google Shape;629;g8e5eaf90f2_1_49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8e5eaf90f2_1_49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Talking Together Pages 31 - 35</a:t>
            </a:r>
            <a:endParaRPr/>
          </a:p>
        </p:txBody>
      </p:sp>
      <p:sp>
        <p:nvSpPr>
          <p:cNvPr id="635" name="Google Shape;635;g8e5eaf90f2_1_49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8e5eaf90f2_1_50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41" name="Google Shape;641;g8e5eaf90f2_1_50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8e5eaf90f2_1_505: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47" name="Google Shape;647;g8e5eaf90f2_1_505: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8e5eaf90f2_1_51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8e5eaf90f2_1_51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54" name="Google Shape;654;g8e5eaf90f2_1_510: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8c99d51349_0_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60" name="Google Shape;660;g8c99d51349_0_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8e5eaf90f2_1_52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65" name="Google Shape;665;g8e5eaf90f2_1_52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8e5eaf90f2_1_52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71" name="Google Shape;671;g8e5eaf90f2_1_52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8e5eaf90f2_1_53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g8e5eaf90f2_1_53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78" name="Google Shape;678;g8e5eaf90f2_1_531:notes"/>
          <p:cNvSpPr txBox="1"/>
          <p:nvPr>
            <p:ph idx="12" type="sldNum"/>
          </p:nvPr>
        </p:nvSpPr>
        <p:spPr>
          <a:xfrm>
            <a:off x="3884753" y="8685553"/>
            <a:ext cx="2971800" cy="456900"/>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e5eaf90f2_1_38: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138" name="Google Shape;138;g8e5eaf90f2_1_38: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8e5eaf90f2_1_53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Talking Together pages 25-28, #’s 1 - 5</a:t>
            </a:r>
            <a:endParaRPr/>
          </a:p>
        </p:txBody>
      </p:sp>
      <p:sp>
        <p:nvSpPr>
          <p:cNvPr id="684" name="Google Shape;684;g8e5eaf90f2_1_53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8e5eaf90f2_1_54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90" name="Google Shape;690;g8e5eaf90f2_1_54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8e5eaf90f2_1_54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696" name="Google Shape;696;g8e5eaf90f2_1_54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8e5eaf90f2_1_55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02" name="Google Shape;702;g8e5eaf90f2_1_55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8e5eaf90f2_1_558: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09" name="Google Shape;709;g8e5eaf90f2_1_558: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8e5eaf90f2_1_564: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16" name="Google Shape;716;g8e5eaf90f2_1_564: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8e5eaf90f2_1_570: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23" name="Google Shape;723;g8e5eaf90f2_1_570: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8e5eaf90f2_1_57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30" name="Google Shape;730;g8e5eaf90f2_1_57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8e5eaf90f2_1_58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37" name="Google Shape;737;g8e5eaf90f2_1_58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8e5eaf90f2_1_58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43" name="Google Shape;743;g8e5eaf90f2_1_58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e5eaf90f2_1_4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rPr lang="en-US"/>
              <a:t>Digital option:  Create a Flipgrid Video</a:t>
            </a:r>
            <a:endParaRPr/>
          </a:p>
        </p:txBody>
      </p:sp>
      <p:sp>
        <p:nvSpPr>
          <p:cNvPr id="147" name="Google Shape;147;g8e5eaf90f2_1_4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8e5eaf90f2_1_592: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49" name="Google Shape;749;g8e5eaf90f2_1_592: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8e5eaf90f2_1_597: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54" name="Google Shape;754;g8e5eaf90f2_1_59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8e5eaf90f2_1_602:notes"/>
          <p:cNvSpPr txBox="1"/>
          <p:nvPr>
            <p:ph idx="1" type="body"/>
          </p:nvPr>
        </p:nvSpPr>
        <p:spPr>
          <a:xfrm>
            <a:off x="685800" y="4343399"/>
            <a:ext cx="5486400" cy="41148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760" name="Google Shape;760;g8e5eaf90f2_1_6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8e5eaf90f2_1_60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67" name="Google Shape;767;g8e5eaf90f2_1_6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68" name="Google Shape;768;g8e5eaf90f2_1_608:notes"/>
          <p:cNvSpPr txBox="1"/>
          <p:nvPr>
            <p:ph idx="1" type="body"/>
          </p:nvPr>
        </p:nvSpPr>
        <p:spPr>
          <a:xfrm>
            <a:off x="685800" y="4343399"/>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8e5eaf90f2_1_653:notes"/>
          <p:cNvSpPr txBox="1"/>
          <p:nvPr>
            <p:ph idx="1" type="body"/>
          </p:nvPr>
        </p:nvSpPr>
        <p:spPr>
          <a:xfrm>
            <a:off x="685800" y="4343399"/>
            <a:ext cx="5486400" cy="41148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13" name="Google Shape;813;g8e5eaf90f2_1_6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8e5eaf90f2_1_65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18" name="Google Shape;818;g8e5eaf90f2_1_657: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9" name="Google Shape;819;g8e5eaf90f2_1_657:notes"/>
          <p:cNvSpPr txBox="1"/>
          <p:nvPr>
            <p:ph idx="1" type="body"/>
          </p:nvPr>
        </p:nvSpPr>
        <p:spPr>
          <a:xfrm>
            <a:off x="685800" y="4343399"/>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8e5eaf90f2_1_67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33" name="Google Shape;833;g8e5eaf90f2_1_67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8e5eaf90f2_1_67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39" name="Google Shape;839;g8e5eaf90f2_1_67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8e5eaf90f2_1_681: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45" name="Google Shape;845;g8e5eaf90f2_1_681: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8e5eaf90f2_1_686:notes"/>
          <p:cNvSpPr txBox="1"/>
          <p:nvPr>
            <p:ph idx="1" type="body"/>
          </p:nvPr>
        </p:nvSpPr>
        <p:spPr>
          <a:xfrm>
            <a:off x="685180" y="4342777"/>
            <a:ext cx="5487900" cy="4115100"/>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400"/>
              <a:buNone/>
            </a:pPr>
            <a:r>
              <a:t/>
            </a:r>
            <a:endParaRPr/>
          </a:p>
        </p:txBody>
      </p:sp>
      <p:sp>
        <p:nvSpPr>
          <p:cNvPr id="851" name="Google Shape;851;g8e5eaf90f2_1_686:notes"/>
          <p:cNvSpPr/>
          <p:nvPr>
            <p:ph idx="2" type="sldImg"/>
          </p:nvPr>
        </p:nvSpPr>
        <p:spPr>
          <a:xfrm>
            <a:off x="1156435"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4" name="Google Shape;34;p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49" name="Shape 49"/>
        <p:cNvGrpSpPr/>
        <p:nvPr/>
      </p:nvGrpSpPr>
      <p:grpSpPr>
        <a:xfrm>
          <a:off x="0" y="0"/>
          <a:ext cx="0" cy="0"/>
          <a:chOff x="0" y="0"/>
          <a:chExt cx="0" cy="0"/>
        </a:xfrm>
      </p:grpSpPr>
      <p:sp>
        <p:nvSpPr>
          <p:cNvPr id="50" name="Google Shape;50;p8"/>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685800" y="1600200"/>
            <a:ext cx="38100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2" name="Google Shape;52;p8"/>
          <p:cNvSpPr/>
          <p:nvPr>
            <p:ph idx="2" type="clipArt"/>
          </p:nvPr>
        </p:nvSpPr>
        <p:spPr>
          <a:xfrm>
            <a:off x="4648200" y="1600200"/>
            <a:ext cx="3810000" cy="441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1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1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1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6895" y="0"/>
            <a:ext cx="9076764" cy="6858000"/>
          </a:xfrm>
          <a:prstGeom prst="rect">
            <a:avLst/>
          </a:prstGeom>
          <a:noFill/>
          <a:ln>
            <a:noFill/>
          </a:ln>
        </p:spPr>
      </p:pic>
      <p:sp>
        <p:nvSpPr>
          <p:cNvPr id="7" name="Google Shape;7;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13.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3.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gif"/><Relationship Id="rId4" Type="http://schemas.openxmlformats.org/officeDocument/2006/relationships/image" Target="../media/image6.gif"/><Relationship Id="rId5"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jpg"/><Relationship Id="rId4" Type="http://schemas.openxmlformats.org/officeDocument/2006/relationships/image" Target="../media/image8.jpg"/><Relationship Id="rId9"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youtube.com/watch?v=uAz9hZmcr58"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 Id="rId3" Type="http://schemas.openxmlformats.org/officeDocument/2006/relationships/image" Target="../media/image2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b="0" l="0" r="0" t="0"/>
          <a:stretch/>
        </p:blipFill>
        <p:spPr>
          <a:xfrm>
            <a:off x="0" y="0"/>
            <a:ext cx="9143999" cy="6857999"/>
          </a:xfrm>
          <a:prstGeom prst="rect">
            <a:avLst/>
          </a:prstGeom>
          <a:noFill/>
          <a:ln>
            <a:noFill/>
          </a:ln>
        </p:spPr>
      </p:pic>
      <p:sp>
        <p:nvSpPr>
          <p:cNvPr id="91" name="Google Shape;91;p1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1" lang="en-US" sz="11700">
                <a:solidFill>
                  <a:srgbClr val="0000FF"/>
                </a:solidFill>
                <a:latin typeface="Amatic SC"/>
                <a:ea typeface="Amatic SC"/>
                <a:cs typeface="Amatic SC"/>
                <a:sym typeface="Amatic SC"/>
              </a:rPr>
              <a:t>Xpect to Achieve</a:t>
            </a:r>
            <a:endParaRPr b="1" sz="11700">
              <a:solidFill>
                <a:srgbClr val="0000FF"/>
              </a:solidFill>
              <a:latin typeface="Amatic SC"/>
              <a:ea typeface="Amatic SC"/>
              <a:cs typeface="Amatic SC"/>
              <a:sym typeface="Amatic SC"/>
            </a:endParaRPr>
          </a:p>
        </p:txBody>
      </p:sp>
      <p:sp>
        <p:nvSpPr>
          <p:cNvPr id="92" name="Google Shape;92;p1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t>Author:  Jean B. Schumaker</a:t>
            </a:r>
            <a:endParaRPr/>
          </a:p>
          <a:p>
            <a:pPr indent="0" lvl="0" marL="0" rtl="0" algn="ctr">
              <a:lnSpc>
                <a:spcPct val="90000"/>
              </a:lnSpc>
              <a:spcBef>
                <a:spcPts val="0"/>
              </a:spcBef>
              <a:spcAft>
                <a:spcPts val="0"/>
              </a:spcAft>
              <a:buClr>
                <a:schemeClr val="dk1"/>
              </a:buClr>
              <a:buSzPts val="2400"/>
              <a:buNone/>
            </a:pPr>
            <a:r>
              <a:rPr lang="en-US"/>
              <a:t>Presentation Compiled by Bonnie Palasak</a:t>
            </a:r>
            <a:endParaRPr/>
          </a:p>
          <a:p>
            <a:pPr indent="0" lvl="0" marL="0" rtl="0" algn="ctr">
              <a:lnSpc>
                <a:spcPct val="90000"/>
              </a:lnSpc>
              <a:spcBef>
                <a:spcPts val="0"/>
              </a:spcBef>
              <a:spcAft>
                <a:spcPts val="0"/>
              </a:spcAft>
              <a:buClr>
                <a:schemeClr val="dk1"/>
              </a:buClr>
              <a:buSzPts val="2400"/>
              <a:buNone/>
            </a:pPr>
            <a:r>
              <a:rPr lang="en-US"/>
              <a:t>Revised July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t>PAIR SHARE</a:t>
            </a:r>
            <a:endParaRPr/>
          </a:p>
        </p:txBody>
      </p:sp>
      <p:sp>
        <p:nvSpPr>
          <p:cNvPr id="158" name="Google Shape;158;p2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00050" lvl="0" marL="457200" rtl="0" algn="l">
              <a:lnSpc>
                <a:spcPct val="100000"/>
              </a:lnSpc>
              <a:spcBef>
                <a:spcPts val="360"/>
              </a:spcBef>
              <a:spcAft>
                <a:spcPts val="0"/>
              </a:spcAft>
              <a:buSzPts val="2700"/>
              <a:buChar char="•"/>
            </a:pPr>
            <a:r>
              <a:rPr lang="en-US" sz="3700"/>
              <a:t>Turn to your partner next to you, and the tallest partner will share first.</a:t>
            </a:r>
            <a:endParaRPr sz="3700"/>
          </a:p>
          <a:p>
            <a:pPr indent="-400050" lvl="0" marL="457200" rtl="0" algn="l">
              <a:lnSpc>
                <a:spcPct val="100000"/>
              </a:lnSpc>
              <a:spcBef>
                <a:spcPts val="0"/>
              </a:spcBef>
              <a:spcAft>
                <a:spcPts val="0"/>
              </a:spcAft>
              <a:buSzPts val="2700"/>
              <a:buChar char="•"/>
            </a:pPr>
            <a:r>
              <a:rPr lang="en-US" sz="3700"/>
              <a:t>Please pay close attention to everything your partner says, because you will introduce them later.</a:t>
            </a:r>
            <a:endParaRPr sz="3700"/>
          </a:p>
          <a:p>
            <a:pPr indent="-400050" lvl="0" marL="457200" rtl="0" algn="l">
              <a:lnSpc>
                <a:spcPct val="100000"/>
              </a:lnSpc>
              <a:spcBef>
                <a:spcPts val="0"/>
              </a:spcBef>
              <a:spcAft>
                <a:spcPts val="0"/>
              </a:spcAft>
              <a:buSzPts val="2700"/>
              <a:buChar char="•"/>
            </a:pPr>
            <a:r>
              <a:rPr lang="en-US" sz="3700"/>
              <a:t>I will be taking pictures of you as you share.  Try not to be distracted. </a:t>
            </a:r>
            <a:endParaRPr sz="370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1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p:txBody>
      </p:sp>
      <p:sp>
        <p:nvSpPr>
          <p:cNvPr id="861" name="Google Shape;861;p1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368"/>
              <a:buNone/>
            </a:pPr>
            <a:r>
              <a:rPr lang="en-US" sz="6000"/>
              <a:t>DISTRICT COMPREHENSION TESTING</a:t>
            </a:r>
            <a:endParaRPr sz="60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1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867" name="Google Shape;867;p11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Font typeface="Century Gothic"/>
              <a:buNone/>
            </a:pPr>
            <a:r>
              <a:rPr lang="en-US" sz="7200">
                <a:solidFill>
                  <a:schemeClr val="accent1"/>
                </a:solidFill>
              </a:rPr>
              <a:t>Talking Together Lesson 6</a:t>
            </a:r>
            <a:endParaRPr sz="7200">
              <a:solidFill>
                <a:schemeClr val="accent1"/>
              </a:solidFill>
            </a:endParaRPr>
          </a:p>
          <a:p>
            <a:pPr indent="-158496" lvl="0" marL="342900" rtl="0" algn="l">
              <a:lnSpc>
                <a:spcPct val="100000"/>
              </a:lnSpc>
              <a:spcBef>
                <a:spcPts val="0"/>
              </a:spcBef>
              <a:spcAft>
                <a:spcPts val="0"/>
              </a:spcAft>
              <a:buSzPts val="1824"/>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1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Learning Community</a:t>
            </a:r>
            <a:endParaRPr/>
          </a:p>
        </p:txBody>
      </p:sp>
      <p:sp>
        <p:nvSpPr>
          <p:cNvPr id="873" name="Google Shape;873;p1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6900"/>
              <a:t>What have we learned so far about learning communities?</a:t>
            </a:r>
            <a:endParaRPr sz="69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1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879" name="Google Shape;879;p11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SzPts val="2500"/>
              <a:buChar char="•"/>
            </a:pPr>
            <a:r>
              <a:rPr lang="en-US" sz="3500"/>
              <a:t>The first thing we will do today is make a chart that describes a learning community (see Cue Card #10 in your binder).</a:t>
            </a:r>
            <a:endParaRPr sz="3500"/>
          </a:p>
          <a:p>
            <a:pPr indent="-387350" lvl="0" marL="457200" rtl="0" algn="l">
              <a:lnSpc>
                <a:spcPct val="100000"/>
              </a:lnSpc>
              <a:spcBef>
                <a:spcPts val="0"/>
              </a:spcBef>
              <a:spcAft>
                <a:spcPts val="0"/>
              </a:spcAft>
              <a:buSzPts val="2500"/>
              <a:buChar char="•"/>
            </a:pPr>
            <a:r>
              <a:rPr lang="en-US" sz="3500"/>
              <a:t>Think about what we should always see in a learning community.  </a:t>
            </a:r>
            <a:endParaRPr sz="3500"/>
          </a:p>
          <a:p>
            <a:pPr indent="-387350" lvl="0" marL="457200" rtl="0" algn="l">
              <a:lnSpc>
                <a:spcPct val="100000"/>
              </a:lnSpc>
              <a:spcBef>
                <a:spcPts val="0"/>
              </a:spcBef>
              <a:spcAft>
                <a:spcPts val="0"/>
              </a:spcAft>
              <a:buSzPts val="2500"/>
              <a:buChar char="•"/>
            </a:pPr>
            <a:r>
              <a:rPr lang="en-US" sz="3500"/>
              <a:t>For example:  people support others or people care about others.</a:t>
            </a:r>
            <a:endParaRPr sz="35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17"/>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Always Present</a:t>
            </a:r>
            <a:endParaRPr/>
          </a:p>
        </p:txBody>
      </p:sp>
      <p:sp>
        <p:nvSpPr>
          <p:cNvPr id="885" name="Google Shape;885;p11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0"/>
              </a:spcBef>
              <a:spcAft>
                <a:spcPts val="0"/>
              </a:spcAft>
              <a:buSzPts val="2600"/>
              <a:buChar char="•"/>
            </a:pPr>
            <a:r>
              <a:rPr lang="en-US" sz="3600"/>
              <a:t>Another example of something that is always present in a learning community is that all members of the community want to see others do well.</a:t>
            </a:r>
            <a:endParaRPr sz="3600"/>
          </a:p>
          <a:p>
            <a:pPr indent="-393700" lvl="0" marL="457200" rtl="0" algn="l">
              <a:lnSpc>
                <a:spcPct val="100000"/>
              </a:lnSpc>
              <a:spcBef>
                <a:spcPts val="0"/>
              </a:spcBef>
              <a:spcAft>
                <a:spcPts val="0"/>
              </a:spcAft>
              <a:buSzPts val="2600"/>
              <a:buChar char="•"/>
            </a:pPr>
            <a:r>
              <a:rPr lang="en-US" sz="3600"/>
              <a:t>Help me continue to create the list of what is always present in a good learning community.</a:t>
            </a:r>
            <a:endParaRPr sz="36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1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Never Present</a:t>
            </a:r>
            <a:endParaRPr/>
          </a:p>
        </p:txBody>
      </p:sp>
      <p:sp>
        <p:nvSpPr>
          <p:cNvPr id="891" name="Google Shape;891;p11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3400"/>
              <a:t>Now we’re going to talk about those things that we would NEVER see in a safe and caring learning community.</a:t>
            </a:r>
            <a:endParaRPr sz="3400"/>
          </a:p>
          <a:p>
            <a:pPr indent="-381000" lvl="0" marL="457200" rtl="0" algn="l">
              <a:lnSpc>
                <a:spcPct val="100000"/>
              </a:lnSpc>
              <a:spcBef>
                <a:spcPts val="0"/>
              </a:spcBef>
              <a:spcAft>
                <a:spcPts val="0"/>
              </a:spcAft>
              <a:buSzPts val="2400"/>
              <a:buChar char="•"/>
            </a:pPr>
            <a:r>
              <a:rPr lang="en-US" sz="3400"/>
              <a:t>For example, people do not laugh at someone else’s mistake.</a:t>
            </a:r>
            <a:endParaRPr sz="3400"/>
          </a:p>
          <a:p>
            <a:pPr indent="-342900" lvl="0" marL="457200" rtl="0" algn="l">
              <a:lnSpc>
                <a:spcPct val="100000"/>
              </a:lnSpc>
              <a:spcBef>
                <a:spcPts val="0"/>
              </a:spcBef>
              <a:spcAft>
                <a:spcPts val="0"/>
              </a:spcAft>
              <a:buSzPts val="1800"/>
              <a:buChar char="•"/>
            </a:pPr>
            <a:r>
              <a:rPr lang="en-US" sz="3400"/>
              <a:t>Help me continue to create the list of what is never present in a good learning communit</a:t>
            </a:r>
            <a:r>
              <a:rPr lang="en-US"/>
              <a:t>y.</a:t>
            </a:r>
            <a:endParaRPr/>
          </a:p>
          <a:p>
            <a:pPr indent="-158496" lvl="0" marL="342900" rtl="0" algn="l">
              <a:lnSpc>
                <a:spcPct val="100000"/>
              </a:lnSpc>
              <a:spcBef>
                <a:spcPts val="480"/>
              </a:spcBef>
              <a:spcAft>
                <a:spcPts val="0"/>
              </a:spcAft>
              <a:buSzPts val="1824"/>
              <a:buNone/>
            </a:pPr>
            <a:r>
              <a:t/>
            </a:r>
            <a:endParaRPr/>
          </a:p>
          <a:p>
            <a:pPr indent="-158496" lvl="0" marL="342900" rtl="0" algn="l">
              <a:lnSpc>
                <a:spcPct val="100000"/>
              </a:lnSpc>
              <a:spcBef>
                <a:spcPts val="480"/>
              </a:spcBef>
              <a:spcAft>
                <a:spcPts val="0"/>
              </a:spcAft>
              <a:buSzPts val="1824"/>
              <a:buNone/>
            </a:pPr>
            <a:r>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1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897" name="Google Shape;897;p1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3700"/>
              <a:t>Having a place where you can feel safe and comfortable to learn is so important that we are going to sign a contract saying that we ALL agree that we want to build a learning community in our class with all of the “always present” characteristics we have discussed.</a:t>
            </a:r>
            <a:endParaRPr sz="37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2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903" name="Google Shape;903;p12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6080"/>
              <a:buNone/>
            </a:pPr>
            <a:r>
              <a:rPr lang="en-US" sz="8000"/>
              <a:t>Learning Community Contract</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2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909" name="Google Shape;909;p12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1824"/>
              <a:buNone/>
            </a:pPr>
            <a:r>
              <a:rPr lang="en-US" sz="3600"/>
              <a:t>As your teacher, I commit to being a positive part of your success as a learner and a person.  You can see me before and after school and during seminar if you have questions or need additional help.  I look forward to working with you.  Welcome to our Xtreme Reading class!</a:t>
            </a:r>
            <a:endParaRPr sz="3600"/>
          </a:p>
          <a:p>
            <a:pPr indent="-158496" lvl="0" marL="342900" rtl="0" algn="l">
              <a:lnSpc>
                <a:spcPct val="100000"/>
              </a:lnSpc>
              <a:spcBef>
                <a:spcPts val="480"/>
              </a:spcBef>
              <a:spcAft>
                <a:spcPts val="0"/>
              </a:spcAft>
              <a:buSzPts val="1824"/>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2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915" name="Google Shape;915;p12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accent1"/>
              </a:buClr>
              <a:buSzPts val="4000"/>
              <a:buFont typeface="Century Gothic"/>
              <a:buNone/>
            </a:pPr>
            <a:r>
              <a:rPr lang="en-US" sz="6660">
                <a:solidFill>
                  <a:schemeClr val="accent1"/>
                </a:solidFill>
              </a:rPr>
              <a:t>How are we doing entering and leaving the classroom?</a:t>
            </a:r>
            <a:endParaRPr sz="6660">
              <a:solidFill>
                <a:schemeClr val="accent1"/>
              </a:solidFill>
            </a:endParaRPr>
          </a:p>
          <a:p>
            <a:pPr indent="-158496" lvl="0" marL="342900" rtl="0" algn="l">
              <a:lnSpc>
                <a:spcPct val="80000"/>
              </a:lnSpc>
              <a:spcBef>
                <a:spcPts val="0"/>
              </a:spcBef>
              <a:spcAft>
                <a:spcPts val="0"/>
              </a:spcAft>
              <a:buSzPts val="1824"/>
              <a:buNone/>
            </a:pPr>
            <a:r>
              <a:t/>
            </a:r>
            <a:endParaRPr sz="22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164" name="Google Shape;164;p24"/>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4100"/>
              <a:t>Introduce your partner to the class and tell two things that you learned about your partner.</a:t>
            </a:r>
            <a:endParaRPr sz="3700"/>
          </a:p>
        </p:txBody>
      </p:sp>
      <p:sp>
        <p:nvSpPr>
          <p:cNvPr id="165" name="Google Shape;165;p24"/>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158496" lvl="0" marL="342900" rtl="0" algn="l">
              <a:lnSpc>
                <a:spcPct val="100000"/>
              </a:lnSpc>
              <a:spcBef>
                <a:spcPts val="0"/>
              </a:spcBef>
              <a:spcAft>
                <a:spcPts val="0"/>
              </a:spcAft>
              <a:buSzPts val="1824"/>
              <a:buNone/>
            </a:pPr>
            <a:r>
              <a:t/>
            </a:r>
            <a:endParaRPr/>
          </a:p>
        </p:txBody>
      </p:sp>
      <p:pic>
        <p:nvPicPr>
          <p:cNvPr descr="C:\Users\bpalasak\AppData\Local\Microsoft\Windows\Temporary Internet Files\Content.IE5\CN3T4JTH\circle_of_friends[1].jpg" id="166" name="Google Shape;166;p24"/>
          <p:cNvPicPr preferRelativeResize="0"/>
          <p:nvPr/>
        </p:nvPicPr>
        <p:blipFill rotWithShape="1">
          <a:blip r:embed="rId3">
            <a:alphaModFix/>
          </a:blip>
          <a:srcRect b="0" l="0" r="0" t="0"/>
          <a:stretch/>
        </p:blipFill>
        <p:spPr>
          <a:xfrm>
            <a:off x="4648200" y="2438400"/>
            <a:ext cx="3048000" cy="30480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p123"/>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921" name="Google Shape;921;p12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922" name="Google Shape;922;p12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28" name="Google Shape;928;p1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pic>
        <p:nvPicPr>
          <p:cNvPr id="933" name="Google Shape;933;p125"/>
          <p:cNvPicPr preferRelativeResize="0"/>
          <p:nvPr>
            <p:ph idx="1" type="body"/>
          </p:nvPr>
        </p:nvPicPr>
        <p:blipFill rotWithShape="1">
          <a:blip r:embed="rId3">
            <a:alphaModFix/>
          </a:blip>
          <a:srcRect b="0" l="0" r="0" t="0"/>
          <a:stretch/>
        </p:blipFill>
        <p:spPr>
          <a:xfrm>
            <a:off x="0" y="-103910"/>
            <a:ext cx="9144000" cy="7065818"/>
          </a:xfrm>
          <a:prstGeom prst="rect">
            <a:avLst/>
          </a:prstGeom>
          <a:noFill/>
          <a:ln>
            <a:noFill/>
          </a:ln>
        </p:spPr>
      </p:pic>
      <p:sp>
        <p:nvSpPr>
          <p:cNvPr id="934" name="Google Shape;934;p1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40" name="Google Shape;940;p12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41" name="Google Shape;941;p126"/>
          <p:cNvPicPr preferRelativeResize="0"/>
          <p:nvPr/>
        </p:nvPicPr>
        <p:blipFill rotWithShape="1">
          <a:blip r:embed="rId3">
            <a:alphaModFix/>
          </a:blip>
          <a:srcRect b="0" l="0" r="0" t="0"/>
          <a:stretch/>
        </p:blipFill>
        <p:spPr>
          <a:xfrm>
            <a:off x="0" y="0"/>
            <a:ext cx="9094593"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pic>
        <p:nvPicPr>
          <p:cNvPr id="173" name="Google Shape;173;p25"/>
          <p:cNvPicPr preferRelativeResize="0"/>
          <p:nvPr/>
        </p:nvPicPr>
        <p:blipFill rotWithShape="1">
          <a:blip r:embed="rId3">
            <a:alphaModFix/>
          </a:blip>
          <a:srcRect b="0" l="0" r="0" t="0"/>
          <a:stretch/>
        </p:blipFill>
        <p:spPr>
          <a:xfrm>
            <a:off x="2057400" y="1073624"/>
            <a:ext cx="4365626" cy="1030287"/>
          </a:xfrm>
          <a:prstGeom prst="rect">
            <a:avLst/>
          </a:prstGeom>
          <a:noFill/>
          <a:ln>
            <a:noFill/>
          </a:ln>
        </p:spPr>
      </p:pic>
      <p:pic>
        <p:nvPicPr>
          <p:cNvPr id="174" name="Google Shape;174;p25"/>
          <p:cNvPicPr preferRelativeResize="0"/>
          <p:nvPr>
            <p:ph idx="1" type="body"/>
          </p:nvPr>
        </p:nvPicPr>
        <p:blipFill rotWithShape="1">
          <a:blip r:embed="rId4">
            <a:alphaModFix/>
          </a:blip>
          <a:srcRect b="0" l="0" r="0" t="0"/>
          <a:stretch/>
        </p:blipFill>
        <p:spPr>
          <a:xfrm>
            <a:off x="1779553" y="2324100"/>
            <a:ext cx="5304000" cy="350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pic>
        <p:nvPicPr>
          <p:cNvPr id="181" name="Google Shape;181;p26"/>
          <p:cNvPicPr preferRelativeResize="0"/>
          <p:nvPr/>
        </p:nvPicPr>
        <p:blipFill rotWithShape="1">
          <a:blip r:embed="rId3">
            <a:alphaModFix/>
          </a:blip>
          <a:srcRect b="0" l="0" r="0" t="0"/>
          <a:stretch/>
        </p:blipFill>
        <p:spPr>
          <a:xfrm>
            <a:off x="2057400" y="1073624"/>
            <a:ext cx="4365626" cy="1030287"/>
          </a:xfrm>
          <a:prstGeom prst="rect">
            <a:avLst/>
          </a:prstGeom>
          <a:noFill/>
          <a:ln>
            <a:noFill/>
          </a:ln>
        </p:spPr>
      </p:pic>
      <p:pic>
        <p:nvPicPr>
          <p:cNvPr id="182" name="Google Shape;182;p26"/>
          <p:cNvPicPr preferRelativeResize="0"/>
          <p:nvPr>
            <p:ph idx="1" type="body"/>
          </p:nvPr>
        </p:nvPicPr>
        <p:blipFill rotWithShape="1">
          <a:blip r:embed="rId4">
            <a:alphaModFix/>
          </a:blip>
          <a:srcRect b="0" l="0" r="0" t="0"/>
          <a:stretch/>
        </p:blipFill>
        <p:spPr>
          <a:xfrm>
            <a:off x="1714952" y="2324100"/>
            <a:ext cx="5433000" cy="350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188" name="Google Shape;188;p2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l">
              <a:lnSpc>
                <a:spcPct val="100000"/>
              </a:lnSpc>
              <a:spcBef>
                <a:spcPts val="0"/>
              </a:spcBef>
              <a:spcAft>
                <a:spcPts val="0"/>
              </a:spcAft>
              <a:buSzPts val="1824"/>
              <a:buNone/>
            </a:pPr>
            <a:r>
              <a:rPr lang="en-US"/>
              <a:t>Given what I know about teaching people like yourselves how to read, you will be able to boost your ability to read this year by leaps and bounds, as long as you put effort into this course.  In short, what you do in this class will affect your ability to fulfill your hopes and dreams for the future with regard to where you will work, what your salary will be, and what your life will be like.</a:t>
            </a:r>
            <a:endParaRPr/>
          </a:p>
        </p:txBody>
      </p:sp>
      <p:pic>
        <p:nvPicPr>
          <p:cNvPr id="189" name="Google Shape;189;p27"/>
          <p:cNvPicPr preferRelativeResize="0"/>
          <p:nvPr/>
        </p:nvPicPr>
        <p:blipFill rotWithShape="1">
          <a:blip r:embed="rId3">
            <a:alphaModFix/>
          </a:blip>
          <a:srcRect b="0" l="0" r="0" t="0"/>
          <a:stretch/>
        </p:blipFill>
        <p:spPr>
          <a:xfrm>
            <a:off x="828063" y="512838"/>
            <a:ext cx="7487874" cy="1030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195" name="Google Shape;195;p2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800"/>
              <a:buNone/>
            </a:pPr>
            <a:r>
              <a:rPr lang="en-US"/>
              <a:t>Anecdotal Story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Century Gothic"/>
              <a:buNone/>
            </a:pPr>
            <a:r>
              <a:rPr lang="en-US" sz="3600"/>
              <a:t>What you can expect from me</a:t>
            </a:r>
            <a:endParaRPr/>
          </a:p>
        </p:txBody>
      </p:sp>
      <p:sp>
        <p:nvSpPr>
          <p:cNvPr id="201" name="Google Shape;201;p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5200"/>
              <a:buChar char="•"/>
            </a:pPr>
            <a:r>
              <a:rPr lang="en-US" sz="5200"/>
              <a:t>I will uphold high standards</a:t>
            </a:r>
            <a:endParaRPr sz="4400"/>
          </a:p>
          <a:p>
            <a:pPr indent="-457200" lvl="0" marL="457200" rtl="0" algn="l">
              <a:lnSpc>
                <a:spcPct val="100000"/>
              </a:lnSpc>
              <a:spcBef>
                <a:spcPts val="0"/>
              </a:spcBef>
              <a:spcAft>
                <a:spcPts val="0"/>
              </a:spcAft>
              <a:buSzPts val="5200"/>
              <a:buChar char="•"/>
            </a:pPr>
            <a:r>
              <a:rPr lang="en-US" sz="5200"/>
              <a:t>I will be fair</a:t>
            </a:r>
            <a:endParaRPr sz="4400"/>
          </a:p>
          <a:p>
            <a:pPr indent="-457200" lvl="0" marL="457200" rtl="0" algn="l">
              <a:lnSpc>
                <a:spcPct val="100000"/>
              </a:lnSpc>
              <a:spcBef>
                <a:spcPts val="0"/>
              </a:spcBef>
              <a:spcAft>
                <a:spcPts val="0"/>
              </a:spcAft>
              <a:buSzPts val="5200"/>
              <a:buChar char="•"/>
            </a:pPr>
            <a:r>
              <a:rPr lang="en-US" sz="5200"/>
              <a:t>I will do my very best to help you become an Xtremely skilled reader</a:t>
            </a:r>
            <a:endParaRPr sz="4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628650" y="365125"/>
            <a:ext cx="7886700" cy="1094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800"/>
              <a:buFont typeface="Century Gothic"/>
              <a:buNone/>
            </a:pPr>
            <a:r>
              <a:rPr lang="en-US" sz="4800"/>
              <a:t>What I Expect of You</a:t>
            </a:r>
            <a:endParaRPr/>
          </a:p>
        </p:txBody>
      </p:sp>
      <p:sp>
        <p:nvSpPr>
          <p:cNvPr id="207" name="Google Shape;207;p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4400"/>
              <a:t>Set high standards for yourself for:</a:t>
            </a:r>
            <a:endParaRPr/>
          </a:p>
          <a:p>
            <a:pPr indent="-457200" lvl="0" marL="457200" rtl="0" algn="l">
              <a:lnSpc>
                <a:spcPct val="100000"/>
              </a:lnSpc>
              <a:spcBef>
                <a:spcPts val="560"/>
              </a:spcBef>
              <a:spcAft>
                <a:spcPts val="0"/>
              </a:spcAft>
              <a:buSzPts val="4400"/>
              <a:buChar char="•"/>
            </a:pPr>
            <a:r>
              <a:rPr lang="en-US" sz="4400"/>
              <a:t>Always coming to class</a:t>
            </a:r>
            <a:endParaRPr sz="4400"/>
          </a:p>
          <a:p>
            <a:pPr indent="-457200" lvl="0" marL="457200" rtl="0" algn="l">
              <a:lnSpc>
                <a:spcPct val="100000"/>
              </a:lnSpc>
              <a:spcBef>
                <a:spcPts val="0"/>
              </a:spcBef>
              <a:spcAft>
                <a:spcPts val="0"/>
              </a:spcAft>
              <a:buSzPts val="4400"/>
              <a:buChar char="•"/>
            </a:pPr>
            <a:r>
              <a:rPr lang="en-US" sz="4400"/>
              <a:t>Being on time</a:t>
            </a:r>
            <a:endParaRPr sz="4400"/>
          </a:p>
          <a:p>
            <a:pPr indent="-457200" lvl="0" marL="457200" rtl="0" algn="l">
              <a:lnSpc>
                <a:spcPct val="100000"/>
              </a:lnSpc>
              <a:spcBef>
                <a:spcPts val="0"/>
              </a:spcBef>
              <a:spcAft>
                <a:spcPts val="0"/>
              </a:spcAft>
              <a:buSzPts val="4400"/>
              <a:buChar char="•"/>
            </a:pPr>
            <a:r>
              <a:rPr lang="en-US" sz="4400"/>
              <a:t>Working as hard as you possibly can</a:t>
            </a:r>
            <a:endParaRPr sz="4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pic>
        <p:nvPicPr>
          <p:cNvPr id="214" name="Google Shape;214;p31"/>
          <p:cNvPicPr preferRelativeResize="0"/>
          <p:nvPr>
            <p:ph idx="1" type="body"/>
          </p:nvPr>
        </p:nvPicPr>
        <p:blipFill rotWithShape="1">
          <a:blip r:embed="rId3">
            <a:alphaModFix/>
          </a:blip>
          <a:srcRect b="0" l="0" r="0" t="0"/>
          <a:stretch/>
        </p:blipFill>
        <p:spPr>
          <a:xfrm>
            <a:off x="2438400" y="1371600"/>
            <a:ext cx="4267200" cy="4248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220" name="Google Shape;220;p3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3600"/>
              <a:t>Weightlifters develop big muscles by:</a:t>
            </a:r>
            <a:endParaRPr/>
          </a:p>
          <a:p>
            <a:pPr indent="-457200" lvl="0" marL="457200" rtl="0" algn="l">
              <a:lnSpc>
                <a:spcPct val="90000"/>
              </a:lnSpc>
              <a:spcBef>
                <a:spcPts val="480"/>
              </a:spcBef>
              <a:spcAft>
                <a:spcPts val="0"/>
              </a:spcAft>
              <a:buClr>
                <a:srgbClr val="1155CC"/>
              </a:buClr>
              <a:buSzPts val="3600"/>
              <a:buChar char="❏"/>
            </a:pPr>
            <a:r>
              <a:rPr lang="en-US" sz="3600">
                <a:solidFill>
                  <a:srgbClr val="1155CC"/>
                </a:solidFill>
              </a:rPr>
              <a:t>Setting goals</a:t>
            </a:r>
            <a:endParaRPr sz="4000">
              <a:solidFill>
                <a:srgbClr val="1155CC"/>
              </a:solidFill>
            </a:endParaRPr>
          </a:p>
          <a:p>
            <a:pPr indent="-457200" lvl="0" marL="457200" rtl="0" algn="l">
              <a:lnSpc>
                <a:spcPct val="90000"/>
              </a:lnSpc>
              <a:spcBef>
                <a:spcPts val="0"/>
              </a:spcBef>
              <a:spcAft>
                <a:spcPts val="0"/>
              </a:spcAft>
              <a:buClr>
                <a:srgbClr val="1155CC"/>
              </a:buClr>
              <a:buSzPts val="3600"/>
              <a:buChar char="❏"/>
            </a:pPr>
            <a:r>
              <a:rPr lang="en-US" sz="3600">
                <a:solidFill>
                  <a:srgbClr val="1155CC"/>
                </a:solidFill>
              </a:rPr>
              <a:t>Gaining Knowledge about bodies and how to build them</a:t>
            </a:r>
            <a:endParaRPr sz="4000">
              <a:solidFill>
                <a:srgbClr val="1155CC"/>
              </a:solidFill>
            </a:endParaRPr>
          </a:p>
          <a:p>
            <a:pPr indent="-457200" lvl="0" marL="457200" rtl="0" algn="l">
              <a:lnSpc>
                <a:spcPct val="90000"/>
              </a:lnSpc>
              <a:spcBef>
                <a:spcPts val="0"/>
              </a:spcBef>
              <a:spcAft>
                <a:spcPts val="0"/>
              </a:spcAft>
              <a:buClr>
                <a:srgbClr val="1155CC"/>
              </a:buClr>
              <a:buSzPts val="3600"/>
              <a:buChar char="❏"/>
            </a:pPr>
            <a:r>
              <a:rPr lang="en-US" sz="3600">
                <a:solidFill>
                  <a:srgbClr val="1155CC"/>
                </a:solidFill>
              </a:rPr>
              <a:t>Using different strategies to build different muscles</a:t>
            </a:r>
            <a:endParaRPr sz="4000">
              <a:solidFill>
                <a:srgbClr val="1155CC"/>
              </a:solidFill>
            </a:endParaRPr>
          </a:p>
          <a:p>
            <a:pPr indent="-457200" lvl="0" marL="457200" rtl="0" algn="l">
              <a:lnSpc>
                <a:spcPct val="90000"/>
              </a:lnSpc>
              <a:spcBef>
                <a:spcPts val="0"/>
              </a:spcBef>
              <a:spcAft>
                <a:spcPts val="0"/>
              </a:spcAft>
              <a:buClr>
                <a:srgbClr val="1155CC"/>
              </a:buClr>
              <a:buSzPts val="3600"/>
              <a:buChar char="❏"/>
            </a:pPr>
            <a:r>
              <a:rPr lang="en-US" sz="3600">
                <a:solidFill>
                  <a:srgbClr val="1155CC"/>
                </a:solidFill>
              </a:rPr>
              <a:t>Having good work habits</a:t>
            </a:r>
            <a:endParaRPr sz="4000">
              <a:solidFill>
                <a:srgbClr val="1155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98" name="Google Shape;98;p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226" name="Google Shape;226;p3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4300"/>
              <a:buChar char="•"/>
            </a:pPr>
            <a:r>
              <a:rPr lang="en-US" sz="4300"/>
              <a:t>All successful weightlifters push themselves as hard as they possibly can.</a:t>
            </a:r>
            <a:endParaRPr sz="3900"/>
          </a:p>
          <a:p>
            <a:pPr indent="-457200" lvl="0" marL="457200" rtl="0" algn="l">
              <a:lnSpc>
                <a:spcPct val="90000"/>
              </a:lnSpc>
              <a:spcBef>
                <a:spcPts val="0"/>
              </a:spcBef>
              <a:spcAft>
                <a:spcPts val="0"/>
              </a:spcAft>
              <a:buSzPts val="4300"/>
              <a:buChar char="•"/>
            </a:pPr>
            <a:r>
              <a:rPr lang="en-US" sz="4300"/>
              <a:t>They go to the Xtreme by lifting as much as they can for as long as they can until they are exhausted.</a:t>
            </a:r>
            <a:endParaRPr sz="3900"/>
          </a:p>
          <a:p>
            <a:pPr indent="0" lvl="0" marL="68580" rtl="0" algn="l">
              <a:lnSpc>
                <a:spcPct val="90000"/>
              </a:lnSpc>
              <a:spcBef>
                <a:spcPts val="480"/>
              </a:spcBef>
              <a:spcAft>
                <a:spcPts val="0"/>
              </a:spcAft>
              <a:buSzPts val="1824"/>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232" name="Google Shape;232;p3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324"/>
              <a:buChar char="●"/>
            </a:pPr>
            <a:r>
              <a:rPr lang="en-US" sz="4300"/>
              <a:t>In this course, you won’t be building your bodies, but you will be building your ability to become great readers.</a:t>
            </a:r>
            <a:endParaRPr sz="4300"/>
          </a:p>
          <a:p>
            <a:pPr indent="-342900" lvl="0" marL="342900" rtl="0" algn="l">
              <a:lnSpc>
                <a:spcPct val="100000"/>
              </a:lnSpc>
              <a:spcBef>
                <a:spcPts val="480"/>
              </a:spcBef>
              <a:spcAft>
                <a:spcPts val="0"/>
              </a:spcAft>
              <a:buSzPts val="3324"/>
              <a:buChar char="●"/>
            </a:pPr>
            <a:r>
              <a:rPr lang="en-US" sz="4300"/>
              <a:t>You will be doing the four things that great bodybuilders do</a:t>
            </a:r>
            <a:endParaRPr sz="4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238" name="Google Shape;238;p3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4300"/>
              <a:t>To become an Xtreme reader, you will need to:</a:t>
            </a:r>
            <a:endParaRPr sz="4300"/>
          </a:p>
          <a:p>
            <a:pPr indent="-387350" lvl="0" marL="457200" rtl="0" algn="l">
              <a:lnSpc>
                <a:spcPct val="100000"/>
              </a:lnSpc>
              <a:spcBef>
                <a:spcPts val="400"/>
              </a:spcBef>
              <a:spcAft>
                <a:spcPts val="0"/>
              </a:spcAft>
              <a:buSzPts val="2500"/>
              <a:buChar char="•"/>
            </a:pPr>
            <a:r>
              <a:rPr lang="en-US" sz="3500"/>
              <a:t>Establish goals</a:t>
            </a:r>
            <a:endParaRPr sz="3500"/>
          </a:p>
          <a:p>
            <a:pPr indent="-387350" lvl="0" marL="457200" rtl="0" algn="l">
              <a:lnSpc>
                <a:spcPct val="100000"/>
              </a:lnSpc>
              <a:spcBef>
                <a:spcPts val="0"/>
              </a:spcBef>
              <a:spcAft>
                <a:spcPts val="0"/>
              </a:spcAft>
              <a:buSzPts val="2500"/>
              <a:buChar char="•"/>
            </a:pPr>
            <a:r>
              <a:rPr lang="en-US" sz="3500"/>
              <a:t>Develop good habits of learning</a:t>
            </a:r>
            <a:endParaRPr sz="3500"/>
          </a:p>
          <a:p>
            <a:pPr indent="-387350" lvl="0" marL="457200" rtl="0" algn="l">
              <a:lnSpc>
                <a:spcPct val="100000"/>
              </a:lnSpc>
              <a:spcBef>
                <a:spcPts val="0"/>
              </a:spcBef>
              <a:spcAft>
                <a:spcPts val="0"/>
              </a:spcAft>
              <a:buSzPts val="2500"/>
              <a:buChar char="•"/>
            </a:pPr>
            <a:r>
              <a:rPr lang="en-US" sz="3500"/>
              <a:t>Build knowledge</a:t>
            </a:r>
            <a:endParaRPr sz="3500"/>
          </a:p>
          <a:p>
            <a:pPr indent="-387350" lvl="0" marL="457200" rtl="0" algn="l">
              <a:lnSpc>
                <a:spcPct val="100000"/>
              </a:lnSpc>
              <a:spcBef>
                <a:spcPts val="0"/>
              </a:spcBef>
              <a:spcAft>
                <a:spcPts val="0"/>
              </a:spcAft>
              <a:buSzPts val="2500"/>
              <a:buChar char="•"/>
            </a:pPr>
            <a:r>
              <a:rPr lang="en-US" sz="3500"/>
              <a:t>Use and combine a variety of reading strategies</a:t>
            </a:r>
            <a:endParaRPr sz="3500"/>
          </a:p>
          <a:p>
            <a:pPr indent="0" lvl="2" marL="685800" rtl="0" algn="l">
              <a:lnSpc>
                <a:spcPct val="100000"/>
              </a:lnSpc>
              <a:spcBef>
                <a:spcPts val="400"/>
              </a:spcBef>
              <a:spcAft>
                <a:spcPts val="0"/>
              </a:spcAft>
              <a:buSzPts val="152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244" name="Google Shape;244;p3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4000"/>
              <a:buChar char="•"/>
            </a:pPr>
            <a:r>
              <a:rPr lang="en-US" sz="4000"/>
              <a:t>This course will be demanding</a:t>
            </a:r>
            <a:endParaRPr sz="3600"/>
          </a:p>
          <a:p>
            <a:pPr indent="-457200" lvl="0" marL="457200" rtl="0" algn="l">
              <a:lnSpc>
                <a:spcPct val="100000"/>
              </a:lnSpc>
              <a:spcBef>
                <a:spcPts val="0"/>
              </a:spcBef>
              <a:spcAft>
                <a:spcPts val="0"/>
              </a:spcAft>
              <a:buSzPts val="4000"/>
              <a:buChar char="•"/>
            </a:pPr>
            <a:r>
              <a:rPr lang="en-US" sz="4000"/>
              <a:t>I am going to push you, and I want you to push yourselves to the Xtreme.</a:t>
            </a:r>
            <a:endParaRPr sz="3600"/>
          </a:p>
          <a:p>
            <a:pPr indent="-457200" lvl="0" marL="457200" rtl="0" algn="l">
              <a:lnSpc>
                <a:spcPct val="100000"/>
              </a:lnSpc>
              <a:spcBef>
                <a:spcPts val="0"/>
              </a:spcBef>
              <a:spcAft>
                <a:spcPts val="0"/>
              </a:spcAft>
              <a:buSzPts val="4000"/>
              <a:buChar char="•"/>
            </a:pPr>
            <a:r>
              <a:rPr lang="en-US" sz="4000"/>
              <a:t>When you step up to these challenges, you are going to become a very good reader!</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685800" y="0"/>
            <a:ext cx="7772400"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Calibri"/>
              <a:buNone/>
            </a:pPr>
            <a:r>
              <a:rPr b="1" lang="en-US" sz="4000">
                <a:solidFill>
                  <a:srgbClr val="FF3300"/>
                </a:solidFill>
              </a:rPr>
              <a:t>Ending Class</a:t>
            </a:r>
            <a:endParaRPr/>
          </a:p>
        </p:txBody>
      </p:sp>
      <p:sp>
        <p:nvSpPr>
          <p:cNvPr id="251" name="Google Shape;251;p37"/>
          <p:cNvSpPr txBox="1"/>
          <p:nvPr>
            <p:ph idx="1" type="body"/>
          </p:nvPr>
        </p:nvSpPr>
        <p:spPr>
          <a:xfrm>
            <a:off x="685800" y="1143000"/>
            <a:ext cx="77724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2400"/>
              <a:buFont typeface="Calibri"/>
              <a:buNone/>
            </a:pPr>
            <a:r>
              <a:rPr b="1" lang="en-US" sz="2400">
                <a:solidFill>
                  <a:srgbClr val="FF3300"/>
                </a:solidFill>
              </a:rPr>
              <a:t>Transition</a:t>
            </a:r>
            <a:r>
              <a:rPr lang="en-US" sz="2400"/>
              <a:t> </a:t>
            </a:r>
            <a:r>
              <a:rPr b="1" lang="en-US" sz="2000"/>
              <a:t> </a:t>
            </a:r>
            <a:endParaRPr/>
          </a:p>
          <a:p>
            <a:pPr indent="-342900" lvl="0" marL="342900" rtl="0" algn="l">
              <a:lnSpc>
                <a:spcPct val="80000"/>
              </a:lnSpc>
              <a:spcBef>
                <a:spcPts val="400"/>
              </a:spcBef>
              <a:spcAft>
                <a:spcPts val="0"/>
              </a:spcAft>
              <a:buClr>
                <a:schemeClr val="dk1"/>
              </a:buClr>
              <a:buSzPts val="2000"/>
              <a:buChar char="•"/>
            </a:pPr>
            <a:r>
              <a:rPr b="1" lang="en-US" sz="2000"/>
              <a:t>Prepare for departure (clean up, put away all materials, return to desk)</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Time</a:t>
            </a:r>
            <a:r>
              <a:rPr b="1" lang="en-US" sz="2400"/>
              <a:t> </a:t>
            </a:r>
            <a:endParaRPr/>
          </a:p>
          <a:p>
            <a:pPr indent="-342900" lvl="0" marL="342900" rtl="0" algn="l">
              <a:lnSpc>
                <a:spcPct val="80000"/>
              </a:lnSpc>
              <a:spcBef>
                <a:spcPts val="400"/>
              </a:spcBef>
              <a:spcAft>
                <a:spcPts val="0"/>
              </a:spcAft>
              <a:buClr>
                <a:schemeClr val="dk1"/>
              </a:buClr>
              <a:buSzPts val="2000"/>
              <a:buChar char="•"/>
            </a:pPr>
            <a:r>
              <a:rPr b="1" lang="en-US" sz="2000"/>
              <a:t>No more than three minutes</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Appropriate Participation</a:t>
            </a:r>
            <a:r>
              <a:rPr b="1" lang="en-US" sz="2000"/>
              <a:t> </a:t>
            </a:r>
            <a:endParaRPr/>
          </a:p>
          <a:p>
            <a:pPr indent="-342900" lvl="0" marL="342900" rtl="0" algn="l">
              <a:lnSpc>
                <a:spcPct val="80000"/>
              </a:lnSpc>
              <a:spcBef>
                <a:spcPts val="400"/>
              </a:spcBef>
              <a:spcAft>
                <a:spcPts val="0"/>
              </a:spcAft>
              <a:buClr>
                <a:schemeClr val="dk1"/>
              </a:buClr>
              <a:buSzPts val="2000"/>
              <a:buChar char="•"/>
            </a:pPr>
            <a:r>
              <a:rPr b="1" lang="en-US" sz="2000"/>
              <a:t>Clean up or put away materials </a:t>
            </a:r>
            <a:endParaRPr/>
          </a:p>
          <a:p>
            <a:pPr indent="-342900" lvl="0" marL="342900" rtl="0" algn="l">
              <a:lnSpc>
                <a:spcPct val="80000"/>
              </a:lnSpc>
              <a:spcBef>
                <a:spcPts val="400"/>
              </a:spcBef>
              <a:spcAft>
                <a:spcPts val="0"/>
              </a:spcAft>
              <a:buClr>
                <a:schemeClr val="dk1"/>
              </a:buClr>
              <a:buSzPts val="2000"/>
              <a:buChar char="•"/>
            </a:pPr>
            <a:r>
              <a:rPr b="1" lang="en-US" sz="2000"/>
              <a:t>Move to your desk </a:t>
            </a:r>
            <a:endParaRPr/>
          </a:p>
          <a:p>
            <a:pPr indent="-342900" lvl="0" marL="342900" rtl="0" algn="l">
              <a:lnSpc>
                <a:spcPct val="80000"/>
              </a:lnSpc>
              <a:spcBef>
                <a:spcPts val="400"/>
              </a:spcBef>
              <a:spcAft>
                <a:spcPts val="0"/>
              </a:spcAft>
              <a:buClr>
                <a:schemeClr val="dk1"/>
              </a:buClr>
              <a:buSzPts val="2000"/>
              <a:buChar char="•"/>
            </a:pPr>
            <a:r>
              <a:rPr b="1" lang="en-US" sz="2000"/>
              <a:t>Ask teacher quick question or make an appointment</a:t>
            </a:r>
            <a:endParaRPr/>
          </a:p>
          <a:p>
            <a:pPr indent="-342900" lvl="0" marL="342900" rtl="0" algn="l">
              <a:lnSpc>
                <a:spcPct val="80000"/>
              </a:lnSpc>
              <a:spcBef>
                <a:spcPts val="400"/>
              </a:spcBef>
              <a:spcAft>
                <a:spcPts val="0"/>
              </a:spcAft>
              <a:buClr>
                <a:schemeClr val="dk1"/>
              </a:buClr>
              <a:buSzPts val="2000"/>
              <a:buChar char="•"/>
            </a:pPr>
            <a:r>
              <a:rPr b="1" lang="en-US" sz="2000"/>
              <a:t>Wait to be dismissed </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Inappropriate Behaviors</a:t>
            </a:r>
            <a:r>
              <a:rPr b="1" lang="en-US" sz="2000"/>
              <a:t> </a:t>
            </a:r>
            <a:endParaRPr/>
          </a:p>
          <a:p>
            <a:pPr indent="-342900" lvl="0" marL="342900" rtl="0" algn="l">
              <a:lnSpc>
                <a:spcPct val="80000"/>
              </a:lnSpc>
              <a:spcBef>
                <a:spcPts val="400"/>
              </a:spcBef>
              <a:spcAft>
                <a:spcPts val="0"/>
              </a:spcAft>
              <a:buClr>
                <a:schemeClr val="dk1"/>
              </a:buClr>
              <a:buSzPts val="2000"/>
              <a:buChar char="•"/>
            </a:pPr>
            <a:r>
              <a:rPr b="1" lang="en-US" sz="2000"/>
              <a:t>Staying at a station </a:t>
            </a:r>
            <a:endParaRPr/>
          </a:p>
          <a:p>
            <a:pPr indent="-342900" lvl="0" marL="342900" rtl="0" algn="l">
              <a:lnSpc>
                <a:spcPct val="80000"/>
              </a:lnSpc>
              <a:spcBef>
                <a:spcPts val="400"/>
              </a:spcBef>
              <a:spcAft>
                <a:spcPts val="0"/>
              </a:spcAft>
              <a:buClr>
                <a:schemeClr val="dk1"/>
              </a:buClr>
              <a:buSzPts val="2000"/>
              <a:buChar char="•"/>
            </a:pPr>
            <a:r>
              <a:rPr b="1" lang="en-US" sz="2000"/>
              <a:t>Talking</a:t>
            </a:r>
            <a:endParaRPr/>
          </a:p>
          <a:p>
            <a:pPr indent="-342900" lvl="0" marL="342900" rtl="0" algn="l">
              <a:lnSpc>
                <a:spcPct val="80000"/>
              </a:lnSpc>
              <a:spcBef>
                <a:spcPts val="400"/>
              </a:spcBef>
              <a:spcAft>
                <a:spcPts val="0"/>
              </a:spcAft>
              <a:buClr>
                <a:schemeClr val="dk1"/>
              </a:buClr>
              <a:buSzPts val="2000"/>
              <a:buChar char="•"/>
            </a:pPr>
            <a:r>
              <a:rPr b="1" lang="en-US" sz="2000"/>
              <a:t>Leaving materials out  </a:t>
            </a:r>
            <a:endParaRPr/>
          </a:p>
          <a:p>
            <a:pPr indent="-342900" lvl="0" marL="342900" rtl="0" algn="l">
              <a:lnSpc>
                <a:spcPct val="80000"/>
              </a:lnSpc>
              <a:spcBef>
                <a:spcPts val="400"/>
              </a:spcBef>
              <a:spcAft>
                <a:spcPts val="0"/>
              </a:spcAft>
              <a:buClr>
                <a:schemeClr val="dk1"/>
              </a:buClr>
              <a:buSzPts val="2000"/>
              <a:buChar char="•"/>
            </a:pPr>
            <a:r>
              <a:rPr b="1" lang="en-US" sz="2000"/>
              <a:t>Going to someone else’s desk</a:t>
            </a:r>
            <a:endParaRPr/>
          </a:p>
          <a:p>
            <a:pPr indent="-215900" lvl="0" marL="342900" rtl="0" algn="l">
              <a:lnSpc>
                <a:spcPct val="80000"/>
              </a:lnSpc>
              <a:spcBef>
                <a:spcPts val="400"/>
              </a:spcBef>
              <a:spcAft>
                <a:spcPts val="0"/>
              </a:spcAft>
              <a:buClr>
                <a:schemeClr val="dk1"/>
              </a:buClr>
              <a:buSzPts val="2000"/>
              <a:buNone/>
            </a:pPr>
            <a:r>
              <a:t/>
            </a:r>
            <a:endParaRPr b="1" sz="2000"/>
          </a:p>
          <a:p>
            <a:pPr indent="-215900" lvl="0" marL="342900" rtl="0" algn="l">
              <a:lnSpc>
                <a:spcPct val="80000"/>
              </a:lnSpc>
              <a:spcBef>
                <a:spcPts val="400"/>
              </a:spcBef>
              <a:spcAft>
                <a:spcPts val="0"/>
              </a:spcAft>
              <a:buClr>
                <a:schemeClr val="dk1"/>
              </a:buClr>
              <a:buSzPts val="2000"/>
              <a:buNone/>
            </a:pPr>
            <a:r>
              <a:t/>
            </a:r>
            <a:endParaRPr b="1" sz="2000"/>
          </a:p>
          <a:p>
            <a:pPr indent="-254000" lvl="0" marL="342900" rtl="0" algn="l">
              <a:lnSpc>
                <a:spcPct val="80000"/>
              </a:lnSpc>
              <a:spcBef>
                <a:spcPts val="280"/>
              </a:spcBef>
              <a:spcAft>
                <a:spcPts val="0"/>
              </a:spcAft>
              <a:buClr>
                <a:schemeClr val="dk1"/>
              </a:buClr>
              <a:buSzPts val="1400"/>
              <a:buNone/>
            </a:pPr>
            <a:r>
              <a:t/>
            </a:r>
            <a:endParaRPr sz="1400"/>
          </a:p>
          <a:p>
            <a:pPr indent="-254000" lvl="0" marL="342900" rtl="0" algn="l">
              <a:lnSpc>
                <a:spcPct val="80000"/>
              </a:lnSpc>
              <a:spcBef>
                <a:spcPts val="280"/>
              </a:spcBef>
              <a:spcAft>
                <a:spcPts val="0"/>
              </a:spcAft>
              <a:buClr>
                <a:schemeClr val="dk1"/>
              </a:buClr>
              <a:buSzPts val="1400"/>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257" name="Google Shape;257;p3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TWO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Bell Ringer - INDEX CARD</a:t>
            </a:r>
            <a:endParaRPr/>
          </a:p>
        </p:txBody>
      </p:sp>
      <p:sp>
        <p:nvSpPr>
          <p:cNvPr id="263" name="Google Shape;263;p39"/>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408240" lvl="0" marL="457200" rtl="0" algn="l">
              <a:lnSpc>
                <a:spcPct val="80000"/>
              </a:lnSpc>
              <a:spcBef>
                <a:spcPts val="0"/>
              </a:spcBef>
              <a:spcAft>
                <a:spcPts val="0"/>
              </a:spcAft>
              <a:buSzPts val="2829"/>
              <a:buChar char="•"/>
            </a:pPr>
            <a:r>
              <a:rPr lang="en-US" sz="2829"/>
              <a:t>On the sixth line:</a:t>
            </a:r>
            <a:endParaRPr sz="3600"/>
          </a:p>
          <a:p>
            <a:pPr indent="-408240" lvl="0" marL="457200" rtl="0" algn="l">
              <a:lnSpc>
                <a:spcPct val="80000"/>
              </a:lnSpc>
              <a:spcBef>
                <a:spcPts val="0"/>
              </a:spcBef>
              <a:spcAft>
                <a:spcPts val="0"/>
              </a:spcAft>
              <a:buSzPts val="2829"/>
              <a:buChar char="•"/>
            </a:pPr>
            <a:r>
              <a:rPr lang="en-US" sz="2829"/>
              <a:t>Write two sentences about how you feel about yourself as a reader.</a:t>
            </a:r>
            <a:endParaRPr sz="3600"/>
          </a:p>
          <a:p>
            <a:pPr indent="-408240" lvl="0" marL="457200" rtl="0" algn="l">
              <a:lnSpc>
                <a:spcPct val="80000"/>
              </a:lnSpc>
              <a:spcBef>
                <a:spcPts val="0"/>
              </a:spcBef>
              <a:spcAft>
                <a:spcPts val="0"/>
              </a:spcAft>
              <a:buSzPts val="2829"/>
              <a:buChar char="•"/>
            </a:pPr>
            <a:r>
              <a:rPr lang="en-US" sz="2829"/>
              <a:t>On a scale from 1-10, rank how you feel about reading</a:t>
            </a:r>
            <a:endParaRPr sz="3600"/>
          </a:p>
          <a:p>
            <a:pPr indent="-408240" lvl="0" marL="457200" rtl="0" algn="l">
              <a:lnSpc>
                <a:spcPct val="80000"/>
              </a:lnSpc>
              <a:spcBef>
                <a:spcPts val="0"/>
              </a:spcBef>
              <a:spcAft>
                <a:spcPts val="0"/>
              </a:spcAft>
              <a:buSzPts val="2829"/>
              <a:buChar char="•"/>
            </a:pPr>
            <a:r>
              <a:rPr lang="en-US" sz="2829"/>
              <a:t> 1 = I hate it</a:t>
            </a:r>
            <a:endParaRPr sz="3600"/>
          </a:p>
          <a:p>
            <a:pPr indent="-408240" lvl="0" marL="457200" rtl="0" algn="l">
              <a:lnSpc>
                <a:spcPct val="80000"/>
              </a:lnSpc>
              <a:spcBef>
                <a:spcPts val="0"/>
              </a:spcBef>
              <a:spcAft>
                <a:spcPts val="0"/>
              </a:spcAft>
              <a:buSzPts val="2829"/>
              <a:buChar char="•"/>
            </a:pPr>
            <a:r>
              <a:rPr lang="en-US" sz="2829"/>
              <a:t>10 = I love it</a:t>
            </a:r>
            <a:endParaRPr sz="3600"/>
          </a:p>
          <a:p>
            <a:pPr indent="-408240" lvl="0" marL="457200" rtl="0" algn="l">
              <a:lnSpc>
                <a:spcPct val="80000"/>
              </a:lnSpc>
              <a:spcBef>
                <a:spcPts val="0"/>
              </a:spcBef>
              <a:spcAft>
                <a:spcPts val="0"/>
              </a:spcAft>
              <a:buSzPts val="2829"/>
              <a:buChar char="•"/>
            </a:pPr>
            <a:r>
              <a:rPr lang="en-US" sz="2829"/>
              <a:t>5 = I don’t mind, but I don’t choose to read</a:t>
            </a:r>
            <a:endParaRPr sz="3600"/>
          </a:p>
          <a:p>
            <a:pPr indent="-193243" lvl="0" marL="342900" rtl="0" algn="l">
              <a:lnSpc>
                <a:spcPct val="80000"/>
              </a:lnSpc>
              <a:spcBef>
                <a:spcPts val="336"/>
              </a:spcBef>
              <a:spcAft>
                <a:spcPts val="0"/>
              </a:spcAft>
              <a:buSzPts val="1277"/>
              <a:buNone/>
            </a:pPr>
            <a:r>
              <a:t/>
            </a:r>
            <a:endParaRPr sz="1679"/>
          </a:p>
        </p:txBody>
      </p:sp>
      <p:pic>
        <p:nvPicPr>
          <p:cNvPr descr="C:\Users\bpalasak\AppData\Local\Microsoft\Windows\Temporary Internet Files\Content.IE5\BXXJ2J2N\rk8_boy12[1].gif" id="264" name="Google Shape;264;p39"/>
          <p:cNvPicPr preferRelativeResize="0"/>
          <p:nvPr>
            <p:ph idx="2" type="body"/>
          </p:nvPr>
        </p:nvPicPr>
        <p:blipFill rotWithShape="1">
          <a:blip r:embed="rId3">
            <a:alphaModFix/>
          </a:blip>
          <a:srcRect b="0" l="0" r="0" t="0"/>
          <a:stretch/>
        </p:blipFill>
        <p:spPr>
          <a:xfrm>
            <a:off x="6781800" y="2362200"/>
            <a:ext cx="1838400" cy="1733400"/>
          </a:xfrm>
          <a:prstGeom prst="rect">
            <a:avLst/>
          </a:prstGeom>
          <a:noFill/>
          <a:ln>
            <a:noFill/>
          </a:ln>
        </p:spPr>
      </p:pic>
      <p:pic>
        <p:nvPicPr>
          <p:cNvPr descr="C:\Users\bpalasak\AppData\Local\Microsoft\Windows\Temporary Internet Files\Content.IE5\L2BPVG7G\ReadingManiacs[1].gif" id="265" name="Google Shape;265;p39"/>
          <p:cNvPicPr preferRelativeResize="0"/>
          <p:nvPr/>
        </p:nvPicPr>
        <p:blipFill rotWithShape="1">
          <a:blip r:embed="rId4">
            <a:alphaModFix/>
          </a:blip>
          <a:srcRect b="0" l="0" r="0" t="0"/>
          <a:stretch/>
        </p:blipFill>
        <p:spPr>
          <a:xfrm>
            <a:off x="5587097" y="4190999"/>
            <a:ext cx="2556776" cy="1919287"/>
          </a:xfrm>
          <a:prstGeom prst="rect">
            <a:avLst/>
          </a:prstGeom>
          <a:noFill/>
          <a:ln>
            <a:noFill/>
          </a:ln>
        </p:spPr>
      </p:pic>
      <p:pic>
        <p:nvPicPr>
          <p:cNvPr descr="C:\Users\bpalasak\AppData\Local\Microsoft\Windows\Temporary Internet Files\Content.IE5\CN3T4JTH\paired_reading[1].jpg" id="266" name="Google Shape;266;p39"/>
          <p:cNvPicPr preferRelativeResize="0"/>
          <p:nvPr/>
        </p:nvPicPr>
        <p:blipFill rotWithShape="1">
          <a:blip r:embed="rId5">
            <a:alphaModFix/>
          </a:blip>
          <a:srcRect b="0" l="0" r="0" t="0"/>
          <a:stretch/>
        </p:blipFill>
        <p:spPr>
          <a:xfrm>
            <a:off x="4953000" y="2566105"/>
            <a:ext cx="1571625" cy="1619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Font typeface="Century Gothic"/>
              <a:buNone/>
            </a:pPr>
            <a:r>
              <a:rPr lang="en-US"/>
              <a:t>Agenda</a:t>
            </a:r>
            <a:endParaRPr/>
          </a:p>
        </p:txBody>
      </p:sp>
      <p:sp>
        <p:nvSpPr>
          <p:cNvPr id="272" name="Google Shape;272;p4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3600"/>
              <a:buAutoNum type="arabicPeriod"/>
            </a:pPr>
            <a:r>
              <a:rPr lang="en-US" sz="3600"/>
              <a:t>Review</a:t>
            </a:r>
            <a:endParaRPr sz="3600"/>
          </a:p>
          <a:p>
            <a:pPr indent="-457200" lvl="0" marL="457200" rtl="0" algn="l">
              <a:lnSpc>
                <a:spcPct val="100000"/>
              </a:lnSpc>
              <a:spcBef>
                <a:spcPts val="0"/>
              </a:spcBef>
              <a:spcAft>
                <a:spcPts val="0"/>
              </a:spcAft>
              <a:buSzPts val="3600"/>
              <a:buAutoNum type="arabicPeriod"/>
            </a:pPr>
            <a:r>
              <a:rPr lang="en-US" sz="3600"/>
              <a:t>What are parts of this course?</a:t>
            </a:r>
            <a:endParaRPr sz="3600"/>
          </a:p>
          <a:p>
            <a:pPr indent="-457200" lvl="0" marL="457200" rtl="0" algn="l">
              <a:lnSpc>
                <a:spcPct val="100000"/>
              </a:lnSpc>
              <a:spcBef>
                <a:spcPts val="0"/>
              </a:spcBef>
              <a:spcAft>
                <a:spcPts val="0"/>
              </a:spcAft>
              <a:buSzPts val="3600"/>
              <a:buAutoNum type="arabicPeriod"/>
            </a:pPr>
            <a:r>
              <a:rPr lang="en-US" sz="3600"/>
              <a:t>What will we read?</a:t>
            </a:r>
            <a:endParaRPr sz="3600"/>
          </a:p>
          <a:p>
            <a:pPr indent="-457200" lvl="0" marL="457200" rtl="0" algn="l">
              <a:lnSpc>
                <a:spcPct val="100000"/>
              </a:lnSpc>
              <a:spcBef>
                <a:spcPts val="0"/>
              </a:spcBef>
              <a:spcAft>
                <a:spcPts val="0"/>
              </a:spcAft>
              <a:buSzPts val="3600"/>
              <a:buAutoNum type="arabicPeriod"/>
            </a:pPr>
            <a:r>
              <a:rPr lang="en-US" sz="3600"/>
              <a:t>How will we enter the classroom?</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t>Review</a:t>
            </a:r>
            <a:endParaRPr/>
          </a:p>
        </p:txBody>
      </p:sp>
      <p:sp>
        <p:nvSpPr>
          <p:cNvPr id="279" name="Google Shape;279;p4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360"/>
              </a:spcBef>
              <a:spcAft>
                <a:spcPts val="0"/>
              </a:spcAft>
              <a:buSzPts val="3000"/>
              <a:buAutoNum type="arabicPeriod"/>
            </a:pPr>
            <a:r>
              <a:rPr lang="en-US" sz="3000"/>
              <a:t>What’s the name of this course?</a:t>
            </a:r>
            <a:endParaRPr sz="3000"/>
          </a:p>
          <a:p>
            <a:pPr indent="-419100" lvl="0" marL="457200" rtl="0" algn="l">
              <a:lnSpc>
                <a:spcPct val="100000"/>
              </a:lnSpc>
              <a:spcBef>
                <a:spcPts val="0"/>
              </a:spcBef>
              <a:spcAft>
                <a:spcPts val="0"/>
              </a:spcAft>
              <a:buSzPts val="3000"/>
              <a:buAutoNum type="arabicPeriod"/>
            </a:pPr>
            <a:r>
              <a:rPr lang="en-US" sz="3000"/>
              <a:t>What’s Xtreme about it?</a:t>
            </a:r>
            <a:endParaRPr sz="3000"/>
          </a:p>
          <a:p>
            <a:pPr indent="-419100" lvl="0" marL="457200" rtl="0" algn="l">
              <a:lnSpc>
                <a:spcPct val="100000"/>
              </a:lnSpc>
              <a:spcBef>
                <a:spcPts val="0"/>
              </a:spcBef>
              <a:spcAft>
                <a:spcPts val="0"/>
              </a:spcAft>
              <a:buSzPts val="3000"/>
              <a:buAutoNum type="arabicPeriod"/>
            </a:pPr>
            <a:r>
              <a:rPr lang="en-US" sz="3000"/>
              <a:t>What is this course like?</a:t>
            </a:r>
            <a:endParaRPr sz="3000"/>
          </a:p>
          <a:p>
            <a:pPr indent="-419100" lvl="0" marL="457200" rtl="0" algn="l">
              <a:lnSpc>
                <a:spcPct val="100000"/>
              </a:lnSpc>
              <a:spcBef>
                <a:spcPts val="0"/>
              </a:spcBef>
              <a:spcAft>
                <a:spcPts val="0"/>
              </a:spcAft>
              <a:buSzPts val="3000"/>
              <a:buAutoNum type="arabicPeriod"/>
            </a:pPr>
            <a:r>
              <a:rPr lang="en-US" sz="3000"/>
              <a:t>How is reading related to the jobs you will be ready to do?</a:t>
            </a:r>
            <a:endParaRPr sz="3000"/>
          </a:p>
          <a:p>
            <a:pPr indent="-419100" lvl="0" marL="457200" rtl="0" algn="l">
              <a:lnSpc>
                <a:spcPct val="100000"/>
              </a:lnSpc>
              <a:spcBef>
                <a:spcPts val="0"/>
              </a:spcBef>
              <a:spcAft>
                <a:spcPts val="0"/>
              </a:spcAft>
              <a:buSzPts val="3000"/>
              <a:buAutoNum type="arabicPeriod"/>
            </a:pPr>
            <a:r>
              <a:rPr lang="en-US" sz="3000"/>
              <a:t>How is reading related to the salary you can earn?</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Course Syllabus</a:t>
            </a:r>
            <a:endParaRPr/>
          </a:p>
        </p:txBody>
      </p:sp>
      <p:sp>
        <p:nvSpPr>
          <p:cNvPr id="285" name="Google Shape;285;p4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27990" lvl="0" marL="457200" rtl="0" algn="l">
              <a:lnSpc>
                <a:spcPct val="80000"/>
              </a:lnSpc>
              <a:spcBef>
                <a:spcPts val="0"/>
              </a:spcBef>
              <a:spcAft>
                <a:spcPts val="0"/>
              </a:spcAft>
              <a:buSzPts val="3140"/>
              <a:buChar char="•"/>
            </a:pPr>
            <a:r>
              <a:rPr b="1" lang="en-US" sz="3140" u="sng"/>
              <a:t>By the end of this class, you will be able to:</a:t>
            </a:r>
            <a:endParaRPr b="1" sz="3140"/>
          </a:p>
          <a:p>
            <a:pPr indent="-427990" lvl="0" marL="457200" rtl="0" algn="l">
              <a:lnSpc>
                <a:spcPct val="80000"/>
              </a:lnSpc>
              <a:spcBef>
                <a:spcPts val="0"/>
              </a:spcBef>
              <a:spcAft>
                <a:spcPts val="0"/>
              </a:spcAft>
              <a:buSzPts val="3140"/>
              <a:buChar char="•"/>
            </a:pPr>
            <a:r>
              <a:rPr lang="en-US" sz="3140"/>
              <a:t>Read long multi-syllable words</a:t>
            </a:r>
            <a:endParaRPr b="1" sz="3140"/>
          </a:p>
          <a:p>
            <a:pPr indent="-427990" lvl="0" marL="457200" rtl="0" algn="l">
              <a:lnSpc>
                <a:spcPct val="80000"/>
              </a:lnSpc>
              <a:spcBef>
                <a:spcPts val="0"/>
              </a:spcBef>
              <a:spcAft>
                <a:spcPts val="0"/>
              </a:spcAft>
              <a:buSzPts val="3140"/>
              <a:buChar char="•"/>
            </a:pPr>
            <a:r>
              <a:rPr lang="en-US" sz="3140"/>
              <a:t>Understand what you read (in grade-level materials)</a:t>
            </a:r>
            <a:endParaRPr b="1" sz="3140"/>
          </a:p>
          <a:p>
            <a:pPr indent="-427990" lvl="0" marL="457200" rtl="0" algn="l">
              <a:lnSpc>
                <a:spcPct val="80000"/>
              </a:lnSpc>
              <a:spcBef>
                <a:spcPts val="0"/>
              </a:spcBef>
              <a:spcAft>
                <a:spcPts val="0"/>
              </a:spcAft>
              <a:buSzPts val="3140"/>
              <a:buChar char="•"/>
            </a:pPr>
            <a:r>
              <a:rPr lang="en-US" sz="3140"/>
              <a:t>Use strategies while you read such as:</a:t>
            </a:r>
            <a:endParaRPr b="1" sz="3140"/>
          </a:p>
          <a:p>
            <a:pPr indent="-427990" lvl="0" marL="457200" rtl="0" algn="l">
              <a:lnSpc>
                <a:spcPct val="80000"/>
              </a:lnSpc>
              <a:spcBef>
                <a:spcPts val="0"/>
              </a:spcBef>
              <a:spcAft>
                <a:spcPts val="0"/>
              </a:spcAft>
              <a:buSzPts val="3140"/>
              <a:buChar char="•"/>
            </a:pPr>
            <a:r>
              <a:rPr lang="en-US" sz="3140"/>
              <a:t>Word Mapping Strategy</a:t>
            </a:r>
            <a:endParaRPr b="1" sz="3140"/>
          </a:p>
          <a:p>
            <a:pPr indent="-417194" lvl="2" marL="1371600" rtl="0" algn="l">
              <a:lnSpc>
                <a:spcPct val="80000"/>
              </a:lnSpc>
              <a:spcBef>
                <a:spcPts val="0"/>
              </a:spcBef>
              <a:spcAft>
                <a:spcPts val="0"/>
              </a:spcAft>
              <a:buSzPts val="2970"/>
              <a:buChar char="•"/>
            </a:pPr>
            <a:r>
              <a:rPr lang="en-US" sz="2970"/>
              <a:t>Word Identification</a:t>
            </a:r>
            <a:endParaRPr b="1" sz="2970"/>
          </a:p>
          <a:p>
            <a:pPr indent="-417194" lvl="2" marL="1371600" rtl="0" algn="l">
              <a:lnSpc>
                <a:spcPct val="80000"/>
              </a:lnSpc>
              <a:spcBef>
                <a:spcPts val="0"/>
              </a:spcBef>
              <a:spcAft>
                <a:spcPts val="0"/>
              </a:spcAft>
              <a:buSzPts val="2970"/>
              <a:buChar char="•"/>
            </a:pPr>
            <a:r>
              <a:rPr lang="en-US" sz="2970"/>
              <a:t>Self-Questioning</a:t>
            </a:r>
            <a:endParaRPr b="1" sz="2970"/>
          </a:p>
          <a:p>
            <a:pPr indent="-417194" lvl="2" marL="1371600" rtl="0" algn="l">
              <a:lnSpc>
                <a:spcPct val="80000"/>
              </a:lnSpc>
              <a:spcBef>
                <a:spcPts val="0"/>
              </a:spcBef>
              <a:spcAft>
                <a:spcPts val="0"/>
              </a:spcAft>
              <a:buSzPts val="2970"/>
              <a:buChar char="•"/>
            </a:pPr>
            <a:r>
              <a:rPr lang="en-US" sz="2970"/>
              <a:t>Visual Imagery</a:t>
            </a:r>
            <a:endParaRPr b="1" sz="2970"/>
          </a:p>
          <a:p>
            <a:pPr indent="-417194" lvl="2" marL="1371600" rtl="0" algn="l">
              <a:lnSpc>
                <a:spcPct val="80000"/>
              </a:lnSpc>
              <a:spcBef>
                <a:spcPts val="0"/>
              </a:spcBef>
              <a:spcAft>
                <a:spcPts val="0"/>
              </a:spcAft>
              <a:buSzPts val="2970"/>
              <a:buChar char="•"/>
            </a:pPr>
            <a:r>
              <a:rPr lang="en-US" sz="2970"/>
              <a:t>Paraphrasing</a:t>
            </a:r>
            <a:endParaRPr b="1" sz="2970"/>
          </a:p>
          <a:p>
            <a:pPr indent="-417194" lvl="2" marL="1371600" rtl="0" algn="l">
              <a:lnSpc>
                <a:spcPct val="80000"/>
              </a:lnSpc>
              <a:spcBef>
                <a:spcPts val="0"/>
              </a:spcBef>
              <a:spcAft>
                <a:spcPts val="0"/>
              </a:spcAft>
              <a:buSzPts val="2970"/>
              <a:buChar char="•"/>
            </a:pPr>
            <a:r>
              <a:rPr lang="en-US" sz="2970"/>
              <a:t>Inferencing</a:t>
            </a:r>
            <a:endParaRPr b="1" sz="2970"/>
          </a:p>
          <a:p>
            <a:pPr indent="-175869" lvl="0" marL="342900" rtl="0" algn="l">
              <a:lnSpc>
                <a:spcPct val="80000"/>
              </a:lnSpc>
              <a:spcBef>
                <a:spcPts val="408"/>
              </a:spcBef>
              <a:spcAft>
                <a:spcPts val="0"/>
              </a:spcAft>
              <a:buSzPts val="1550"/>
              <a:buNone/>
            </a:pPr>
            <a:r>
              <a:t/>
            </a:r>
            <a:endParaRPr sz="204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990600" y="381000"/>
            <a:ext cx="28428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Century Gothic"/>
              <a:buNone/>
            </a:pPr>
            <a:r>
              <a:rPr lang="en-US" sz="3600"/>
              <a:t>Bell Ringer</a:t>
            </a:r>
            <a:endParaRPr/>
          </a:p>
        </p:txBody>
      </p:sp>
      <p:sp>
        <p:nvSpPr>
          <p:cNvPr id="104" name="Google Shape;104;p16"/>
          <p:cNvSpPr txBox="1"/>
          <p:nvPr>
            <p:ph idx="1" type="body"/>
          </p:nvPr>
        </p:nvSpPr>
        <p:spPr>
          <a:xfrm>
            <a:off x="192227" y="1143000"/>
            <a:ext cx="4270200" cy="5334000"/>
          </a:xfrm>
          <a:prstGeom prst="rect">
            <a:avLst/>
          </a:prstGeom>
          <a:noFill/>
          <a:ln>
            <a:noFill/>
          </a:ln>
        </p:spPr>
        <p:txBody>
          <a:bodyPr anchorCtr="0" anchor="t" bIns="45700" lIns="91425" spcFirstLastPara="1" rIns="91425" wrap="square" tIns="45700">
            <a:noAutofit/>
          </a:bodyPr>
          <a:lstStyle/>
          <a:p>
            <a:pPr indent="-355282" lvl="0" marL="457200" rtl="0" algn="l">
              <a:lnSpc>
                <a:spcPct val="80000"/>
              </a:lnSpc>
              <a:spcBef>
                <a:spcPts val="0"/>
              </a:spcBef>
              <a:spcAft>
                <a:spcPts val="0"/>
              </a:spcAft>
              <a:buSzPts val="1995"/>
              <a:buFont typeface="Handlee"/>
              <a:buChar char="•"/>
            </a:pPr>
            <a:r>
              <a:rPr lang="en-US" sz="1995">
                <a:latin typeface="Handlee"/>
                <a:ea typeface="Handlee"/>
                <a:cs typeface="Handlee"/>
                <a:sym typeface="Handlee"/>
              </a:rPr>
              <a:t>Please find a seat anywhere you like today.</a:t>
            </a:r>
            <a:endParaRPr sz="3200">
              <a:latin typeface="Handlee"/>
              <a:ea typeface="Handlee"/>
              <a:cs typeface="Handlee"/>
              <a:sym typeface="Handlee"/>
            </a:endParaRPr>
          </a:p>
          <a:p>
            <a:pPr indent="-355282" lvl="0" marL="457200" rtl="0" algn="l">
              <a:lnSpc>
                <a:spcPct val="80000"/>
              </a:lnSpc>
              <a:spcBef>
                <a:spcPts val="0"/>
              </a:spcBef>
              <a:spcAft>
                <a:spcPts val="0"/>
              </a:spcAft>
              <a:buSzPts val="1995"/>
              <a:buFont typeface="Handlee"/>
              <a:buChar char="•"/>
            </a:pPr>
            <a:r>
              <a:rPr lang="en-US" sz="1995">
                <a:latin typeface="Handlee"/>
                <a:ea typeface="Handlee"/>
                <a:cs typeface="Handlee"/>
                <a:sym typeface="Handlee"/>
              </a:rPr>
              <a:t>On the lined side of your index card,  please tell me the following:</a:t>
            </a:r>
            <a:endParaRPr sz="3200">
              <a:latin typeface="Handlee"/>
              <a:ea typeface="Handlee"/>
              <a:cs typeface="Handlee"/>
              <a:sym typeface="Handlee"/>
            </a:endParaRPr>
          </a:p>
          <a:p>
            <a:pPr indent="-355282" lvl="0" marL="457200" rtl="0" algn="l">
              <a:lnSpc>
                <a:spcPct val="80000"/>
              </a:lnSpc>
              <a:spcBef>
                <a:spcPts val="0"/>
              </a:spcBef>
              <a:spcAft>
                <a:spcPts val="0"/>
              </a:spcAft>
              <a:buSzPts val="1995"/>
              <a:buFont typeface="Handlee"/>
              <a:buChar char="•"/>
            </a:pPr>
            <a:r>
              <a:rPr lang="en-US" sz="1995">
                <a:latin typeface="Handlee"/>
                <a:ea typeface="Handlee"/>
                <a:cs typeface="Handlee"/>
                <a:sym typeface="Handlee"/>
              </a:rPr>
              <a:t>On the top line: Name you would like to be called + last name.</a:t>
            </a:r>
            <a:endParaRPr sz="3200">
              <a:latin typeface="Handlee"/>
              <a:ea typeface="Handlee"/>
              <a:cs typeface="Handlee"/>
              <a:sym typeface="Handlee"/>
            </a:endParaRPr>
          </a:p>
          <a:p>
            <a:pPr indent="-355282" lvl="0" marL="457200" rtl="0" algn="l">
              <a:lnSpc>
                <a:spcPct val="80000"/>
              </a:lnSpc>
              <a:spcBef>
                <a:spcPts val="0"/>
              </a:spcBef>
              <a:spcAft>
                <a:spcPts val="0"/>
              </a:spcAft>
              <a:buSzPts val="1995"/>
              <a:buFont typeface="Handlee"/>
              <a:buChar char="•"/>
            </a:pPr>
            <a:r>
              <a:rPr b="1" lang="en-US" sz="1995">
                <a:latin typeface="Handlee"/>
                <a:ea typeface="Handlee"/>
                <a:cs typeface="Handlee"/>
                <a:sym typeface="Handlee"/>
              </a:rPr>
              <a:t>Skip one Line</a:t>
            </a:r>
            <a:endParaRPr sz="3200">
              <a:latin typeface="Handlee"/>
              <a:ea typeface="Handlee"/>
              <a:cs typeface="Handlee"/>
              <a:sym typeface="Handlee"/>
            </a:endParaRPr>
          </a:p>
          <a:p>
            <a:pPr indent="-355282" lvl="0" marL="457200" rtl="0" algn="l">
              <a:lnSpc>
                <a:spcPct val="80000"/>
              </a:lnSpc>
              <a:spcBef>
                <a:spcPts val="0"/>
              </a:spcBef>
              <a:spcAft>
                <a:spcPts val="0"/>
              </a:spcAft>
              <a:buSzPts val="1995"/>
              <a:buFont typeface="Handlee"/>
              <a:buChar char="•"/>
            </a:pPr>
            <a:r>
              <a:rPr lang="en-US" sz="1995">
                <a:latin typeface="Handlee"/>
                <a:ea typeface="Handlee"/>
                <a:cs typeface="Handlee"/>
                <a:sym typeface="Handlee"/>
              </a:rPr>
              <a:t>On the third line:  List your parents’  or guardians’ names. </a:t>
            </a:r>
            <a:endParaRPr sz="3200">
              <a:latin typeface="Handlee"/>
              <a:ea typeface="Handlee"/>
              <a:cs typeface="Handlee"/>
              <a:sym typeface="Handlee"/>
            </a:endParaRPr>
          </a:p>
          <a:p>
            <a:pPr indent="-355282" lvl="0" marL="457200" rtl="0" algn="l">
              <a:lnSpc>
                <a:spcPct val="80000"/>
              </a:lnSpc>
              <a:spcBef>
                <a:spcPts val="0"/>
              </a:spcBef>
              <a:spcAft>
                <a:spcPts val="0"/>
              </a:spcAft>
              <a:buSzPts val="1995"/>
              <a:buFont typeface="Handlee"/>
              <a:buChar char="•"/>
            </a:pPr>
            <a:r>
              <a:rPr lang="en-US" sz="1995">
                <a:latin typeface="Handlee"/>
                <a:ea typeface="Handlee"/>
                <a:cs typeface="Handlee"/>
                <a:sym typeface="Handlee"/>
              </a:rPr>
              <a:t>On the fourth line:  Tell me how many siblings you have and their names and ages.</a:t>
            </a:r>
            <a:endParaRPr sz="3200">
              <a:latin typeface="Handlee"/>
              <a:ea typeface="Handlee"/>
              <a:cs typeface="Handlee"/>
              <a:sym typeface="Handlee"/>
            </a:endParaRPr>
          </a:p>
          <a:p>
            <a:pPr indent="-355282" lvl="0" marL="457200" rtl="0" algn="l">
              <a:lnSpc>
                <a:spcPct val="80000"/>
              </a:lnSpc>
              <a:spcBef>
                <a:spcPts val="0"/>
              </a:spcBef>
              <a:spcAft>
                <a:spcPts val="0"/>
              </a:spcAft>
              <a:buSzPts val="1995"/>
              <a:buFont typeface="Handlee"/>
              <a:buChar char="•"/>
            </a:pPr>
            <a:r>
              <a:rPr lang="en-US" sz="1995">
                <a:latin typeface="Handlee"/>
                <a:ea typeface="Handlee"/>
                <a:cs typeface="Handlee"/>
                <a:sym typeface="Handlee"/>
              </a:rPr>
              <a:t>On the fifth line:  Do you have any after-school activities throughout the school year?  If so, list them all.</a:t>
            </a:r>
            <a:endParaRPr sz="1610">
              <a:latin typeface="Handlee"/>
              <a:ea typeface="Handlee"/>
              <a:cs typeface="Handlee"/>
              <a:sym typeface="Handlee"/>
            </a:endParaRPr>
          </a:p>
          <a:p>
            <a:pPr indent="-355282" lvl="0" marL="457200" rtl="0" algn="ctr">
              <a:lnSpc>
                <a:spcPct val="80000"/>
              </a:lnSpc>
              <a:spcBef>
                <a:spcPts val="0"/>
              </a:spcBef>
              <a:spcAft>
                <a:spcPts val="0"/>
              </a:spcAft>
              <a:buSzPts val="1995"/>
              <a:buFont typeface="Handlee"/>
              <a:buChar char="•"/>
            </a:pPr>
            <a:r>
              <a:rPr b="1" lang="en-US" sz="1995">
                <a:latin typeface="Handlee"/>
                <a:ea typeface="Handlee"/>
                <a:cs typeface="Handlee"/>
                <a:sym typeface="Handlee"/>
              </a:rPr>
              <a:t>PLEASE DO NOT WRITE ANYTHING ELSE ON YOUR INDEX CARD</a:t>
            </a:r>
            <a:endParaRPr sz="3200">
              <a:latin typeface="Handlee"/>
              <a:ea typeface="Handlee"/>
              <a:cs typeface="Handlee"/>
              <a:sym typeface="Handlee"/>
            </a:endParaRPr>
          </a:p>
        </p:txBody>
      </p:sp>
      <p:sp>
        <p:nvSpPr>
          <p:cNvPr id="105" name="Google Shape;105;p16"/>
          <p:cNvSpPr txBox="1"/>
          <p:nvPr>
            <p:ph idx="2" type="body"/>
          </p:nvPr>
        </p:nvSpPr>
        <p:spPr>
          <a:xfrm>
            <a:off x="4645152" y="1066800"/>
            <a:ext cx="4270200" cy="47397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800"/>
              <a:buNone/>
            </a:pPr>
            <a:r>
              <a:rPr lang="en-US"/>
              <a:t>EXAMPLE:</a:t>
            </a:r>
            <a:endParaRPr/>
          </a:p>
          <a:p>
            <a:pPr indent="0" lvl="0" marL="68580" rtl="0" algn="l">
              <a:lnSpc>
                <a:spcPct val="100000"/>
              </a:lnSpc>
              <a:spcBef>
                <a:spcPts val="480"/>
              </a:spcBef>
              <a:spcAft>
                <a:spcPts val="0"/>
              </a:spcAft>
              <a:buSzPts val="1824"/>
              <a:buNone/>
            </a:pPr>
            <a:r>
              <a:t/>
            </a:r>
            <a:endParaRPr u="sng"/>
          </a:p>
          <a:p>
            <a:pPr indent="0" lvl="0" marL="68580" rtl="0" algn="l">
              <a:lnSpc>
                <a:spcPct val="100000"/>
              </a:lnSpc>
              <a:spcBef>
                <a:spcPts val="480"/>
              </a:spcBef>
              <a:spcAft>
                <a:spcPts val="0"/>
              </a:spcAft>
              <a:buSzPts val="1824"/>
              <a:buNone/>
            </a:pPr>
            <a:r>
              <a:rPr lang="en-US" u="sng"/>
              <a:t>Erika Thomas</a:t>
            </a:r>
            <a:endParaRPr/>
          </a:p>
          <a:p>
            <a:pPr indent="0" lvl="0" marL="68580" rtl="0" algn="l">
              <a:lnSpc>
                <a:spcPct val="100000"/>
              </a:lnSpc>
              <a:spcBef>
                <a:spcPts val="480"/>
              </a:spcBef>
              <a:spcAft>
                <a:spcPts val="0"/>
              </a:spcAft>
              <a:buSzPts val="1824"/>
              <a:buNone/>
            </a:pPr>
            <a:r>
              <a:t/>
            </a:r>
            <a:endParaRPr u="sng"/>
          </a:p>
          <a:p>
            <a:pPr indent="0" lvl="0" marL="68580" rtl="0" algn="l">
              <a:lnSpc>
                <a:spcPct val="100000"/>
              </a:lnSpc>
              <a:spcBef>
                <a:spcPts val="480"/>
              </a:spcBef>
              <a:spcAft>
                <a:spcPts val="0"/>
              </a:spcAft>
              <a:buSzPts val="1824"/>
              <a:buNone/>
            </a:pPr>
            <a:r>
              <a:rPr lang="en-US" u="sng"/>
              <a:t>Wanda and Leland Thomas</a:t>
            </a:r>
            <a:endParaRPr/>
          </a:p>
          <a:p>
            <a:pPr indent="0" lvl="0" marL="68580" rtl="0" algn="l">
              <a:lnSpc>
                <a:spcPct val="100000"/>
              </a:lnSpc>
              <a:spcBef>
                <a:spcPts val="480"/>
              </a:spcBef>
              <a:spcAft>
                <a:spcPts val="0"/>
              </a:spcAft>
              <a:buSzPts val="1824"/>
              <a:buNone/>
            </a:pPr>
            <a:r>
              <a:rPr lang="en-US" u="sng"/>
              <a:t>1 brother, Ben, age 10 and 1 sister, Eliza, age 7</a:t>
            </a:r>
            <a:endParaRPr/>
          </a:p>
          <a:p>
            <a:pPr indent="0" lvl="0" marL="68580" rtl="0" algn="l">
              <a:lnSpc>
                <a:spcPct val="100000"/>
              </a:lnSpc>
              <a:spcBef>
                <a:spcPts val="480"/>
              </a:spcBef>
              <a:spcAft>
                <a:spcPts val="0"/>
              </a:spcAft>
              <a:buSzPts val="1824"/>
              <a:buNone/>
            </a:pPr>
            <a:r>
              <a:rPr lang="en-US" u="sng"/>
              <a:t>Piano.Baseball.Gymastics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Course Syllabus</a:t>
            </a:r>
            <a:endParaRPr/>
          </a:p>
        </p:txBody>
      </p:sp>
      <p:sp>
        <p:nvSpPr>
          <p:cNvPr id="291" name="Google Shape;291;p4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26719" lvl="0" marL="457200" rtl="0" algn="l">
              <a:lnSpc>
                <a:spcPct val="100000"/>
              </a:lnSpc>
              <a:spcBef>
                <a:spcPts val="0"/>
              </a:spcBef>
              <a:spcAft>
                <a:spcPts val="0"/>
              </a:spcAft>
              <a:buSzPts val="3120"/>
              <a:buChar char="•"/>
            </a:pPr>
            <a:r>
              <a:rPr b="1" lang="en-US" sz="3120" u="sng"/>
              <a:t>By the end of this class, you will be able to:</a:t>
            </a:r>
            <a:endParaRPr b="1" sz="3120"/>
          </a:p>
          <a:p>
            <a:pPr indent="-426719" lvl="0" marL="457200" rtl="0" algn="l">
              <a:lnSpc>
                <a:spcPct val="100000"/>
              </a:lnSpc>
              <a:spcBef>
                <a:spcPts val="0"/>
              </a:spcBef>
              <a:spcAft>
                <a:spcPts val="0"/>
              </a:spcAft>
              <a:buSzPts val="3120"/>
              <a:buChar char="•"/>
            </a:pPr>
            <a:r>
              <a:rPr lang="en-US" sz="3120"/>
              <a:t>Learn and be able to use new vocabulary words</a:t>
            </a:r>
            <a:endParaRPr b="1" sz="3120"/>
          </a:p>
          <a:p>
            <a:pPr indent="-426719" lvl="0" marL="457200" rtl="0" algn="l">
              <a:lnSpc>
                <a:spcPct val="100000"/>
              </a:lnSpc>
              <a:spcBef>
                <a:spcPts val="0"/>
              </a:spcBef>
              <a:spcAft>
                <a:spcPts val="0"/>
              </a:spcAft>
              <a:buSzPts val="3120"/>
              <a:buChar char="•"/>
            </a:pPr>
            <a:r>
              <a:rPr lang="en-US" sz="3120"/>
              <a:t>Read aloud smoothly and with expression</a:t>
            </a:r>
            <a:endParaRPr b="1" sz="3120"/>
          </a:p>
          <a:p>
            <a:pPr indent="-426719" lvl="0" marL="457200" rtl="0" algn="l">
              <a:lnSpc>
                <a:spcPct val="100000"/>
              </a:lnSpc>
              <a:spcBef>
                <a:spcPts val="0"/>
              </a:spcBef>
              <a:spcAft>
                <a:spcPts val="0"/>
              </a:spcAft>
              <a:buSzPts val="3120"/>
              <a:buChar char="•"/>
            </a:pPr>
            <a:r>
              <a:rPr lang="en-US" sz="3120"/>
              <a:t>Take reading tests with more confidence and perform better on those tests</a:t>
            </a:r>
            <a:endParaRPr b="1" sz="3120"/>
          </a:p>
          <a:p>
            <a:pPr indent="-426719" lvl="0" marL="457200" rtl="0" algn="l">
              <a:lnSpc>
                <a:spcPct val="100000"/>
              </a:lnSpc>
              <a:spcBef>
                <a:spcPts val="0"/>
              </a:spcBef>
              <a:spcAft>
                <a:spcPts val="0"/>
              </a:spcAft>
              <a:buSzPts val="3120"/>
              <a:buChar char="•"/>
            </a:pPr>
            <a:r>
              <a:rPr lang="en-US" sz="3120"/>
              <a:t>Be a productive member of a Learning Community</a:t>
            </a:r>
            <a:endParaRPr b="1" sz="3120"/>
          </a:p>
          <a:p>
            <a:pPr indent="-426719" lvl="0" marL="457200" rtl="0" algn="l">
              <a:lnSpc>
                <a:spcPct val="100000"/>
              </a:lnSpc>
              <a:spcBef>
                <a:spcPts val="0"/>
              </a:spcBef>
              <a:spcAft>
                <a:spcPts val="0"/>
              </a:spcAft>
              <a:buSzPts val="3120"/>
              <a:buChar char="•"/>
            </a:pPr>
            <a:r>
              <a:rPr lang="en-US" sz="3120"/>
              <a:t>Set and achieve long-term goals</a:t>
            </a:r>
            <a:endParaRPr b="1" sz="3120"/>
          </a:p>
          <a:p>
            <a:pPr indent="-167181" lvl="0" marL="342900" rtl="0" algn="l">
              <a:lnSpc>
                <a:spcPct val="100000"/>
              </a:lnSpc>
              <a:spcBef>
                <a:spcPts val="444"/>
              </a:spcBef>
              <a:spcAft>
                <a:spcPts val="0"/>
              </a:spcAft>
              <a:buSzPts val="1687"/>
              <a:buNone/>
            </a:pPr>
            <a:r>
              <a:t/>
            </a:r>
            <a:endParaRPr b="1" sz="222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Course Syllabus</a:t>
            </a:r>
            <a:endParaRPr/>
          </a:p>
        </p:txBody>
      </p:sp>
      <p:sp>
        <p:nvSpPr>
          <p:cNvPr id="297" name="Google Shape;297;p4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33069" lvl="0" marL="457200" rtl="0" algn="l">
              <a:lnSpc>
                <a:spcPct val="80000"/>
              </a:lnSpc>
              <a:spcBef>
                <a:spcPts val="0"/>
              </a:spcBef>
              <a:spcAft>
                <a:spcPts val="0"/>
              </a:spcAft>
              <a:buSzPts val="3220"/>
              <a:buChar char="•"/>
            </a:pPr>
            <a:r>
              <a:rPr b="1" lang="en-US" sz="3220" u="sng"/>
              <a:t>To accomplish the above skills and strategies will require cooperation and the development of a Learning Community.</a:t>
            </a:r>
            <a:endParaRPr b="1" sz="3220"/>
          </a:p>
          <a:p>
            <a:pPr indent="-433069" lvl="0" marL="457200" rtl="0" algn="l">
              <a:lnSpc>
                <a:spcPct val="80000"/>
              </a:lnSpc>
              <a:spcBef>
                <a:spcPts val="0"/>
              </a:spcBef>
              <a:spcAft>
                <a:spcPts val="0"/>
              </a:spcAft>
              <a:buSzPts val="3220"/>
              <a:buChar char="•"/>
            </a:pPr>
            <a:r>
              <a:rPr lang="en-US" sz="3220"/>
              <a:t>Think of this class like a challenge course in the forest.  You will have to work hard independently, but you will also have to work effectively with other students and me. Together we will create a community of people where taking risks is rewarded with success.</a:t>
            </a:r>
            <a:endParaRPr b="1" sz="3220"/>
          </a:p>
          <a:p>
            <a:pPr indent="-167181" lvl="0" marL="342900" rtl="0" algn="l">
              <a:lnSpc>
                <a:spcPct val="80000"/>
              </a:lnSpc>
              <a:spcBef>
                <a:spcPts val="444"/>
              </a:spcBef>
              <a:spcAft>
                <a:spcPts val="0"/>
              </a:spcAft>
              <a:buSzPts val="1687"/>
              <a:buNone/>
            </a:pPr>
            <a:r>
              <a:t/>
            </a:r>
            <a:endParaRPr b="1" sz="222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Course Syllabus</a:t>
            </a:r>
            <a:endParaRPr/>
          </a:p>
        </p:txBody>
      </p:sp>
      <p:sp>
        <p:nvSpPr>
          <p:cNvPr id="303" name="Google Shape;303;p4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800"/>
              <a:buNone/>
            </a:pPr>
            <a:r>
              <a:rPr b="1" lang="en-US" sz="3020" u="sng"/>
              <a:t>Guidelines for Success</a:t>
            </a:r>
            <a:r>
              <a:rPr lang="en-US" sz="3020"/>
              <a:t> (Winners make their own luck. They achieve.)</a:t>
            </a:r>
            <a:endParaRPr sz="3600"/>
          </a:p>
          <a:p>
            <a:pPr indent="0" lvl="0" marL="0" rtl="0" algn="l">
              <a:lnSpc>
                <a:spcPct val="80000"/>
              </a:lnSpc>
              <a:spcBef>
                <a:spcPts val="444"/>
              </a:spcBef>
              <a:spcAft>
                <a:spcPts val="0"/>
              </a:spcAft>
              <a:buSzPts val="1800"/>
              <a:buNone/>
            </a:pPr>
            <a:r>
              <a:rPr lang="en-US" sz="3020"/>
              <a:t>It takes:</a:t>
            </a:r>
            <a:endParaRPr sz="3600"/>
          </a:p>
          <a:p>
            <a:pPr indent="0" lvl="0" marL="0" rtl="0" algn="l">
              <a:lnSpc>
                <a:spcPct val="80000"/>
              </a:lnSpc>
              <a:spcBef>
                <a:spcPts val="444"/>
              </a:spcBef>
              <a:spcAft>
                <a:spcPts val="0"/>
              </a:spcAft>
              <a:buSzPts val="1800"/>
              <a:buNone/>
            </a:pPr>
            <a:r>
              <a:rPr b="1" lang="en-US" sz="4020">
                <a:solidFill>
                  <a:srgbClr val="1155CC"/>
                </a:solidFill>
              </a:rPr>
              <a:t> P</a:t>
            </a:r>
            <a:r>
              <a:rPr lang="en-US" sz="4020">
                <a:solidFill>
                  <a:srgbClr val="1155CC"/>
                </a:solidFill>
              </a:rPr>
              <a:t>reparation</a:t>
            </a:r>
            <a:endParaRPr sz="4600">
              <a:solidFill>
                <a:srgbClr val="1155CC"/>
              </a:solidFill>
            </a:endParaRPr>
          </a:p>
          <a:p>
            <a:pPr indent="0" lvl="0" marL="0" rtl="0" algn="l">
              <a:lnSpc>
                <a:spcPct val="80000"/>
              </a:lnSpc>
              <a:spcBef>
                <a:spcPts val="444"/>
              </a:spcBef>
              <a:spcAft>
                <a:spcPts val="0"/>
              </a:spcAft>
              <a:buSzPts val="1800"/>
              <a:buNone/>
            </a:pPr>
            <a:r>
              <a:rPr b="1" lang="en-US" sz="4020">
                <a:solidFill>
                  <a:srgbClr val="1155CC"/>
                </a:solidFill>
              </a:rPr>
              <a:t> R</a:t>
            </a:r>
            <a:r>
              <a:rPr lang="en-US" sz="4020">
                <a:solidFill>
                  <a:srgbClr val="1155CC"/>
                </a:solidFill>
              </a:rPr>
              <a:t>esponsibility</a:t>
            </a:r>
            <a:endParaRPr sz="4600">
              <a:solidFill>
                <a:srgbClr val="1155CC"/>
              </a:solidFill>
            </a:endParaRPr>
          </a:p>
          <a:p>
            <a:pPr indent="0" lvl="0" marL="0" rtl="0" algn="l">
              <a:lnSpc>
                <a:spcPct val="80000"/>
              </a:lnSpc>
              <a:spcBef>
                <a:spcPts val="444"/>
              </a:spcBef>
              <a:spcAft>
                <a:spcPts val="0"/>
              </a:spcAft>
              <a:buSzPts val="1800"/>
              <a:buNone/>
            </a:pPr>
            <a:r>
              <a:rPr b="1" lang="en-US" sz="4020">
                <a:solidFill>
                  <a:srgbClr val="1155CC"/>
                </a:solidFill>
              </a:rPr>
              <a:t> I</a:t>
            </a:r>
            <a:r>
              <a:rPr lang="en-US" sz="4020">
                <a:solidFill>
                  <a:srgbClr val="1155CC"/>
                </a:solidFill>
              </a:rPr>
              <a:t>ntegrity</a:t>
            </a:r>
            <a:endParaRPr sz="4600">
              <a:solidFill>
                <a:srgbClr val="1155CC"/>
              </a:solidFill>
            </a:endParaRPr>
          </a:p>
          <a:p>
            <a:pPr indent="0" lvl="0" marL="0" rtl="0" algn="l">
              <a:lnSpc>
                <a:spcPct val="80000"/>
              </a:lnSpc>
              <a:spcBef>
                <a:spcPts val="444"/>
              </a:spcBef>
              <a:spcAft>
                <a:spcPts val="0"/>
              </a:spcAft>
              <a:buSzPts val="1800"/>
              <a:buNone/>
            </a:pPr>
            <a:r>
              <a:rPr b="1" lang="en-US" sz="4020">
                <a:solidFill>
                  <a:srgbClr val="1155CC"/>
                </a:solidFill>
              </a:rPr>
              <a:t> D</a:t>
            </a:r>
            <a:r>
              <a:rPr lang="en-US" sz="4020">
                <a:solidFill>
                  <a:srgbClr val="1155CC"/>
                </a:solidFill>
              </a:rPr>
              <a:t>edication </a:t>
            </a:r>
            <a:endParaRPr sz="4600">
              <a:solidFill>
                <a:srgbClr val="1155CC"/>
              </a:solidFill>
            </a:endParaRPr>
          </a:p>
          <a:p>
            <a:pPr indent="0" lvl="0" marL="0" rtl="0" algn="l">
              <a:lnSpc>
                <a:spcPct val="80000"/>
              </a:lnSpc>
              <a:spcBef>
                <a:spcPts val="444"/>
              </a:spcBef>
              <a:spcAft>
                <a:spcPts val="0"/>
              </a:spcAft>
              <a:buSzPts val="1800"/>
              <a:buNone/>
            </a:pPr>
            <a:r>
              <a:rPr b="1" lang="en-US" sz="4020">
                <a:solidFill>
                  <a:srgbClr val="1155CC"/>
                </a:solidFill>
              </a:rPr>
              <a:t> E</a:t>
            </a:r>
            <a:r>
              <a:rPr lang="en-US" sz="4020">
                <a:solidFill>
                  <a:srgbClr val="1155CC"/>
                </a:solidFill>
              </a:rPr>
              <a:t>ffor</a:t>
            </a:r>
            <a:r>
              <a:rPr lang="en-US" sz="3020"/>
              <a:t>t</a:t>
            </a:r>
            <a:endParaRPr sz="3600"/>
          </a:p>
          <a:p>
            <a:pPr indent="457200" lvl="0" marL="1828800" rtl="0" algn="l">
              <a:lnSpc>
                <a:spcPct val="80000"/>
              </a:lnSpc>
              <a:spcBef>
                <a:spcPts val="444"/>
              </a:spcBef>
              <a:spcAft>
                <a:spcPts val="0"/>
              </a:spcAft>
              <a:buSzPts val="1800"/>
              <a:buNone/>
            </a:pPr>
            <a:r>
              <a:rPr lang="en-US" sz="3020"/>
              <a:t>to be successful!</a:t>
            </a:r>
            <a:endParaRPr sz="3600"/>
          </a:p>
          <a:p>
            <a:pPr indent="-167181" lvl="0" marL="342900" rtl="0" algn="l">
              <a:lnSpc>
                <a:spcPct val="80000"/>
              </a:lnSpc>
              <a:spcBef>
                <a:spcPts val="444"/>
              </a:spcBef>
              <a:spcAft>
                <a:spcPts val="0"/>
              </a:spcAft>
              <a:buSzPts val="1687"/>
              <a:buNone/>
            </a:pPr>
            <a:r>
              <a:t/>
            </a:r>
            <a:endParaRPr b="1" sz="222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Course Syllabus</a:t>
            </a:r>
            <a:endParaRPr/>
          </a:p>
        </p:txBody>
      </p:sp>
      <p:sp>
        <p:nvSpPr>
          <p:cNvPr id="309" name="Google Shape;309;p4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sz="3120" u="sng"/>
              <a:t>Classroom Rules</a:t>
            </a:r>
            <a:r>
              <a:rPr b="1" lang="en-US" sz="3120"/>
              <a:t> </a:t>
            </a:r>
            <a:r>
              <a:rPr lang="en-US" sz="3120"/>
              <a:t>(Winners know there are rules and follow the rules.)</a:t>
            </a:r>
            <a:endParaRPr sz="3700"/>
          </a:p>
          <a:p>
            <a:pPr indent="0" lvl="0" marL="0" rtl="0" algn="l">
              <a:lnSpc>
                <a:spcPct val="90000"/>
              </a:lnSpc>
              <a:spcBef>
                <a:spcPts val="444"/>
              </a:spcBef>
              <a:spcAft>
                <a:spcPts val="0"/>
              </a:spcAft>
              <a:buSzPts val="1800"/>
              <a:buNone/>
            </a:pPr>
            <a:r>
              <a:rPr lang="en-US" sz="3120"/>
              <a:t> </a:t>
            </a:r>
            <a:endParaRPr sz="3700"/>
          </a:p>
          <a:p>
            <a:pPr indent="0" lvl="0" marL="0" rtl="0" algn="l">
              <a:lnSpc>
                <a:spcPct val="90000"/>
              </a:lnSpc>
              <a:spcBef>
                <a:spcPts val="444"/>
              </a:spcBef>
              <a:spcAft>
                <a:spcPts val="0"/>
              </a:spcAft>
              <a:buSzPts val="1800"/>
              <a:buNone/>
            </a:pPr>
            <a:r>
              <a:rPr lang="en-US" sz="3120"/>
              <a:t>1. Come to class every day that you are not seriously ill.</a:t>
            </a:r>
            <a:endParaRPr sz="3700"/>
          </a:p>
          <a:p>
            <a:pPr indent="0" lvl="0" marL="0" rtl="0" algn="l">
              <a:lnSpc>
                <a:spcPct val="90000"/>
              </a:lnSpc>
              <a:spcBef>
                <a:spcPts val="444"/>
              </a:spcBef>
              <a:spcAft>
                <a:spcPts val="0"/>
              </a:spcAft>
              <a:buSzPts val="1800"/>
              <a:buNone/>
            </a:pPr>
            <a:r>
              <a:rPr lang="en-US" sz="3120"/>
              <a:t>2. Arrive on time with work materials.</a:t>
            </a:r>
            <a:endParaRPr sz="3700"/>
          </a:p>
          <a:p>
            <a:pPr indent="0" lvl="0" marL="0" rtl="0" algn="l">
              <a:lnSpc>
                <a:spcPct val="90000"/>
              </a:lnSpc>
              <a:spcBef>
                <a:spcPts val="444"/>
              </a:spcBef>
              <a:spcAft>
                <a:spcPts val="0"/>
              </a:spcAft>
              <a:buSzPts val="1800"/>
              <a:buNone/>
            </a:pPr>
            <a:r>
              <a:rPr lang="en-US" sz="3120"/>
              <a:t>3. Raise your hand to speak or ask a question.</a:t>
            </a:r>
            <a:endParaRPr sz="3700"/>
          </a:p>
          <a:p>
            <a:pPr indent="0" lvl="0" marL="0" rtl="0" algn="l">
              <a:lnSpc>
                <a:spcPct val="90000"/>
              </a:lnSpc>
              <a:spcBef>
                <a:spcPts val="444"/>
              </a:spcBef>
              <a:spcAft>
                <a:spcPts val="0"/>
              </a:spcAft>
              <a:buSzPts val="1800"/>
              <a:buNone/>
            </a:pPr>
            <a:r>
              <a:rPr lang="en-US" sz="3120"/>
              <a:t>4. Follow directions the first time given.</a:t>
            </a:r>
            <a:endParaRPr sz="3700"/>
          </a:p>
          <a:p>
            <a:pPr indent="0" lvl="0" marL="0" rtl="0" algn="l">
              <a:lnSpc>
                <a:spcPct val="90000"/>
              </a:lnSpc>
              <a:spcBef>
                <a:spcPts val="444"/>
              </a:spcBef>
              <a:spcAft>
                <a:spcPts val="0"/>
              </a:spcAft>
              <a:buSzPts val="1800"/>
              <a:buNone/>
            </a:pPr>
            <a:r>
              <a:rPr lang="en-US" sz="3120"/>
              <a:t>5. Stay on task during all work times.</a:t>
            </a:r>
            <a:endParaRPr sz="3700"/>
          </a:p>
          <a:p>
            <a:pPr indent="-167181" lvl="0" marL="342900" rtl="0" algn="l">
              <a:lnSpc>
                <a:spcPct val="90000"/>
              </a:lnSpc>
              <a:spcBef>
                <a:spcPts val="444"/>
              </a:spcBef>
              <a:spcAft>
                <a:spcPts val="0"/>
              </a:spcAft>
              <a:buSzPts val="1687"/>
              <a:buNone/>
            </a:pPr>
            <a:r>
              <a:t/>
            </a:r>
            <a:endParaRPr b="1" sz="222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7"/>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Course Syllabus</a:t>
            </a:r>
            <a:endParaRPr/>
          </a:p>
        </p:txBody>
      </p:sp>
      <p:sp>
        <p:nvSpPr>
          <p:cNvPr id="315" name="Google Shape;315;p4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98716" lvl="0" marL="457200" rtl="0" algn="l">
              <a:lnSpc>
                <a:spcPct val="80000"/>
              </a:lnSpc>
              <a:spcBef>
                <a:spcPts val="0"/>
              </a:spcBef>
              <a:spcAft>
                <a:spcPts val="0"/>
              </a:spcAft>
              <a:buSzPts val="2679"/>
              <a:buChar char="•"/>
            </a:pPr>
            <a:r>
              <a:rPr b="1" lang="en-US" sz="2679" u="sng"/>
              <a:t>Learning Activities </a:t>
            </a:r>
            <a:r>
              <a:rPr b="1" lang="en-US" sz="2679"/>
              <a:t>(</a:t>
            </a:r>
            <a:r>
              <a:rPr lang="en-US" sz="2679"/>
              <a:t>Winners participate and strive to ACHIEVE.)</a:t>
            </a:r>
            <a:endParaRPr b="1" sz="2679" u="sng"/>
          </a:p>
          <a:p>
            <a:pPr indent="-398716" lvl="0" marL="457200" rtl="0" algn="l">
              <a:lnSpc>
                <a:spcPct val="80000"/>
              </a:lnSpc>
              <a:spcBef>
                <a:spcPts val="0"/>
              </a:spcBef>
              <a:spcAft>
                <a:spcPts val="0"/>
              </a:spcAft>
              <a:buSzPts val="2679"/>
              <a:buChar char="•"/>
            </a:pPr>
            <a:r>
              <a:rPr lang="en-US" sz="2679"/>
              <a:t>All of the activities below will involve practicing new skills. Think of these activities as the type of practice an athlete, dancer, or musician does to improve skills.  Your grades will be based on these activities. </a:t>
            </a:r>
            <a:endParaRPr sz="3800"/>
          </a:p>
          <a:p>
            <a:pPr indent="-443165" lvl="3" marL="1828800" rtl="0" algn="l">
              <a:lnSpc>
                <a:spcPct val="80000"/>
              </a:lnSpc>
              <a:spcBef>
                <a:spcPts val="0"/>
              </a:spcBef>
              <a:spcAft>
                <a:spcPts val="0"/>
              </a:spcAft>
              <a:buSzPts val="3379"/>
              <a:buChar char="•"/>
            </a:pPr>
            <a:r>
              <a:rPr lang="en-US" sz="3379"/>
              <a:t>Whole Class Lesson &amp; Discussion</a:t>
            </a:r>
            <a:endParaRPr sz="4500"/>
          </a:p>
          <a:p>
            <a:pPr indent="-443165" lvl="3" marL="1828800" rtl="0" algn="l">
              <a:lnSpc>
                <a:spcPct val="80000"/>
              </a:lnSpc>
              <a:spcBef>
                <a:spcPts val="0"/>
              </a:spcBef>
              <a:spcAft>
                <a:spcPts val="0"/>
              </a:spcAft>
              <a:buSzPts val="3379"/>
              <a:buChar char="•"/>
            </a:pPr>
            <a:r>
              <a:rPr lang="en-US" sz="3379"/>
              <a:t>Small Group Work</a:t>
            </a:r>
            <a:endParaRPr sz="4500"/>
          </a:p>
          <a:p>
            <a:pPr indent="-443165" lvl="3" marL="1828800" rtl="0" algn="l">
              <a:lnSpc>
                <a:spcPct val="80000"/>
              </a:lnSpc>
              <a:spcBef>
                <a:spcPts val="0"/>
              </a:spcBef>
              <a:spcAft>
                <a:spcPts val="0"/>
              </a:spcAft>
              <a:buSzPts val="3379"/>
              <a:buChar char="•"/>
            </a:pPr>
            <a:r>
              <a:rPr lang="en-US" sz="3379"/>
              <a:t>Paired Practice</a:t>
            </a:r>
            <a:endParaRPr sz="4500"/>
          </a:p>
          <a:p>
            <a:pPr indent="-443165" lvl="3" marL="1828800" rtl="0" algn="l">
              <a:lnSpc>
                <a:spcPct val="80000"/>
              </a:lnSpc>
              <a:spcBef>
                <a:spcPts val="0"/>
              </a:spcBef>
              <a:spcAft>
                <a:spcPts val="0"/>
              </a:spcAft>
              <a:buSzPts val="3379"/>
              <a:buChar char="•"/>
            </a:pPr>
            <a:r>
              <a:rPr lang="en-US" sz="3379"/>
              <a:t>Independent Work</a:t>
            </a:r>
            <a:endParaRPr sz="4500"/>
          </a:p>
          <a:p>
            <a:pPr indent="-443165" lvl="3" marL="1828800" rtl="0" algn="l">
              <a:lnSpc>
                <a:spcPct val="80000"/>
              </a:lnSpc>
              <a:spcBef>
                <a:spcPts val="0"/>
              </a:spcBef>
              <a:spcAft>
                <a:spcPts val="0"/>
              </a:spcAft>
              <a:buSzPts val="3379"/>
              <a:buChar char="•"/>
            </a:pPr>
            <a:r>
              <a:rPr lang="en-US" sz="3379"/>
              <a:t>Teacher Conferencing</a:t>
            </a:r>
            <a:endParaRPr sz="4500"/>
          </a:p>
          <a:p>
            <a:pPr indent="-193243" lvl="0" marL="342900" rtl="0" algn="l">
              <a:lnSpc>
                <a:spcPct val="80000"/>
              </a:lnSpc>
              <a:spcBef>
                <a:spcPts val="336"/>
              </a:spcBef>
              <a:spcAft>
                <a:spcPts val="0"/>
              </a:spcAft>
              <a:buSzPts val="1277"/>
              <a:buNone/>
            </a:pPr>
            <a:r>
              <a:t/>
            </a:r>
            <a:endParaRPr b="1" sz="1679"/>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8"/>
          <p:cNvSpPr txBox="1"/>
          <p:nvPr>
            <p:ph type="title"/>
          </p:nvPr>
        </p:nvSpPr>
        <p:spPr>
          <a:xfrm>
            <a:off x="990600" y="1066800"/>
            <a:ext cx="70248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GRADING PROCEDURE</a:t>
            </a:r>
            <a:endParaRPr/>
          </a:p>
        </p:txBody>
      </p:sp>
      <p:sp>
        <p:nvSpPr>
          <p:cNvPr id="321" name="Google Shape;321;p4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167194" lvl="0" marL="342900" rtl="0" algn="l">
              <a:lnSpc>
                <a:spcPct val="90000"/>
              </a:lnSpc>
              <a:spcBef>
                <a:spcPts val="444"/>
              </a:spcBef>
              <a:spcAft>
                <a:spcPts val="0"/>
              </a:spcAft>
              <a:buSzPts val="1687"/>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327" name="Google Shape;327;p4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Course Organizer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50"/>
          <p:cNvGrpSpPr/>
          <p:nvPr/>
        </p:nvGrpSpPr>
        <p:grpSpPr>
          <a:xfrm>
            <a:off x="609600" y="228600"/>
            <a:ext cx="7899400" cy="5865813"/>
            <a:chOff x="400" y="162"/>
            <a:chExt cx="4976" cy="3695"/>
          </a:xfrm>
        </p:grpSpPr>
        <p:sp>
          <p:nvSpPr>
            <p:cNvPr id="334" name="Google Shape;334;p50"/>
            <p:cNvSpPr/>
            <p:nvPr/>
          </p:nvSpPr>
          <p:spPr>
            <a:xfrm>
              <a:off x="400" y="549"/>
              <a:ext cx="4800" cy="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35" name="Google Shape;335;p50"/>
            <p:cNvCxnSpPr/>
            <p:nvPr/>
          </p:nvCxnSpPr>
          <p:spPr>
            <a:xfrm rot="10800000">
              <a:off x="490" y="1545"/>
              <a:ext cx="3000" cy="0"/>
            </a:xfrm>
            <a:prstGeom prst="straightConnector1">
              <a:avLst/>
            </a:prstGeom>
            <a:noFill/>
            <a:ln cap="flat" cmpd="sng" w="38100">
              <a:solidFill>
                <a:schemeClr val="dk1"/>
              </a:solidFill>
              <a:prstDash val="solid"/>
              <a:round/>
              <a:headEnd len="sm" w="sm" type="none"/>
              <a:tailEnd len="sm" w="sm" type="none"/>
            </a:ln>
          </p:spPr>
        </p:cxnSp>
        <p:cxnSp>
          <p:nvCxnSpPr>
            <p:cNvPr id="336" name="Google Shape;336;p50"/>
            <p:cNvCxnSpPr/>
            <p:nvPr/>
          </p:nvCxnSpPr>
          <p:spPr>
            <a:xfrm>
              <a:off x="3490" y="557"/>
              <a:ext cx="0" cy="3300"/>
            </a:xfrm>
            <a:prstGeom prst="straightConnector1">
              <a:avLst/>
            </a:prstGeom>
            <a:noFill/>
            <a:ln cap="flat" cmpd="sng" w="38100">
              <a:solidFill>
                <a:schemeClr val="dk1"/>
              </a:solidFill>
              <a:prstDash val="solid"/>
              <a:round/>
              <a:headEnd len="sm" w="sm" type="none"/>
              <a:tailEnd len="sm" w="sm" type="none"/>
            </a:ln>
          </p:spPr>
        </p:cxnSp>
        <p:sp>
          <p:nvSpPr>
            <p:cNvPr id="337" name="Google Shape;337;p50"/>
            <p:cNvSpPr/>
            <p:nvPr/>
          </p:nvSpPr>
          <p:spPr>
            <a:xfrm>
              <a:off x="404" y="180"/>
              <a:ext cx="1500" cy="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38" name="Google Shape;338;p50"/>
            <p:cNvCxnSpPr/>
            <p:nvPr/>
          </p:nvCxnSpPr>
          <p:spPr>
            <a:xfrm>
              <a:off x="404" y="340"/>
              <a:ext cx="1500" cy="0"/>
            </a:xfrm>
            <a:prstGeom prst="straightConnector1">
              <a:avLst/>
            </a:prstGeom>
            <a:noFill/>
            <a:ln cap="flat" cmpd="sng" w="19050">
              <a:solidFill>
                <a:schemeClr val="dk1"/>
              </a:solidFill>
              <a:prstDash val="solid"/>
              <a:round/>
              <a:headEnd len="sm" w="sm" type="none"/>
              <a:tailEnd len="sm" w="sm" type="none"/>
            </a:ln>
          </p:spPr>
        </p:cxnSp>
        <p:sp>
          <p:nvSpPr>
            <p:cNvPr id="339" name="Google Shape;339;p50"/>
            <p:cNvSpPr txBox="1"/>
            <p:nvPr/>
          </p:nvSpPr>
          <p:spPr>
            <a:xfrm>
              <a:off x="406" y="185"/>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Teacher:</a:t>
              </a:r>
              <a:endParaRPr b="0" i="0" sz="1400" u="none" cap="none" strike="noStrike">
                <a:solidFill>
                  <a:srgbClr val="000000"/>
                </a:solidFill>
                <a:latin typeface="Arial"/>
                <a:ea typeface="Arial"/>
                <a:cs typeface="Arial"/>
                <a:sym typeface="Arial"/>
              </a:endParaRPr>
            </a:p>
          </p:txBody>
        </p:sp>
        <p:sp>
          <p:nvSpPr>
            <p:cNvPr id="340" name="Google Shape;340;p50"/>
            <p:cNvSpPr txBox="1"/>
            <p:nvPr/>
          </p:nvSpPr>
          <p:spPr>
            <a:xfrm>
              <a:off x="406" y="337"/>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Time:</a:t>
              </a:r>
              <a:endParaRPr b="0" i="0" sz="1400" u="none" cap="none" strike="noStrike">
                <a:solidFill>
                  <a:srgbClr val="000000"/>
                </a:solidFill>
                <a:latin typeface="Arial"/>
                <a:ea typeface="Arial"/>
                <a:cs typeface="Arial"/>
                <a:sym typeface="Arial"/>
              </a:endParaRPr>
            </a:p>
          </p:txBody>
        </p:sp>
        <p:sp>
          <p:nvSpPr>
            <p:cNvPr id="341" name="Google Shape;341;p50"/>
            <p:cNvSpPr txBox="1"/>
            <p:nvPr/>
          </p:nvSpPr>
          <p:spPr>
            <a:xfrm>
              <a:off x="1846" y="162"/>
              <a:ext cx="2100" cy="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000000"/>
                </a:buClr>
                <a:buSzPts val="1600"/>
                <a:buFont typeface="Arial"/>
                <a:buNone/>
              </a:pPr>
              <a:r>
                <a:rPr b="1" i="0" lang="en-US" sz="1600" u="none" cap="none" strike="noStrike">
                  <a:solidFill>
                    <a:schemeClr val="dk1"/>
                  </a:solidFill>
                  <a:latin typeface="Times"/>
                  <a:ea typeface="Times"/>
                  <a:cs typeface="Times"/>
                  <a:sym typeface="Times"/>
                </a:rPr>
                <a:t>The</a:t>
              </a:r>
              <a:endParaRPr b="1" i="0" sz="2800" u="none" cap="none" strike="noStrike">
                <a:solidFill>
                  <a:schemeClr val="dk1"/>
                </a:solidFill>
                <a:latin typeface="Times"/>
                <a:ea typeface="Times"/>
                <a:cs typeface="Times"/>
                <a:sym typeface="Times"/>
              </a:endParaRPr>
            </a:p>
            <a:p>
              <a:pPr indent="0" lvl="0" marL="0" marR="0" rtl="0" algn="l">
                <a:lnSpc>
                  <a:spcPct val="70000"/>
                </a:lnSpc>
                <a:spcBef>
                  <a:spcPts val="0"/>
                </a:spcBef>
                <a:spcAft>
                  <a:spcPts val="0"/>
                </a:spcAft>
                <a:buClr>
                  <a:srgbClr val="000000"/>
                </a:buClr>
                <a:buSzPts val="3200"/>
                <a:buFont typeface="Arial"/>
                <a:buNone/>
              </a:pPr>
              <a:r>
                <a:rPr b="1" i="0" lang="en-US" sz="3200" u="none" cap="none" strike="noStrike">
                  <a:solidFill>
                    <a:schemeClr val="dk1"/>
                  </a:solidFill>
                  <a:latin typeface="Times"/>
                  <a:ea typeface="Times"/>
                  <a:cs typeface="Times"/>
                  <a:sym typeface="Times"/>
                </a:rPr>
                <a:t>Course Organizer</a:t>
              </a:r>
              <a:endParaRPr b="1" i="0" sz="2800" u="none" cap="none" strike="noStrike">
                <a:solidFill>
                  <a:schemeClr val="dk1"/>
                </a:solidFill>
                <a:latin typeface="Times"/>
                <a:ea typeface="Times"/>
                <a:cs typeface="Times"/>
                <a:sym typeface="Times"/>
              </a:endParaRPr>
            </a:p>
          </p:txBody>
        </p:sp>
        <p:sp>
          <p:nvSpPr>
            <p:cNvPr id="342" name="Google Shape;342;p50"/>
            <p:cNvSpPr/>
            <p:nvPr/>
          </p:nvSpPr>
          <p:spPr>
            <a:xfrm>
              <a:off x="3876" y="184"/>
              <a:ext cx="1500" cy="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43" name="Google Shape;343;p50"/>
            <p:cNvCxnSpPr/>
            <p:nvPr/>
          </p:nvCxnSpPr>
          <p:spPr>
            <a:xfrm>
              <a:off x="3876" y="344"/>
              <a:ext cx="1500" cy="0"/>
            </a:xfrm>
            <a:prstGeom prst="straightConnector1">
              <a:avLst/>
            </a:prstGeom>
            <a:noFill/>
            <a:ln cap="flat" cmpd="sng" w="19050">
              <a:solidFill>
                <a:schemeClr val="dk1"/>
              </a:solidFill>
              <a:prstDash val="solid"/>
              <a:round/>
              <a:headEnd len="sm" w="sm" type="none"/>
              <a:tailEnd len="sm" w="sm" type="none"/>
            </a:ln>
          </p:spPr>
        </p:cxnSp>
        <p:sp>
          <p:nvSpPr>
            <p:cNvPr id="344" name="Google Shape;344;p50"/>
            <p:cNvSpPr txBox="1"/>
            <p:nvPr/>
          </p:nvSpPr>
          <p:spPr>
            <a:xfrm>
              <a:off x="3874" y="185"/>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Student:</a:t>
              </a:r>
              <a:endParaRPr b="0" i="0" sz="1400" u="none" cap="none" strike="noStrike">
                <a:solidFill>
                  <a:srgbClr val="000000"/>
                </a:solidFill>
                <a:latin typeface="Arial"/>
                <a:ea typeface="Arial"/>
                <a:cs typeface="Arial"/>
                <a:sym typeface="Arial"/>
              </a:endParaRPr>
            </a:p>
          </p:txBody>
        </p:sp>
        <p:sp>
          <p:nvSpPr>
            <p:cNvPr id="345" name="Google Shape;345;p50"/>
            <p:cNvSpPr txBox="1"/>
            <p:nvPr/>
          </p:nvSpPr>
          <p:spPr>
            <a:xfrm>
              <a:off x="3874" y="337"/>
              <a:ext cx="6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Course Dates:</a:t>
              </a:r>
              <a:endParaRPr b="0" i="0" sz="1400" u="none" cap="none" strike="noStrike">
                <a:solidFill>
                  <a:srgbClr val="000000"/>
                </a:solidFill>
                <a:latin typeface="Arial"/>
                <a:ea typeface="Arial"/>
                <a:cs typeface="Arial"/>
                <a:sym typeface="Arial"/>
              </a:endParaRPr>
            </a:p>
          </p:txBody>
        </p:sp>
        <p:sp>
          <p:nvSpPr>
            <p:cNvPr id="346" name="Google Shape;346;p50"/>
            <p:cNvSpPr/>
            <p:nvPr/>
          </p:nvSpPr>
          <p:spPr>
            <a:xfrm>
              <a:off x="3532" y="596"/>
              <a:ext cx="1800" cy="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50"/>
            <p:cNvSpPr/>
            <p:nvPr/>
          </p:nvSpPr>
          <p:spPr>
            <a:xfrm>
              <a:off x="3764" y="620"/>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8" name="Google Shape;348;p50"/>
            <p:cNvSpPr txBox="1"/>
            <p:nvPr/>
          </p:nvSpPr>
          <p:spPr>
            <a:xfrm>
              <a:off x="610" y="571"/>
              <a:ext cx="21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This Course: </a:t>
              </a:r>
              <a:r>
                <a:rPr b="0" i="1" lang="en-US" sz="2000" u="none" cap="none" strike="noStrike">
                  <a:solidFill>
                    <a:schemeClr val="dk1"/>
                  </a:solidFill>
                  <a:latin typeface="Calibri"/>
                  <a:ea typeface="Calibri"/>
                  <a:cs typeface="Calibri"/>
                  <a:sym typeface="Calibri"/>
                </a:rPr>
                <a:t>Xtreme Reading</a:t>
              </a:r>
              <a:endParaRPr b="0" i="0" sz="1600" u="none" cap="none" strike="noStrike">
                <a:solidFill>
                  <a:schemeClr val="dk1"/>
                </a:solidFill>
                <a:latin typeface="Calibri"/>
                <a:ea typeface="Calibri"/>
                <a:cs typeface="Calibri"/>
                <a:sym typeface="Calibri"/>
              </a:endParaRPr>
            </a:p>
          </p:txBody>
        </p:sp>
        <p:sp>
          <p:nvSpPr>
            <p:cNvPr id="349" name="Google Shape;349;p50"/>
            <p:cNvSpPr/>
            <p:nvPr/>
          </p:nvSpPr>
          <p:spPr>
            <a:xfrm>
              <a:off x="508" y="660"/>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50"/>
            <p:cNvSpPr/>
            <p:nvPr/>
          </p:nvSpPr>
          <p:spPr>
            <a:xfrm>
              <a:off x="1144" y="160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50"/>
            <p:cNvSpPr txBox="1"/>
            <p:nvPr/>
          </p:nvSpPr>
          <p:spPr>
            <a:xfrm>
              <a:off x="1246" y="1553"/>
              <a:ext cx="12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Course Questions:</a:t>
              </a:r>
              <a:endParaRPr b="0" i="0" sz="1400" u="none" cap="none" strike="noStrike">
                <a:solidFill>
                  <a:srgbClr val="000000"/>
                </a:solidFill>
                <a:latin typeface="Arial"/>
                <a:ea typeface="Arial"/>
                <a:cs typeface="Arial"/>
                <a:sym typeface="Arial"/>
              </a:endParaRPr>
            </a:p>
          </p:txBody>
        </p:sp>
        <p:sp>
          <p:nvSpPr>
            <p:cNvPr id="352" name="Google Shape;352;p50"/>
            <p:cNvSpPr/>
            <p:nvPr/>
          </p:nvSpPr>
          <p:spPr>
            <a:xfrm>
              <a:off x="572" y="1032"/>
              <a:ext cx="2700" cy="3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50"/>
            <p:cNvSpPr/>
            <p:nvPr/>
          </p:nvSpPr>
          <p:spPr>
            <a:xfrm>
              <a:off x="516" y="1128"/>
              <a:ext cx="300" cy="3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50"/>
            <p:cNvSpPr txBox="1"/>
            <p:nvPr/>
          </p:nvSpPr>
          <p:spPr>
            <a:xfrm>
              <a:off x="518" y="1105"/>
              <a:ext cx="3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about</a:t>
              </a:r>
              <a:endParaRPr b="0" i="0" sz="1400" u="none" cap="none" strike="noStrike">
                <a:solidFill>
                  <a:srgbClr val="000000"/>
                </a:solidFill>
                <a:latin typeface="Arial"/>
                <a:ea typeface="Arial"/>
                <a:cs typeface="Arial"/>
                <a:sym typeface="Arial"/>
              </a:endParaRPr>
            </a:p>
          </p:txBody>
        </p:sp>
      </p:grpSp>
      <p:sp>
        <p:nvSpPr>
          <p:cNvPr id="355" name="Google Shape;355;p50"/>
          <p:cNvSpPr txBox="1"/>
          <p:nvPr/>
        </p:nvSpPr>
        <p:spPr>
          <a:xfrm>
            <a:off x="1371600" y="1676400"/>
            <a:ext cx="38100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building the knowledge, strategies, and habits of learning that will make you a great reader and help you reach important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356" name="Google Shape;356;p50"/>
          <p:cNvSpPr txBox="1"/>
          <p:nvPr/>
        </p:nvSpPr>
        <p:spPr>
          <a:xfrm>
            <a:off x="838200" y="2895600"/>
            <a:ext cx="4435500" cy="2967000"/>
          </a:xfrm>
          <a:prstGeom prst="rect">
            <a:avLst/>
          </a:prstGeom>
          <a:noFill/>
          <a:ln>
            <a:noFill/>
          </a:ln>
        </p:spPr>
        <p:txBody>
          <a:bodyPr anchorCtr="0" anchor="t" bIns="45700" lIns="91425" spcFirstLastPara="1" rIns="91425" wrap="square" tIns="45700">
            <a:noAutofit/>
          </a:bodyPr>
          <a:lstStyle/>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1.	How does thinking about your dreams and possibilities for your life change the way you approach learning?</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2. 	Why do good learners know and use several different reading strategies? </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3. 	How can learning new words and spending lots of time reading improve the knowledge that you have?</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4. 	Why is reading fluently important?</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5. 	Why is developing good habits of learning important?</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6. 	How does improving your reading help you reach your goals and dreams?</a:t>
            </a:r>
            <a:endParaRPr b="0" i="0" sz="1400" u="none" cap="none" strike="noStrike">
              <a:solidFill>
                <a:srgbClr val="000000"/>
              </a:solidFill>
              <a:latin typeface="Arial"/>
              <a:ea typeface="Arial"/>
              <a:cs typeface="Arial"/>
              <a:sym typeface="Arial"/>
            </a:endParaRPr>
          </a:p>
          <a:p>
            <a:pPr indent="-234950" lvl="0" marL="292100" marR="0" rtl="0" algn="l">
              <a:lnSpc>
                <a:spcPct val="100000"/>
              </a:lnSpc>
              <a:spcBef>
                <a:spcPts val="0"/>
              </a:spcBef>
              <a:spcAft>
                <a:spcPts val="0"/>
              </a:spcAft>
              <a:buClr>
                <a:schemeClr val="dk1"/>
              </a:buClr>
              <a:buSzPts val="900"/>
              <a:buFont typeface="Times"/>
              <a:buNone/>
            </a:pPr>
            <a:r>
              <a:t/>
            </a:r>
            <a:endParaRPr b="0" i="0" sz="900" u="none" cap="none" strike="noStrike">
              <a:solidFill>
                <a:schemeClr val="dk1"/>
              </a:solidFill>
              <a:latin typeface="Calibri"/>
              <a:ea typeface="Calibri"/>
              <a:cs typeface="Calibri"/>
              <a:sym typeface="Calibri"/>
            </a:endParaRPr>
          </a:p>
        </p:txBody>
      </p:sp>
      <p:sp>
        <p:nvSpPr>
          <p:cNvPr id="357" name="Google Shape;357;p50"/>
          <p:cNvSpPr txBox="1"/>
          <p:nvPr/>
        </p:nvSpPr>
        <p:spPr>
          <a:xfrm>
            <a:off x="6248400" y="920750"/>
            <a:ext cx="1547700" cy="27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Grading Procedures</a:t>
            </a:r>
            <a:endParaRPr b="0" i="0" sz="1400" u="none" cap="none" strike="noStrike">
              <a:solidFill>
                <a:srgbClr val="000000"/>
              </a:solidFill>
              <a:latin typeface="Arial"/>
              <a:ea typeface="Arial"/>
              <a:cs typeface="Arial"/>
              <a:sym typeface="Arial"/>
            </a:endParaRPr>
          </a:p>
        </p:txBody>
      </p:sp>
      <p:sp>
        <p:nvSpPr>
          <p:cNvPr id="358" name="Google Shape;358;p50"/>
          <p:cNvSpPr txBox="1"/>
          <p:nvPr/>
        </p:nvSpPr>
        <p:spPr>
          <a:xfrm>
            <a:off x="5638800" y="1752600"/>
            <a:ext cx="2667000" cy="21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Start-Up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Participation &amp; Discussion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Classroom Skills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Assignments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Book Study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Tests &amp; Quizzes	</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grpSp>
        <p:nvGrpSpPr>
          <p:cNvPr id="364" name="Google Shape;364;p51"/>
          <p:cNvGrpSpPr/>
          <p:nvPr/>
        </p:nvGrpSpPr>
        <p:grpSpPr>
          <a:xfrm>
            <a:off x="642938" y="287338"/>
            <a:ext cx="8008938" cy="4362449"/>
            <a:chOff x="405" y="181"/>
            <a:chExt cx="5045" cy="2748"/>
          </a:xfrm>
        </p:grpSpPr>
        <p:cxnSp>
          <p:nvCxnSpPr>
            <p:cNvPr id="365" name="Google Shape;365;p51"/>
            <p:cNvCxnSpPr/>
            <p:nvPr/>
          </p:nvCxnSpPr>
          <p:spPr>
            <a:xfrm>
              <a:off x="2835" y="417"/>
              <a:ext cx="0" cy="0"/>
            </a:xfrm>
            <a:prstGeom prst="straightConnector1">
              <a:avLst/>
            </a:prstGeom>
            <a:noFill/>
            <a:ln cap="flat" cmpd="sng" w="12700">
              <a:solidFill>
                <a:schemeClr val="dk1"/>
              </a:solidFill>
              <a:prstDash val="solid"/>
              <a:round/>
              <a:headEnd len="sm" w="sm" type="none"/>
              <a:tailEnd len="sm" w="sm" type="none"/>
            </a:ln>
          </p:spPr>
        </p:cxnSp>
        <p:cxnSp>
          <p:nvCxnSpPr>
            <p:cNvPr id="366" name="Google Shape;366;p51"/>
            <p:cNvCxnSpPr/>
            <p:nvPr/>
          </p:nvCxnSpPr>
          <p:spPr>
            <a:xfrm>
              <a:off x="2839" y="553"/>
              <a:ext cx="0" cy="0"/>
            </a:xfrm>
            <a:prstGeom prst="straightConnector1">
              <a:avLst/>
            </a:prstGeom>
            <a:noFill/>
            <a:ln cap="flat" cmpd="sng" w="12700">
              <a:solidFill>
                <a:schemeClr val="dk1"/>
              </a:solidFill>
              <a:prstDash val="solid"/>
              <a:round/>
              <a:headEnd len="sm" w="sm" type="none"/>
              <a:tailEnd len="sm" w="sm" type="none"/>
            </a:ln>
          </p:spPr>
        </p:cxnSp>
        <p:cxnSp>
          <p:nvCxnSpPr>
            <p:cNvPr id="367" name="Google Shape;367;p51"/>
            <p:cNvCxnSpPr/>
            <p:nvPr/>
          </p:nvCxnSpPr>
          <p:spPr>
            <a:xfrm>
              <a:off x="4851" y="521"/>
              <a:ext cx="0" cy="0"/>
            </a:xfrm>
            <a:prstGeom prst="straightConnector1">
              <a:avLst/>
            </a:prstGeom>
            <a:noFill/>
            <a:ln cap="flat" cmpd="sng" w="12700">
              <a:solidFill>
                <a:schemeClr val="dk1"/>
              </a:solidFill>
              <a:prstDash val="solid"/>
              <a:round/>
              <a:headEnd len="sm" w="sm" type="none"/>
              <a:tailEnd len="sm" w="sm" type="none"/>
            </a:ln>
          </p:spPr>
        </p:cxnSp>
        <p:cxnSp>
          <p:nvCxnSpPr>
            <p:cNvPr id="368" name="Google Shape;368;p51"/>
            <p:cNvCxnSpPr/>
            <p:nvPr/>
          </p:nvCxnSpPr>
          <p:spPr>
            <a:xfrm>
              <a:off x="907" y="521"/>
              <a:ext cx="0" cy="0"/>
            </a:xfrm>
            <a:prstGeom prst="straightConnector1">
              <a:avLst/>
            </a:prstGeom>
            <a:noFill/>
            <a:ln cap="flat" cmpd="sng" w="12700">
              <a:solidFill>
                <a:schemeClr val="dk1"/>
              </a:solidFill>
              <a:prstDash val="solid"/>
              <a:round/>
              <a:headEnd len="sm" w="sm" type="none"/>
              <a:tailEnd len="sm" w="sm" type="none"/>
            </a:ln>
          </p:spPr>
        </p:cxnSp>
        <p:cxnSp>
          <p:nvCxnSpPr>
            <p:cNvPr id="369" name="Google Shape;369;p51"/>
            <p:cNvCxnSpPr/>
            <p:nvPr/>
          </p:nvCxnSpPr>
          <p:spPr>
            <a:xfrm>
              <a:off x="2875" y="1621"/>
              <a:ext cx="0" cy="0"/>
            </a:xfrm>
            <a:prstGeom prst="straightConnector1">
              <a:avLst/>
            </a:prstGeom>
            <a:noFill/>
            <a:ln cap="flat" cmpd="sng" w="12700">
              <a:solidFill>
                <a:schemeClr val="dk1"/>
              </a:solidFill>
              <a:prstDash val="solid"/>
              <a:round/>
              <a:headEnd len="sm" w="sm" type="none"/>
              <a:tailEnd len="sm" w="sm" type="none"/>
            </a:ln>
          </p:spPr>
        </p:cxnSp>
        <p:sp>
          <p:nvSpPr>
            <p:cNvPr id="370" name="Google Shape;370;p51"/>
            <p:cNvSpPr/>
            <p:nvPr/>
          </p:nvSpPr>
          <p:spPr>
            <a:xfrm>
              <a:off x="1609" y="1730"/>
              <a:ext cx="2400" cy="900"/>
            </a:xfrm>
            <a:prstGeom prst="roundRect">
              <a:avLst>
                <a:gd fmla="val 50000" name="adj"/>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51"/>
            <p:cNvSpPr/>
            <p:nvPr/>
          </p:nvSpPr>
          <p:spPr>
            <a:xfrm>
              <a:off x="4250" y="661"/>
              <a:ext cx="12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51"/>
            <p:cNvSpPr/>
            <p:nvPr/>
          </p:nvSpPr>
          <p:spPr>
            <a:xfrm>
              <a:off x="405" y="661"/>
              <a:ext cx="12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p51"/>
            <p:cNvSpPr/>
            <p:nvPr/>
          </p:nvSpPr>
          <p:spPr>
            <a:xfrm>
              <a:off x="1621" y="181"/>
              <a:ext cx="2400" cy="300"/>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4" name="Google Shape;374;p51"/>
            <p:cNvSpPr/>
            <p:nvPr/>
          </p:nvSpPr>
          <p:spPr>
            <a:xfrm>
              <a:off x="1616" y="661"/>
              <a:ext cx="24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51"/>
            <p:cNvSpPr/>
            <p:nvPr/>
          </p:nvSpPr>
          <p:spPr>
            <a:xfrm>
              <a:off x="405" y="186"/>
              <a:ext cx="1200" cy="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6" name="Google Shape;376;p51"/>
            <p:cNvSpPr/>
            <p:nvPr/>
          </p:nvSpPr>
          <p:spPr>
            <a:xfrm>
              <a:off x="485" y="597"/>
              <a:ext cx="9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7" name="Google Shape;377;p51"/>
            <p:cNvSpPr/>
            <p:nvPr/>
          </p:nvSpPr>
          <p:spPr>
            <a:xfrm>
              <a:off x="525" y="62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8" name="Google Shape;378;p51"/>
            <p:cNvSpPr txBox="1"/>
            <p:nvPr/>
          </p:nvSpPr>
          <p:spPr>
            <a:xfrm>
              <a:off x="587" y="584"/>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Classroom</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Expectations</a:t>
              </a:r>
              <a:endParaRPr b="0" i="0" sz="1400" u="none" cap="none" strike="noStrike">
                <a:solidFill>
                  <a:srgbClr val="000000"/>
                </a:solidFill>
                <a:latin typeface="Arial"/>
                <a:ea typeface="Arial"/>
                <a:cs typeface="Arial"/>
                <a:sym typeface="Arial"/>
              </a:endParaRPr>
            </a:p>
          </p:txBody>
        </p:sp>
        <p:sp>
          <p:nvSpPr>
            <p:cNvPr id="379" name="Google Shape;379;p51"/>
            <p:cNvSpPr/>
            <p:nvPr/>
          </p:nvSpPr>
          <p:spPr>
            <a:xfrm>
              <a:off x="1707" y="597"/>
              <a:ext cx="24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p51"/>
            <p:cNvSpPr/>
            <p:nvPr/>
          </p:nvSpPr>
          <p:spPr>
            <a:xfrm>
              <a:off x="2337" y="651"/>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1" name="Google Shape;381;p51"/>
            <p:cNvSpPr txBox="1"/>
            <p:nvPr/>
          </p:nvSpPr>
          <p:spPr>
            <a:xfrm>
              <a:off x="2421" y="618"/>
              <a:ext cx="1200" cy="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Learning Routines</a:t>
              </a:r>
              <a:endParaRPr b="0" i="0" sz="1400" u="none" cap="none" strike="noStrike">
                <a:solidFill>
                  <a:srgbClr val="000000"/>
                </a:solidFill>
                <a:latin typeface="Arial"/>
                <a:ea typeface="Arial"/>
                <a:cs typeface="Arial"/>
                <a:sym typeface="Arial"/>
              </a:endParaRPr>
            </a:p>
          </p:txBody>
        </p:sp>
        <p:sp>
          <p:nvSpPr>
            <p:cNvPr id="382" name="Google Shape;382;p51"/>
            <p:cNvSpPr txBox="1"/>
            <p:nvPr/>
          </p:nvSpPr>
          <p:spPr>
            <a:xfrm>
              <a:off x="415" y="191"/>
              <a:ext cx="1200" cy="300"/>
            </a:xfrm>
            <a:prstGeom prst="rect">
              <a:avLst/>
            </a:prstGeom>
            <a:noFill/>
            <a:ln>
              <a:noFill/>
            </a:ln>
          </p:spPr>
          <p:txBody>
            <a:bodyPr anchorCtr="0" anchor="t" bIns="45700" lIns="0" spcFirstLastPara="1" rIns="0" wrap="square" tIns="45700">
              <a:noAutofit/>
            </a:bodyPr>
            <a:lstStyle/>
            <a:p>
              <a:pPr indent="0" lvl="0" marL="0" marR="0" rtl="0" algn="ctr">
                <a:lnSpc>
                  <a:spcPct val="8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Course Map</a:t>
              </a:r>
              <a:endParaRPr b="0" i="0" sz="1400" u="none" cap="none" strike="noStrike">
                <a:solidFill>
                  <a:srgbClr val="000000"/>
                </a:solidFill>
                <a:latin typeface="Arial"/>
                <a:ea typeface="Arial"/>
                <a:cs typeface="Arial"/>
                <a:sym typeface="Arial"/>
              </a:endParaRPr>
            </a:p>
          </p:txBody>
        </p:sp>
        <p:sp>
          <p:nvSpPr>
            <p:cNvPr id="383" name="Google Shape;383;p51"/>
            <p:cNvSpPr txBox="1"/>
            <p:nvPr/>
          </p:nvSpPr>
          <p:spPr>
            <a:xfrm>
              <a:off x="1629" y="201"/>
              <a:ext cx="6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This Course:</a:t>
              </a:r>
              <a:endParaRPr b="0" i="0" sz="1400" u="none" cap="none" strike="noStrike">
                <a:solidFill>
                  <a:srgbClr val="000000"/>
                </a:solidFill>
                <a:latin typeface="Arial"/>
                <a:ea typeface="Arial"/>
                <a:cs typeface="Arial"/>
                <a:sym typeface="Arial"/>
              </a:endParaRPr>
            </a:p>
          </p:txBody>
        </p:sp>
        <p:sp>
          <p:nvSpPr>
            <p:cNvPr id="384" name="Google Shape;384;p51"/>
            <p:cNvSpPr txBox="1"/>
            <p:nvPr/>
          </p:nvSpPr>
          <p:spPr>
            <a:xfrm>
              <a:off x="2649" y="446"/>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includes</a:t>
              </a:r>
              <a:endParaRPr b="0" i="0" sz="1400" u="none" cap="none" strike="noStrike">
                <a:solidFill>
                  <a:srgbClr val="000000"/>
                </a:solidFill>
                <a:latin typeface="Arial"/>
                <a:ea typeface="Arial"/>
                <a:cs typeface="Arial"/>
                <a:sym typeface="Arial"/>
              </a:endParaRPr>
            </a:p>
          </p:txBody>
        </p:sp>
        <p:sp>
          <p:nvSpPr>
            <p:cNvPr id="385" name="Google Shape;385;p51"/>
            <p:cNvSpPr/>
            <p:nvPr/>
          </p:nvSpPr>
          <p:spPr>
            <a:xfrm>
              <a:off x="4325" y="587"/>
              <a:ext cx="9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6" name="Google Shape;386;p51"/>
            <p:cNvSpPr/>
            <p:nvPr/>
          </p:nvSpPr>
          <p:spPr>
            <a:xfrm>
              <a:off x="4365" y="606"/>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51"/>
            <p:cNvSpPr txBox="1"/>
            <p:nvPr/>
          </p:nvSpPr>
          <p:spPr>
            <a:xfrm>
              <a:off x="4353" y="570"/>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Tasks/Activities</a:t>
              </a:r>
              <a:endParaRPr b="0" i="0" sz="1400" u="none" cap="none" strike="noStrike">
                <a:solidFill>
                  <a:srgbClr val="000000"/>
                </a:solidFill>
                <a:latin typeface="Arial"/>
                <a:ea typeface="Arial"/>
                <a:cs typeface="Arial"/>
                <a:sym typeface="Arial"/>
              </a:endParaRPr>
            </a:p>
          </p:txBody>
        </p:sp>
        <p:sp>
          <p:nvSpPr>
            <p:cNvPr id="388" name="Google Shape;388;p51"/>
            <p:cNvSpPr/>
            <p:nvPr/>
          </p:nvSpPr>
          <p:spPr>
            <a:xfrm>
              <a:off x="4245" y="181"/>
              <a:ext cx="1200" cy="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9" name="Google Shape;389;p51"/>
            <p:cNvSpPr txBox="1"/>
            <p:nvPr/>
          </p:nvSpPr>
          <p:spPr>
            <a:xfrm>
              <a:off x="4246" y="202"/>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Student:</a:t>
              </a:r>
              <a:endParaRPr b="0" i="0" sz="1400" u="none" cap="none" strike="noStrike">
                <a:solidFill>
                  <a:srgbClr val="000000"/>
                </a:solidFill>
                <a:latin typeface="Arial"/>
                <a:ea typeface="Arial"/>
                <a:cs typeface="Arial"/>
                <a:sym typeface="Arial"/>
              </a:endParaRPr>
            </a:p>
          </p:txBody>
        </p:sp>
        <p:sp>
          <p:nvSpPr>
            <p:cNvPr id="390" name="Google Shape;390;p51"/>
            <p:cNvSpPr/>
            <p:nvPr/>
          </p:nvSpPr>
          <p:spPr>
            <a:xfrm>
              <a:off x="1626" y="914"/>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1" name="Google Shape;391;p51"/>
            <p:cNvSpPr/>
            <p:nvPr/>
          </p:nvSpPr>
          <p:spPr>
            <a:xfrm>
              <a:off x="1626" y="1165"/>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51"/>
            <p:cNvSpPr/>
            <p:nvPr/>
          </p:nvSpPr>
          <p:spPr>
            <a:xfrm>
              <a:off x="1626" y="1421"/>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p51"/>
            <p:cNvSpPr/>
            <p:nvPr/>
          </p:nvSpPr>
          <p:spPr>
            <a:xfrm>
              <a:off x="2298" y="1680"/>
              <a:ext cx="12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51"/>
            <p:cNvSpPr/>
            <p:nvPr/>
          </p:nvSpPr>
          <p:spPr>
            <a:xfrm>
              <a:off x="2368" y="170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51"/>
            <p:cNvSpPr txBox="1"/>
            <p:nvPr/>
          </p:nvSpPr>
          <p:spPr>
            <a:xfrm>
              <a:off x="2449" y="1683"/>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Critical Concepts</a:t>
              </a:r>
              <a:endParaRPr b="0" i="0" sz="1400" u="none" cap="none" strike="noStrike">
                <a:solidFill>
                  <a:srgbClr val="000000"/>
                </a:solidFill>
                <a:latin typeface="Arial"/>
                <a:ea typeface="Arial"/>
                <a:cs typeface="Arial"/>
                <a:sym typeface="Arial"/>
              </a:endParaRPr>
            </a:p>
          </p:txBody>
        </p:sp>
        <p:sp>
          <p:nvSpPr>
            <p:cNvPr id="396" name="Google Shape;396;p51"/>
            <p:cNvSpPr/>
            <p:nvPr/>
          </p:nvSpPr>
          <p:spPr>
            <a:xfrm>
              <a:off x="2314" y="2600"/>
              <a:ext cx="1200" cy="3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97" name="Google Shape;397;p51"/>
            <p:cNvSpPr/>
            <p:nvPr/>
          </p:nvSpPr>
          <p:spPr>
            <a:xfrm>
              <a:off x="2443" y="2648"/>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8" name="Google Shape;398;p51"/>
            <p:cNvSpPr txBox="1"/>
            <p:nvPr/>
          </p:nvSpPr>
          <p:spPr>
            <a:xfrm>
              <a:off x="2508" y="2629"/>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Learned in these</a:t>
              </a:r>
              <a:endParaRPr b="0" i="0" sz="1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Units</a:t>
              </a:r>
              <a:endParaRPr b="0" i="0" sz="1400" u="none" cap="none" strike="noStrike">
                <a:solidFill>
                  <a:srgbClr val="000000"/>
                </a:solidFill>
                <a:latin typeface="Arial"/>
                <a:ea typeface="Arial"/>
                <a:cs typeface="Arial"/>
                <a:sym typeface="Arial"/>
              </a:endParaRPr>
            </a:p>
          </p:txBody>
        </p:sp>
        <p:cxnSp>
          <p:nvCxnSpPr>
            <p:cNvPr id="399" name="Google Shape;399;p51"/>
            <p:cNvCxnSpPr/>
            <p:nvPr/>
          </p:nvCxnSpPr>
          <p:spPr>
            <a:xfrm>
              <a:off x="3024" y="520"/>
              <a:ext cx="1800" cy="0"/>
            </a:xfrm>
            <a:prstGeom prst="straightConnector1">
              <a:avLst/>
            </a:prstGeom>
            <a:noFill/>
            <a:ln cap="flat" cmpd="sng" w="12700">
              <a:solidFill>
                <a:schemeClr val="dk1"/>
              </a:solidFill>
              <a:prstDash val="solid"/>
              <a:round/>
              <a:headEnd len="sm" w="sm" type="none"/>
              <a:tailEnd len="sm" w="sm" type="none"/>
            </a:ln>
          </p:spPr>
        </p:cxnSp>
        <p:cxnSp>
          <p:nvCxnSpPr>
            <p:cNvPr id="400" name="Google Shape;400;p51"/>
            <p:cNvCxnSpPr/>
            <p:nvPr/>
          </p:nvCxnSpPr>
          <p:spPr>
            <a:xfrm>
              <a:off x="912" y="520"/>
              <a:ext cx="1800" cy="0"/>
            </a:xfrm>
            <a:prstGeom prst="straightConnector1">
              <a:avLst/>
            </a:prstGeom>
            <a:noFill/>
            <a:ln cap="flat" cmpd="sng" w="12700">
              <a:solidFill>
                <a:schemeClr val="dk1"/>
              </a:solidFill>
              <a:prstDash val="solid"/>
              <a:round/>
              <a:headEnd len="sm" w="sm" type="none"/>
              <a:tailEnd len="sm" w="sm" type="none"/>
            </a:ln>
          </p:spPr>
        </p:cxnSp>
      </p:grpSp>
      <p:sp>
        <p:nvSpPr>
          <p:cNvPr id="401" name="Google Shape;401;p51"/>
          <p:cNvSpPr txBox="1"/>
          <p:nvPr/>
        </p:nvSpPr>
        <p:spPr>
          <a:xfrm>
            <a:off x="990600" y="1371600"/>
            <a:ext cx="8952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Teamwork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Respect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Tolerance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Voice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Choice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Hard work</a:t>
            </a:r>
            <a:endParaRPr b="0" i="0" sz="1400" u="none" cap="none" strike="noStrike">
              <a:solidFill>
                <a:srgbClr val="000000"/>
              </a:solidFill>
              <a:latin typeface="Arial"/>
              <a:ea typeface="Arial"/>
              <a:cs typeface="Arial"/>
              <a:sym typeface="Arial"/>
            </a:endParaRPr>
          </a:p>
        </p:txBody>
      </p:sp>
      <p:sp>
        <p:nvSpPr>
          <p:cNvPr id="402" name="Google Shape;402;p51"/>
          <p:cNvSpPr txBox="1"/>
          <p:nvPr/>
        </p:nvSpPr>
        <p:spPr>
          <a:xfrm>
            <a:off x="3352800" y="314325"/>
            <a:ext cx="16527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Xtreme Reading</a:t>
            </a:r>
            <a:endParaRPr b="0" i="0" sz="1600" u="none" cap="none" strike="noStrike">
              <a:solidFill>
                <a:schemeClr val="dk1"/>
              </a:solidFill>
              <a:latin typeface="Calibri"/>
              <a:ea typeface="Calibri"/>
              <a:cs typeface="Calibri"/>
              <a:sym typeface="Calibri"/>
            </a:endParaRPr>
          </a:p>
        </p:txBody>
      </p:sp>
      <p:sp>
        <p:nvSpPr>
          <p:cNvPr id="403" name="Google Shape;403;p51"/>
          <p:cNvSpPr txBox="1"/>
          <p:nvPr/>
        </p:nvSpPr>
        <p:spPr>
          <a:xfrm>
            <a:off x="2743200" y="1600200"/>
            <a:ext cx="3657600" cy="8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Classroom procedures	Guided 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Daily agenda		Partner 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Start-up activities	Feedback sessions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Group participation	Progress charting</a:t>
            </a:r>
            <a:endParaRPr b="0" i="0" sz="1400" u="none" cap="none" strike="noStrike">
              <a:solidFill>
                <a:srgbClr val="000000"/>
              </a:solidFill>
              <a:latin typeface="Arial"/>
              <a:ea typeface="Arial"/>
              <a:cs typeface="Arial"/>
              <a:sym typeface="Arial"/>
            </a:endParaRPr>
          </a:p>
        </p:txBody>
      </p:sp>
      <p:sp>
        <p:nvSpPr>
          <p:cNvPr id="404" name="Google Shape;404;p51"/>
          <p:cNvSpPr txBox="1"/>
          <p:nvPr/>
        </p:nvSpPr>
        <p:spPr>
          <a:xfrm>
            <a:off x="7086600" y="1447800"/>
            <a:ext cx="996900" cy="10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Discussions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Products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Quizzes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405" name="Google Shape;405;p51"/>
          <p:cNvSpPr txBox="1"/>
          <p:nvPr/>
        </p:nvSpPr>
        <p:spPr>
          <a:xfrm>
            <a:off x="3657600" y="2819400"/>
            <a:ext cx="29115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Hopes and Dreams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Reading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Habits of Learning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Expert Reading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406" name="Google Shape;406;p51"/>
          <p:cNvSpPr/>
          <p:nvPr/>
        </p:nvSpPr>
        <p:spPr>
          <a:xfrm>
            <a:off x="381000" y="38100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Community</a:t>
            </a:r>
            <a:endParaRPr b="0" i="0" sz="1400" u="none" cap="none" strike="noStrike">
              <a:solidFill>
                <a:srgbClr val="000000"/>
              </a:solidFill>
              <a:latin typeface="Arial"/>
              <a:ea typeface="Arial"/>
              <a:cs typeface="Arial"/>
              <a:sym typeface="Arial"/>
            </a:endParaRPr>
          </a:p>
        </p:txBody>
      </p:sp>
      <p:sp>
        <p:nvSpPr>
          <p:cNvPr id="407" name="Google Shape;407;p51"/>
          <p:cNvSpPr/>
          <p:nvPr/>
        </p:nvSpPr>
        <p:spPr>
          <a:xfrm>
            <a:off x="685800" y="5562600"/>
            <a:ext cx="12954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Literature</a:t>
            </a:r>
            <a:endParaRPr b="0" i="0" sz="1200" u="none" cap="none" strike="noStrike">
              <a:solidFill>
                <a:schemeClr val="dk1"/>
              </a:solidFill>
              <a:latin typeface="Calibri"/>
              <a:ea typeface="Calibri"/>
              <a:cs typeface="Calibri"/>
              <a:sym typeface="Calibri"/>
            </a:endParaRPr>
          </a:p>
        </p:txBody>
      </p:sp>
      <p:sp>
        <p:nvSpPr>
          <p:cNvPr id="408" name="Google Shape;408;p51"/>
          <p:cNvSpPr txBox="1"/>
          <p:nvPr/>
        </p:nvSpPr>
        <p:spPr>
          <a:xfrm>
            <a:off x="1066800" y="51943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409" name="Google Shape;409;p51"/>
          <p:cNvSpPr txBox="1"/>
          <p:nvPr/>
        </p:nvSpPr>
        <p:spPr>
          <a:xfrm>
            <a:off x="4330700" y="60325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410" name="Google Shape;410;p51"/>
          <p:cNvSpPr txBox="1"/>
          <p:nvPr/>
        </p:nvSpPr>
        <p:spPr>
          <a:xfrm>
            <a:off x="7518400" y="51943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411" name="Google Shape;411;p51"/>
          <p:cNvSpPr/>
          <p:nvPr/>
        </p:nvSpPr>
        <p:spPr>
          <a:xfrm>
            <a:off x="3683000" y="48133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Hopes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and Dreams</a:t>
            </a:r>
            <a:endParaRPr b="0" i="0" sz="1400" u="none" cap="none" strike="noStrike">
              <a:solidFill>
                <a:srgbClr val="000000"/>
              </a:solidFill>
              <a:latin typeface="Arial"/>
              <a:ea typeface="Arial"/>
              <a:cs typeface="Arial"/>
              <a:sym typeface="Arial"/>
            </a:endParaRPr>
          </a:p>
        </p:txBody>
      </p:sp>
      <p:sp>
        <p:nvSpPr>
          <p:cNvPr id="412" name="Google Shape;412;p51"/>
          <p:cNvSpPr/>
          <p:nvPr/>
        </p:nvSpPr>
        <p:spPr>
          <a:xfrm>
            <a:off x="6858000" y="38100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Reading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Strategies</a:t>
            </a:r>
            <a:endParaRPr b="0" i="0" sz="1400" u="none" cap="none" strike="noStrike">
              <a:solidFill>
                <a:srgbClr val="000000"/>
              </a:solidFill>
              <a:latin typeface="Arial"/>
              <a:ea typeface="Arial"/>
              <a:cs typeface="Arial"/>
              <a:sym typeface="Arial"/>
            </a:endParaRPr>
          </a:p>
        </p:txBody>
      </p:sp>
      <p:cxnSp>
        <p:nvCxnSpPr>
          <p:cNvPr id="413" name="Google Shape;413;p51"/>
          <p:cNvCxnSpPr>
            <a:stCxn id="396" idx="1"/>
            <a:endCxn id="406" idx="6"/>
          </p:cNvCxnSpPr>
          <p:nvPr/>
        </p:nvCxnSpPr>
        <p:spPr>
          <a:xfrm flipH="1">
            <a:off x="2285976" y="4365625"/>
            <a:ext cx="1387500" cy="15900"/>
          </a:xfrm>
          <a:prstGeom prst="straightConnector1">
            <a:avLst/>
          </a:prstGeom>
          <a:noFill/>
          <a:ln cap="flat" cmpd="sng" w="9525">
            <a:solidFill>
              <a:schemeClr val="dk1"/>
            </a:solidFill>
            <a:prstDash val="solid"/>
            <a:round/>
            <a:headEnd len="sm" w="sm" type="none"/>
            <a:tailEnd len="med" w="med" type="triangle"/>
          </a:ln>
        </p:spPr>
      </p:cxnSp>
      <p:cxnSp>
        <p:nvCxnSpPr>
          <p:cNvPr id="414" name="Google Shape;414;p51"/>
          <p:cNvCxnSpPr>
            <a:stCxn id="396" idx="3"/>
            <a:endCxn id="412" idx="2"/>
          </p:cNvCxnSpPr>
          <p:nvPr/>
        </p:nvCxnSpPr>
        <p:spPr>
          <a:xfrm>
            <a:off x="5578476" y="4365625"/>
            <a:ext cx="1279500" cy="15900"/>
          </a:xfrm>
          <a:prstGeom prst="straightConnector1">
            <a:avLst/>
          </a:prstGeom>
          <a:noFill/>
          <a:ln cap="flat" cmpd="sng" w="9525">
            <a:solidFill>
              <a:schemeClr val="dk1"/>
            </a:solidFill>
            <a:prstDash val="solid"/>
            <a:round/>
            <a:headEnd len="sm" w="sm" type="none"/>
            <a:tailEnd len="med" w="med" type="triangle"/>
          </a:ln>
        </p:spPr>
      </p:cxnSp>
      <p:cxnSp>
        <p:nvCxnSpPr>
          <p:cNvPr id="415" name="Google Shape;415;p51"/>
          <p:cNvCxnSpPr>
            <a:stCxn id="406" idx="4"/>
            <a:endCxn id="407" idx="0"/>
          </p:cNvCxnSpPr>
          <p:nvPr/>
        </p:nvCxnSpPr>
        <p:spPr>
          <a:xfrm>
            <a:off x="1333500" y="4953000"/>
            <a:ext cx="0" cy="609600"/>
          </a:xfrm>
          <a:prstGeom prst="straightConnector1">
            <a:avLst/>
          </a:prstGeom>
          <a:noFill/>
          <a:ln cap="flat" cmpd="sng" w="9525">
            <a:solidFill>
              <a:schemeClr val="dk1"/>
            </a:solidFill>
            <a:prstDash val="solid"/>
            <a:round/>
            <a:headEnd len="sm" w="sm" type="none"/>
            <a:tailEnd len="med" w="med" type="triangle"/>
          </a:ln>
        </p:spPr>
      </p:cxnSp>
      <p:cxnSp>
        <p:nvCxnSpPr>
          <p:cNvPr id="416" name="Google Shape;416;p51"/>
          <p:cNvCxnSpPr>
            <a:stCxn id="398" idx="2"/>
            <a:endCxn id="411" idx="0"/>
          </p:cNvCxnSpPr>
          <p:nvPr/>
        </p:nvCxnSpPr>
        <p:spPr>
          <a:xfrm flipH="1">
            <a:off x="4635526" y="4649787"/>
            <a:ext cx="60300" cy="16350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51"/>
          <p:cNvSpPr/>
          <p:nvPr/>
        </p:nvSpPr>
        <p:spPr>
          <a:xfrm>
            <a:off x="3543300" y="6400800"/>
            <a:ext cx="2197200" cy="381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Literature</a:t>
            </a:r>
            <a:endParaRPr b="0" i="0" sz="1200" u="none" cap="none" strike="noStrike">
              <a:solidFill>
                <a:schemeClr val="dk1"/>
              </a:solidFill>
              <a:latin typeface="Calibri"/>
              <a:ea typeface="Calibri"/>
              <a:cs typeface="Calibri"/>
              <a:sym typeface="Calibri"/>
            </a:endParaRPr>
          </a:p>
        </p:txBody>
      </p:sp>
      <p:sp>
        <p:nvSpPr>
          <p:cNvPr id="418" name="Google Shape;418;p51"/>
          <p:cNvSpPr/>
          <p:nvPr/>
        </p:nvSpPr>
        <p:spPr>
          <a:xfrm>
            <a:off x="7162800" y="5562600"/>
            <a:ext cx="12954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Literature</a:t>
            </a:r>
            <a:endParaRPr b="0" i="0" sz="1200" u="none" cap="none" strike="noStrike">
              <a:solidFill>
                <a:schemeClr val="dk1"/>
              </a:solidFill>
              <a:latin typeface="Calibri"/>
              <a:ea typeface="Calibri"/>
              <a:cs typeface="Calibri"/>
              <a:sym typeface="Calibri"/>
            </a:endParaRPr>
          </a:p>
        </p:txBody>
      </p:sp>
      <p:cxnSp>
        <p:nvCxnSpPr>
          <p:cNvPr id="419" name="Google Shape;419;p51"/>
          <p:cNvCxnSpPr>
            <a:stCxn id="412" idx="4"/>
            <a:endCxn id="418" idx="0"/>
          </p:cNvCxnSpPr>
          <p:nvPr/>
        </p:nvCxnSpPr>
        <p:spPr>
          <a:xfrm>
            <a:off x="7810500" y="4953000"/>
            <a:ext cx="0" cy="609600"/>
          </a:xfrm>
          <a:prstGeom prst="straightConnector1">
            <a:avLst/>
          </a:prstGeom>
          <a:noFill/>
          <a:ln cap="flat" cmpd="sng" w="9525">
            <a:solidFill>
              <a:schemeClr val="dk1"/>
            </a:solidFill>
            <a:prstDash val="solid"/>
            <a:round/>
            <a:headEnd len="sm" w="sm" type="none"/>
            <a:tailEnd len="med" w="med" type="triangle"/>
          </a:ln>
        </p:spPr>
      </p:cxnSp>
      <p:cxnSp>
        <p:nvCxnSpPr>
          <p:cNvPr id="420" name="Google Shape;420;p51"/>
          <p:cNvCxnSpPr>
            <a:stCxn id="411" idx="4"/>
            <a:endCxn id="417" idx="0"/>
          </p:cNvCxnSpPr>
          <p:nvPr/>
        </p:nvCxnSpPr>
        <p:spPr>
          <a:xfrm>
            <a:off x="4635500" y="5956300"/>
            <a:ext cx="6300" cy="4446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descr="xtreme-background" id="425" name="Google Shape;425;p52"/>
          <p:cNvPicPr preferRelativeResize="0"/>
          <p:nvPr/>
        </p:nvPicPr>
        <p:blipFill rotWithShape="1">
          <a:blip r:embed="rId3">
            <a:alphaModFix/>
          </a:blip>
          <a:srcRect b="0" l="0" r="0" t="0"/>
          <a:stretch/>
        </p:blipFill>
        <p:spPr>
          <a:xfrm>
            <a:off x="0" y="1858962"/>
            <a:ext cx="9126474" cy="4994038"/>
          </a:xfrm>
          <a:prstGeom prst="rect">
            <a:avLst/>
          </a:prstGeom>
          <a:noFill/>
          <a:ln>
            <a:noFill/>
          </a:ln>
        </p:spPr>
      </p:pic>
      <p:sp>
        <p:nvSpPr>
          <p:cNvPr id="426" name="Google Shape;426;p52"/>
          <p:cNvSpPr txBox="1"/>
          <p:nvPr/>
        </p:nvSpPr>
        <p:spPr>
          <a:xfrm>
            <a:off x="324650" y="1635362"/>
            <a:ext cx="8319000" cy="4994100"/>
          </a:xfrm>
          <a:prstGeom prst="rect">
            <a:avLst/>
          </a:prstGeom>
          <a:noFill/>
          <a:ln>
            <a:noFill/>
          </a:ln>
        </p:spPr>
        <p:txBody>
          <a:bodyPr anchorCtr="0" anchor="t" bIns="45700" lIns="91425" spcFirstLastPara="1" rIns="91425" wrap="square" tIns="45700">
            <a:noAutofit/>
          </a:bodyPr>
          <a:lstStyle/>
          <a:p>
            <a:pPr indent="-457200" lvl="0" marL="457200" marR="0" rtl="0" algn="ctr">
              <a:lnSpc>
                <a:spcPct val="100000"/>
              </a:lnSpc>
              <a:spcBef>
                <a:spcPts val="0"/>
              </a:spcBef>
              <a:spcAft>
                <a:spcPts val="0"/>
              </a:spcAft>
              <a:buClr>
                <a:srgbClr val="EF5C00"/>
              </a:buClr>
              <a:buSzPts val="9600"/>
              <a:buFont typeface="Arial"/>
              <a:buNone/>
            </a:pPr>
            <a:r>
              <a:t/>
            </a:r>
            <a:endParaRPr b="0" i="0" sz="9600" u="none" cap="none" strike="noStrike">
              <a:solidFill>
                <a:srgbClr val="EF5C00"/>
              </a:solidFill>
              <a:latin typeface="Arial"/>
              <a:ea typeface="Arial"/>
              <a:cs typeface="Arial"/>
              <a:sym typeface="Arial"/>
            </a:endParaRPr>
          </a:p>
        </p:txBody>
      </p:sp>
      <p:pic>
        <p:nvPicPr>
          <p:cNvPr descr="logo" id="427" name="Google Shape;427;p52"/>
          <p:cNvPicPr preferRelativeResize="0"/>
          <p:nvPr/>
        </p:nvPicPr>
        <p:blipFill rotWithShape="1">
          <a:blip r:embed="rId4">
            <a:alphaModFix/>
          </a:blip>
          <a:srcRect b="0" l="0" r="0" t="0"/>
          <a:stretch/>
        </p:blipFill>
        <p:spPr>
          <a:xfrm>
            <a:off x="2743200" y="228600"/>
            <a:ext cx="3716189" cy="925312"/>
          </a:xfrm>
          <a:prstGeom prst="rect">
            <a:avLst/>
          </a:prstGeom>
          <a:noFill/>
          <a:ln>
            <a:noFill/>
          </a:ln>
        </p:spPr>
      </p:pic>
      <p:pic>
        <p:nvPicPr>
          <p:cNvPr id="428" name="Google Shape;428;p52"/>
          <p:cNvPicPr preferRelativeResize="0"/>
          <p:nvPr/>
        </p:nvPicPr>
        <p:blipFill rotWithShape="1">
          <a:blip r:embed="rId5">
            <a:alphaModFix/>
          </a:blip>
          <a:srcRect b="0" l="0" r="0" t="0"/>
          <a:stretch/>
        </p:blipFill>
        <p:spPr>
          <a:xfrm rot="-958273">
            <a:off x="1094946" y="1074738"/>
            <a:ext cx="1498581" cy="2412974"/>
          </a:xfrm>
          <a:prstGeom prst="rect">
            <a:avLst/>
          </a:prstGeom>
          <a:noFill/>
          <a:ln>
            <a:noFill/>
          </a:ln>
        </p:spPr>
      </p:pic>
      <p:pic>
        <p:nvPicPr>
          <p:cNvPr id="429" name="Google Shape;429;p52"/>
          <p:cNvPicPr preferRelativeResize="0"/>
          <p:nvPr/>
        </p:nvPicPr>
        <p:blipFill rotWithShape="1">
          <a:blip r:embed="rId6">
            <a:alphaModFix/>
          </a:blip>
          <a:srcRect b="0" l="0" r="0" t="0"/>
          <a:stretch/>
        </p:blipFill>
        <p:spPr>
          <a:xfrm>
            <a:off x="3870024" y="946998"/>
            <a:ext cx="1638300" cy="2668452"/>
          </a:xfrm>
          <a:prstGeom prst="rect">
            <a:avLst/>
          </a:prstGeom>
          <a:noFill/>
          <a:ln>
            <a:noFill/>
          </a:ln>
        </p:spPr>
      </p:pic>
      <p:pic>
        <p:nvPicPr>
          <p:cNvPr id="430" name="Google Shape;430;p52"/>
          <p:cNvPicPr preferRelativeResize="0"/>
          <p:nvPr/>
        </p:nvPicPr>
        <p:blipFill rotWithShape="1">
          <a:blip r:embed="rId7">
            <a:alphaModFix/>
          </a:blip>
          <a:srcRect b="0" l="0" r="0" t="0"/>
          <a:stretch/>
        </p:blipFill>
        <p:spPr>
          <a:xfrm rot="907551">
            <a:off x="6601738" y="1023654"/>
            <a:ext cx="1562986" cy="2800350"/>
          </a:xfrm>
          <a:prstGeom prst="rect">
            <a:avLst/>
          </a:prstGeom>
          <a:noFill/>
          <a:ln>
            <a:noFill/>
          </a:ln>
        </p:spPr>
      </p:pic>
      <p:pic>
        <p:nvPicPr>
          <p:cNvPr id="431" name="Google Shape;431;p52"/>
          <p:cNvPicPr preferRelativeResize="0"/>
          <p:nvPr/>
        </p:nvPicPr>
        <p:blipFill rotWithShape="1">
          <a:blip r:embed="rId8">
            <a:alphaModFix/>
          </a:blip>
          <a:srcRect b="0" l="0" r="0" t="0"/>
          <a:stretch/>
        </p:blipFill>
        <p:spPr>
          <a:xfrm>
            <a:off x="553500" y="3938588"/>
            <a:ext cx="1771650" cy="2581275"/>
          </a:xfrm>
          <a:prstGeom prst="rect">
            <a:avLst/>
          </a:prstGeom>
          <a:noFill/>
          <a:ln>
            <a:noFill/>
          </a:ln>
        </p:spPr>
      </p:pic>
      <p:pic>
        <p:nvPicPr>
          <p:cNvPr id="432" name="Google Shape;432;p52"/>
          <p:cNvPicPr preferRelativeResize="0"/>
          <p:nvPr/>
        </p:nvPicPr>
        <p:blipFill rotWithShape="1">
          <a:blip r:embed="rId9">
            <a:alphaModFix/>
          </a:blip>
          <a:srcRect b="0" l="0" r="0" t="0"/>
          <a:stretch/>
        </p:blipFill>
        <p:spPr>
          <a:xfrm>
            <a:off x="3071725" y="3917500"/>
            <a:ext cx="1638300" cy="2800350"/>
          </a:xfrm>
          <a:prstGeom prst="rect">
            <a:avLst/>
          </a:prstGeom>
          <a:noFill/>
          <a:ln>
            <a:noFill/>
          </a:ln>
        </p:spPr>
      </p:pic>
      <p:pic>
        <p:nvPicPr>
          <p:cNvPr id="433" name="Google Shape;433;p52"/>
          <p:cNvPicPr preferRelativeResize="0"/>
          <p:nvPr/>
        </p:nvPicPr>
        <p:blipFill rotWithShape="1">
          <a:blip r:embed="rId10">
            <a:alphaModFix/>
          </a:blip>
          <a:srcRect b="0" l="0" r="0" t="0"/>
          <a:stretch/>
        </p:blipFill>
        <p:spPr>
          <a:xfrm>
            <a:off x="5330475" y="3936550"/>
            <a:ext cx="1657350" cy="276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800"/>
              <a:buNone/>
            </a:pPr>
            <a:r>
              <a:t/>
            </a:r>
            <a:endParaRPr/>
          </a:p>
        </p:txBody>
      </p:sp>
      <p:sp>
        <p:nvSpPr>
          <p:cNvPr id="112" name="Google Shape;112;p17"/>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20"/>
              </a:spcBef>
              <a:spcAft>
                <a:spcPts val="0"/>
              </a:spcAft>
              <a:buSzPts val="1216"/>
              <a:buNone/>
            </a:pPr>
            <a:r>
              <a:t/>
            </a:r>
            <a:endParaRPr/>
          </a:p>
        </p:txBody>
      </p:sp>
      <p:sp>
        <p:nvSpPr>
          <p:cNvPr id="113" name="Google Shape;113;p17"/>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40"/>
              </a:spcBef>
              <a:spcAft>
                <a:spcPts val="0"/>
              </a:spcAft>
              <a:buClr>
                <a:schemeClr val="accent1"/>
              </a:buClr>
              <a:buSzPts val="2432"/>
              <a:buFont typeface="Noto Sans Symbols"/>
              <a:buNone/>
            </a:pPr>
            <a:r>
              <a:rPr b="0" i="0" lang="en-US" sz="4200" u="none" cap="none" strike="noStrike">
                <a:solidFill>
                  <a:schemeClr val="accent1"/>
                </a:solidFill>
                <a:latin typeface="Century Gothic"/>
                <a:ea typeface="Century Gothic"/>
                <a:cs typeface="Century Gothic"/>
                <a:sym typeface="Century Gothic"/>
              </a:rPr>
              <a:t>Welcome to Xtreme Reading! This course is about learn Xtremely well!</a:t>
            </a:r>
            <a:endParaRPr b="0" i="0" sz="4200" u="none" cap="none" strike="noStrike">
              <a:solidFill>
                <a:schemeClr val="accen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000"/>
              <a:buFont typeface="Century Gothic"/>
              <a:buNone/>
            </a:pPr>
            <a:r>
              <a:rPr lang="en-US" sz="6000"/>
              <a:t>ACHIEVE</a:t>
            </a:r>
            <a:endParaRPr/>
          </a:p>
        </p:txBody>
      </p:sp>
      <p:sp>
        <p:nvSpPr>
          <p:cNvPr id="439" name="Google Shape;439;p5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3960"/>
              <a:buChar char="•"/>
            </a:pPr>
            <a:r>
              <a:rPr lang="en-US" sz="3959"/>
              <a:t>In this class, you will be asked to do a variety of activities, and each activity will have its own set of expectations.</a:t>
            </a:r>
            <a:endParaRPr sz="3800"/>
          </a:p>
          <a:p>
            <a:pPr indent="-457200" lvl="0" marL="457200" rtl="0" algn="l">
              <a:lnSpc>
                <a:spcPct val="90000"/>
              </a:lnSpc>
              <a:spcBef>
                <a:spcPts val="0"/>
              </a:spcBef>
              <a:spcAft>
                <a:spcPts val="0"/>
              </a:spcAft>
              <a:buSzPts val="3960"/>
              <a:buChar char="•"/>
            </a:pPr>
            <a:r>
              <a:rPr lang="en-US" sz="3959"/>
              <a:t>Understanding the expectations for each of the activities will help you ACHIEVE in this course and do your best.</a:t>
            </a:r>
            <a:endParaRPr sz="3800"/>
          </a:p>
          <a:p>
            <a:pPr indent="-167181" lvl="0" marL="342900" rtl="0" algn="l">
              <a:lnSpc>
                <a:spcPct val="90000"/>
              </a:lnSpc>
              <a:spcBef>
                <a:spcPts val="444"/>
              </a:spcBef>
              <a:spcAft>
                <a:spcPts val="0"/>
              </a:spcAft>
              <a:buSzPts val="1687"/>
              <a:buNone/>
            </a:pPr>
            <a:r>
              <a:t/>
            </a:r>
            <a:endParaRPr sz="222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Century Gothic"/>
              <a:buNone/>
            </a:pPr>
            <a:r>
              <a:rPr lang="en-US" sz="6600"/>
              <a:t>ACHIEVE</a:t>
            </a:r>
            <a:endParaRPr/>
          </a:p>
        </p:txBody>
      </p:sp>
      <p:sp>
        <p:nvSpPr>
          <p:cNvPr id="445" name="Google Shape;445;p5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800"/>
              <a:buNone/>
            </a:pPr>
            <a:r>
              <a:rPr lang="en-US" sz="4360"/>
              <a:t>A – Activity</a:t>
            </a:r>
            <a:endParaRPr sz="4200"/>
          </a:p>
          <a:p>
            <a:pPr indent="0" lvl="0" marL="0" rtl="0" algn="l">
              <a:lnSpc>
                <a:spcPct val="80000"/>
              </a:lnSpc>
              <a:spcBef>
                <a:spcPts val="592"/>
              </a:spcBef>
              <a:spcAft>
                <a:spcPts val="0"/>
              </a:spcAft>
              <a:buSzPts val="1800"/>
              <a:buNone/>
            </a:pPr>
            <a:r>
              <a:rPr lang="en-US" sz="4360"/>
              <a:t>C – Conversation</a:t>
            </a:r>
            <a:endParaRPr sz="4200"/>
          </a:p>
          <a:p>
            <a:pPr indent="0" lvl="0" marL="0" rtl="0" algn="l">
              <a:lnSpc>
                <a:spcPct val="80000"/>
              </a:lnSpc>
              <a:spcBef>
                <a:spcPts val="592"/>
              </a:spcBef>
              <a:spcAft>
                <a:spcPts val="0"/>
              </a:spcAft>
              <a:buSzPts val="1800"/>
              <a:buNone/>
            </a:pPr>
            <a:r>
              <a:rPr lang="en-US" sz="4360"/>
              <a:t>H – Help</a:t>
            </a:r>
            <a:endParaRPr sz="4200"/>
          </a:p>
          <a:p>
            <a:pPr indent="0" lvl="0" marL="0" rtl="0" algn="l">
              <a:lnSpc>
                <a:spcPct val="80000"/>
              </a:lnSpc>
              <a:spcBef>
                <a:spcPts val="592"/>
              </a:spcBef>
              <a:spcAft>
                <a:spcPts val="0"/>
              </a:spcAft>
              <a:buSzPts val="1800"/>
              <a:buNone/>
            </a:pPr>
            <a:r>
              <a:rPr lang="en-US" sz="4360"/>
              <a:t>I – Integrity</a:t>
            </a:r>
            <a:endParaRPr sz="4200"/>
          </a:p>
          <a:p>
            <a:pPr indent="0" lvl="0" marL="0" rtl="0" algn="l">
              <a:lnSpc>
                <a:spcPct val="80000"/>
              </a:lnSpc>
              <a:spcBef>
                <a:spcPts val="592"/>
              </a:spcBef>
              <a:spcAft>
                <a:spcPts val="0"/>
              </a:spcAft>
              <a:buSzPts val="1800"/>
              <a:buNone/>
            </a:pPr>
            <a:r>
              <a:rPr lang="en-US" sz="4360"/>
              <a:t>E – Effort</a:t>
            </a:r>
            <a:endParaRPr sz="4200"/>
          </a:p>
          <a:p>
            <a:pPr indent="0" lvl="0" marL="0" rtl="0" algn="l">
              <a:lnSpc>
                <a:spcPct val="80000"/>
              </a:lnSpc>
              <a:spcBef>
                <a:spcPts val="592"/>
              </a:spcBef>
              <a:spcAft>
                <a:spcPts val="0"/>
              </a:spcAft>
              <a:buSzPts val="1800"/>
              <a:buNone/>
            </a:pPr>
            <a:r>
              <a:rPr lang="en-US" sz="4360"/>
              <a:t>V – Value</a:t>
            </a:r>
            <a:endParaRPr sz="4200"/>
          </a:p>
          <a:p>
            <a:pPr indent="0" lvl="0" marL="0" rtl="0" algn="l">
              <a:lnSpc>
                <a:spcPct val="80000"/>
              </a:lnSpc>
              <a:spcBef>
                <a:spcPts val="592"/>
              </a:spcBef>
              <a:spcAft>
                <a:spcPts val="0"/>
              </a:spcAft>
              <a:buSzPts val="1800"/>
              <a:buNone/>
            </a:pPr>
            <a:r>
              <a:rPr lang="en-US" sz="4360"/>
              <a:t>E - Efficiency</a:t>
            </a:r>
            <a:endParaRPr sz="4200"/>
          </a:p>
          <a:p>
            <a:pPr indent="-167181" lvl="0" marL="342900" rtl="0" algn="l">
              <a:lnSpc>
                <a:spcPct val="80000"/>
              </a:lnSpc>
              <a:spcBef>
                <a:spcPts val="444"/>
              </a:spcBef>
              <a:spcAft>
                <a:spcPts val="0"/>
              </a:spcAft>
              <a:buSzPts val="1687"/>
              <a:buNone/>
            </a:pPr>
            <a:r>
              <a:t/>
            </a:r>
            <a:endParaRPr sz="222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A - Activity</a:t>
            </a:r>
            <a:endParaRPr/>
          </a:p>
        </p:txBody>
      </p:sp>
      <p:sp>
        <p:nvSpPr>
          <p:cNvPr id="451" name="Google Shape;451;p5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l">
              <a:lnSpc>
                <a:spcPct val="90000"/>
              </a:lnSpc>
              <a:spcBef>
                <a:spcPts val="0"/>
              </a:spcBef>
              <a:spcAft>
                <a:spcPts val="0"/>
              </a:spcAft>
              <a:buSzPts val="1824"/>
              <a:buNone/>
            </a:pPr>
            <a:r>
              <a:rPr lang="en-US" sz="3300"/>
              <a:t>Types of activities we will do in this class:</a:t>
            </a:r>
            <a:endParaRPr sz="3300"/>
          </a:p>
          <a:p>
            <a:pPr indent="-374650" lvl="0" marL="457200" rtl="0" algn="l">
              <a:lnSpc>
                <a:spcPct val="90000"/>
              </a:lnSpc>
              <a:spcBef>
                <a:spcPts val="480"/>
              </a:spcBef>
              <a:spcAft>
                <a:spcPts val="0"/>
              </a:spcAft>
              <a:buSzPts val="2300"/>
              <a:buChar char="•"/>
            </a:pPr>
            <a:r>
              <a:rPr lang="en-US" sz="3300"/>
              <a:t>Whole Class Lesson &amp; Discussion</a:t>
            </a:r>
            <a:endParaRPr sz="3300"/>
          </a:p>
          <a:p>
            <a:pPr indent="-374650" lvl="0" marL="457200" rtl="0" algn="l">
              <a:lnSpc>
                <a:spcPct val="90000"/>
              </a:lnSpc>
              <a:spcBef>
                <a:spcPts val="0"/>
              </a:spcBef>
              <a:spcAft>
                <a:spcPts val="0"/>
              </a:spcAft>
              <a:buSzPts val="2300"/>
              <a:buChar char="•"/>
            </a:pPr>
            <a:r>
              <a:rPr lang="en-US" sz="3300"/>
              <a:t>Small Group Work</a:t>
            </a:r>
            <a:endParaRPr sz="3300"/>
          </a:p>
          <a:p>
            <a:pPr indent="-374650" lvl="0" marL="457200" rtl="0" algn="l">
              <a:lnSpc>
                <a:spcPct val="90000"/>
              </a:lnSpc>
              <a:spcBef>
                <a:spcPts val="0"/>
              </a:spcBef>
              <a:spcAft>
                <a:spcPts val="0"/>
              </a:spcAft>
              <a:buSzPts val="2300"/>
              <a:buChar char="•"/>
            </a:pPr>
            <a:r>
              <a:rPr lang="en-US" sz="3300"/>
              <a:t>Paired Practice</a:t>
            </a:r>
            <a:endParaRPr sz="3300"/>
          </a:p>
          <a:p>
            <a:pPr indent="-374650" lvl="0" marL="457200" rtl="0" algn="l">
              <a:lnSpc>
                <a:spcPct val="90000"/>
              </a:lnSpc>
              <a:spcBef>
                <a:spcPts val="0"/>
              </a:spcBef>
              <a:spcAft>
                <a:spcPts val="0"/>
              </a:spcAft>
              <a:buSzPts val="2300"/>
              <a:buChar char="•"/>
            </a:pPr>
            <a:r>
              <a:rPr lang="en-US" sz="3300"/>
              <a:t>Independent Work</a:t>
            </a:r>
            <a:endParaRPr sz="3300"/>
          </a:p>
          <a:p>
            <a:pPr indent="-374650" lvl="0" marL="457200" rtl="0" algn="l">
              <a:lnSpc>
                <a:spcPct val="90000"/>
              </a:lnSpc>
              <a:spcBef>
                <a:spcPts val="0"/>
              </a:spcBef>
              <a:spcAft>
                <a:spcPts val="0"/>
              </a:spcAft>
              <a:buSzPts val="2300"/>
              <a:buChar char="•"/>
            </a:pPr>
            <a:r>
              <a:rPr lang="en-US" sz="3300"/>
              <a:t>Teacher Conferencing</a:t>
            </a:r>
            <a:endParaRPr sz="3300"/>
          </a:p>
          <a:p>
            <a:pPr indent="0" lvl="0" marL="68580" rtl="0" algn="l">
              <a:lnSpc>
                <a:spcPct val="90000"/>
              </a:lnSpc>
              <a:spcBef>
                <a:spcPts val="480"/>
              </a:spcBef>
              <a:spcAft>
                <a:spcPts val="0"/>
              </a:spcAft>
              <a:buSzPts val="1824"/>
              <a:buNone/>
            </a:pPr>
            <a:r>
              <a:rPr lang="en-US" sz="3300"/>
              <a:t>We will discuss the expectations for each activity more as we proceed through the course.</a:t>
            </a:r>
            <a:endParaRPr sz="3300"/>
          </a:p>
          <a:p>
            <a:pPr indent="-168148" lvl="1" marL="640080" rtl="0" algn="l">
              <a:lnSpc>
                <a:spcPct val="90000"/>
              </a:lnSpc>
              <a:spcBef>
                <a:spcPts val="440"/>
              </a:spcBef>
              <a:spcAft>
                <a:spcPts val="0"/>
              </a:spcAft>
              <a:buSzPts val="1672"/>
              <a:buNone/>
            </a:pPr>
            <a:r>
              <a:t/>
            </a:r>
            <a:endParaRPr/>
          </a:p>
          <a:p>
            <a:pPr indent="-168148" lvl="1" marL="640080" rtl="0" algn="l">
              <a:lnSpc>
                <a:spcPct val="90000"/>
              </a:lnSpc>
              <a:spcBef>
                <a:spcPts val="440"/>
              </a:spcBef>
              <a:spcAft>
                <a:spcPts val="0"/>
              </a:spcAft>
              <a:buSzPts val="1672"/>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C - Conversation</a:t>
            </a:r>
            <a:endParaRPr/>
          </a:p>
        </p:txBody>
      </p:sp>
      <p:sp>
        <p:nvSpPr>
          <p:cNvPr id="457" name="Google Shape;457;p5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3400"/>
              <a:t>Each activity will have its own expectations regarding the level of conversation that should take place during the activity.</a:t>
            </a:r>
            <a:endParaRPr sz="3400"/>
          </a:p>
          <a:p>
            <a:pPr indent="-381000" lvl="0" marL="457200" rtl="0" algn="l">
              <a:lnSpc>
                <a:spcPct val="100000"/>
              </a:lnSpc>
              <a:spcBef>
                <a:spcPts val="0"/>
              </a:spcBef>
              <a:spcAft>
                <a:spcPts val="0"/>
              </a:spcAft>
              <a:buSzPts val="2400"/>
              <a:buChar char="•"/>
            </a:pPr>
            <a:r>
              <a:rPr lang="en-US" sz="3400"/>
              <a:t>Some activities, such as independent practice, will require very little conversation.</a:t>
            </a:r>
            <a:endParaRPr sz="3400"/>
          </a:p>
          <a:p>
            <a:pPr indent="-381000" lvl="0" marL="457200" rtl="0" algn="l">
              <a:lnSpc>
                <a:spcPct val="100000"/>
              </a:lnSpc>
              <a:spcBef>
                <a:spcPts val="0"/>
              </a:spcBef>
              <a:spcAft>
                <a:spcPts val="0"/>
              </a:spcAft>
              <a:buSzPts val="2400"/>
              <a:buChar char="•"/>
            </a:pPr>
            <a:r>
              <a:rPr lang="en-US" sz="3400"/>
              <a:t>Other activities will involve a lot more.</a:t>
            </a:r>
            <a:endParaRPr sz="3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7"/>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H - Help</a:t>
            </a:r>
            <a:endParaRPr/>
          </a:p>
        </p:txBody>
      </p:sp>
      <p:sp>
        <p:nvSpPr>
          <p:cNvPr id="463" name="Google Shape;463;p5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0"/>
              </a:spcBef>
              <a:spcAft>
                <a:spcPts val="0"/>
              </a:spcAft>
              <a:buSzPts val="2300"/>
              <a:buChar char="•"/>
            </a:pPr>
            <a:r>
              <a:rPr lang="en-US" sz="3300"/>
              <a:t>During an activity, you might need to get help from me.</a:t>
            </a:r>
            <a:endParaRPr sz="3300"/>
          </a:p>
          <a:p>
            <a:pPr indent="-374650" lvl="0" marL="457200" rtl="0" algn="l">
              <a:lnSpc>
                <a:spcPct val="90000"/>
              </a:lnSpc>
              <a:spcBef>
                <a:spcPts val="0"/>
              </a:spcBef>
              <a:spcAft>
                <a:spcPts val="0"/>
              </a:spcAft>
              <a:buSzPts val="2300"/>
              <a:buChar char="•"/>
            </a:pPr>
            <a:r>
              <a:rPr lang="en-US" sz="3300"/>
              <a:t>Unless I am working with you individually, the best way to get help during activities is to raise your hand and quietly wait until I am free to help you.</a:t>
            </a:r>
            <a:endParaRPr sz="3300"/>
          </a:p>
          <a:p>
            <a:pPr indent="-374650" lvl="0" marL="457200" rtl="0" algn="l">
              <a:lnSpc>
                <a:spcPct val="90000"/>
              </a:lnSpc>
              <a:spcBef>
                <a:spcPts val="0"/>
              </a:spcBef>
              <a:spcAft>
                <a:spcPts val="0"/>
              </a:spcAft>
              <a:buSzPts val="2300"/>
              <a:buChar char="•"/>
            </a:pPr>
            <a:r>
              <a:rPr lang="en-US" sz="3300"/>
              <a:t>During some activities, you might help each other, and we will talk about how you will do that in the future.</a:t>
            </a:r>
            <a:endParaRPr sz="33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I - Integrity</a:t>
            </a:r>
            <a:endParaRPr/>
          </a:p>
        </p:txBody>
      </p:sp>
      <p:sp>
        <p:nvSpPr>
          <p:cNvPr id="469" name="Google Shape;469;p5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sz="3500"/>
              <a:t>Integrity – living by a code of principles such as </a:t>
            </a:r>
            <a:r>
              <a:rPr lang="en-US" sz="3700"/>
              <a:t>being honest and responsible. </a:t>
            </a:r>
            <a:r>
              <a:rPr lang="en-US" sz="3600"/>
              <a:t> </a:t>
            </a:r>
            <a:endParaRPr sz="3600"/>
          </a:p>
          <a:p>
            <a:pPr indent="-393700" lvl="0" marL="457200" rtl="0" algn="l">
              <a:lnSpc>
                <a:spcPct val="100000"/>
              </a:lnSpc>
              <a:spcBef>
                <a:spcPts val="0"/>
              </a:spcBef>
              <a:spcAft>
                <a:spcPts val="0"/>
              </a:spcAft>
              <a:buSzPts val="2600"/>
              <a:buChar char="•"/>
            </a:pPr>
            <a:r>
              <a:rPr lang="en-US" sz="3600"/>
              <a:t>It basically means “do the right thing.”</a:t>
            </a:r>
            <a:endParaRPr sz="3600"/>
          </a:p>
          <a:p>
            <a:pPr indent="-342900" lvl="0" marL="457200" rtl="0" algn="l">
              <a:lnSpc>
                <a:spcPct val="100000"/>
              </a:lnSpc>
              <a:spcBef>
                <a:spcPts val="0"/>
              </a:spcBef>
              <a:spcAft>
                <a:spcPts val="0"/>
              </a:spcAft>
              <a:buSzPts val="1800"/>
              <a:buChar char="•"/>
            </a:pPr>
            <a:r>
              <a:rPr lang="en-US" sz="3600"/>
              <a:t>If you are ever unsure about how you are to behave in this course, the letter I in ACHIEVE should remind you to do what you believe is right</a:t>
            </a:r>
            <a:r>
              <a:rPr lang="en-US" sz="3400"/>
              <a:t>.</a:t>
            </a:r>
            <a:endParaRPr sz="3400"/>
          </a:p>
          <a:p>
            <a:pPr indent="-158496" lvl="0" marL="342900" rtl="0" algn="l">
              <a:lnSpc>
                <a:spcPct val="100000"/>
              </a:lnSpc>
              <a:spcBef>
                <a:spcPts val="480"/>
              </a:spcBef>
              <a:spcAft>
                <a:spcPts val="0"/>
              </a:spcAft>
              <a:buSzPts val="1824"/>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E - Effort</a:t>
            </a:r>
            <a:endParaRPr/>
          </a:p>
        </p:txBody>
      </p:sp>
      <p:sp>
        <p:nvSpPr>
          <p:cNvPr id="475" name="Google Shape;475;p5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SzPts val="2500"/>
              <a:buChar char="•"/>
            </a:pPr>
            <a:r>
              <a:rPr lang="en-US" sz="3500"/>
              <a:t>The best results are always achieved when an individual works hard and puts forth his or her best effort.</a:t>
            </a:r>
            <a:endParaRPr sz="3500"/>
          </a:p>
          <a:p>
            <a:pPr indent="-387350" lvl="0" marL="457200" rtl="0" algn="l">
              <a:lnSpc>
                <a:spcPct val="100000"/>
              </a:lnSpc>
              <a:spcBef>
                <a:spcPts val="0"/>
              </a:spcBef>
              <a:spcAft>
                <a:spcPts val="0"/>
              </a:spcAft>
              <a:buSzPts val="2500"/>
              <a:buChar char="•"/>
            </a:pPr>
            <a:r>
              <a:rPr lang="en-US" sz="3500"/>
              <a:t>I promise that I will always give you my best effort in this classroom, and I ask that you give your best effort also.</a:t>
            </a:r>
            <a:endParaRPr sz="3500"/>
          </a:p>
          <a:p>
            <a:pPr indent="-387350" lvl="0" marL="457200" rtl="0" algn="l">
              <a:lnSpc>
                <a:spcPct val="100000"/>
              </a:lnSpc>
              <a:spcBef>
                <a:spcPts val="0"/>
              </a:spcBef>
              <a:spcAft>
                <a:spcPts val="0"/>
              </a:spcAft>
              <a:buSzPts val="2500"/>
              <a:buChar char="•"/>
            </a:pPr>
            <a:r>
              <a:rPr lang="en-US" sz="3500"/>
              <a:t>Nothing great is ever achieved without hard work and effort.</a:t>
            </a:r>
            <a:endParaRPr sz="35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V - Value</a:t>
            </a:r>
            <a:endParaRPr/>
          </a:p>
        </p:txBody>
      </p:sp>
      <p:sp>
        <p:nvSpPr>
          <p:cNvPr id="481" name="Google Shape;481;p6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12750" lvl="0" marL="457200" rtl="0" algn="l">
              <a:lnSpc>
                <a:spcPct val="100000"/>
              </a:lnSpc>
              <a:spcBef>
                <a:spcPts val="0"/>
              </a:spcBef>
              <a:spcAft>
                <a:spcPts val="0"/>
              </a:spcAft>
              <a:buSzPts val="2900"/>
              <a:buChar char="•"/>
            </a:pPr>
            <a:r>
              <a:rPr lang="en-US" sz="3900"/>
              <a:t>Every activity that we conduct in this course has value.</a:t>
            </a:r>
            <a:endParaRPr sz="3900"/>
          </a:p>
          <a:p>
            <a:pPr indent="-412750" lvl="0" marL="457200" rtl="0" algn="l">
              <a:lnSpc>
                <a:spcPct val="100000"/>
              </a:lnSpc>
              <a:spcBef>
                <a:spcPts val="0"/>
              </a:spcBef>
              <a:spcAft>
                <a:spcPts val="0"/>
              </a:spcAft>
              <a:buSzPts val="2900"/>
              <a:buChar char="•"/>
            </a:pPr>
            <a:r>
              <a:rPr lang="en-US" sz="3900"/>
              <a:t>If you participate in the activity, you will get something out of it.</a:t>
            </a:r>
            <a:endParaRPr sz="3900"/>
          </a:p>
          <a:p>
            <a:pPr indent="-412750" lvl="0" marL="457200" rtl="0" algn="l">
              <a:lnSpc>
                <a:spcPct val="100000"/>
              </a:lnSpc>
              <a:spcBef>
                <a:spcPts val="0"/>
              </a:spcBef>
              <a:spcAft>
                <a:spcPts val="0"/>
              </a:spcAft>
              <a:buSzPts val="2900"/>
              <a:buChar char="•"/>
            </a:pPr>
            <a:r>
              <a:rPr lang="en-US" sz="3900"/>
              <a:t>All of the activities are valuable and contribute to you becoming a stronger reader.</a:t>
            </a:r>
            <a:endParaRPr sz="39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E - Efficiency</a:t>
            </a:r>
            <a:endParaRPr/>
          </a:p>
        </p:txBody>
      </p:sp>
      <p:sp>
        <p:nvSpPr>
          <p:cNvPr id="487" name="Google Shape;487;p6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12750" lvl="0" marL="457200" rtl="0" algn="l">
              <a:lnSpc>
                <a:spcPct val="100000"/>
              </a:lnSpc>
              <a:spcBef>
                <a:spcPts val="0"/>
              </a:spcBef>
              <a:spcAft>
                <a:spcPts val="0"/>
              </a:spcAft>
              <a:buSzPts val="2900"/>
              <a:buChar char="•"/>
            </a:pPr>
            <a:r>
              <a:rPr lang="en-US" sz="3900"/>
              <a:t>Efficiency means acting in a way that doesn’t waste energy or time.</a:t>
            </a:r>
            <a:endParaRPr sz="3900"/>
          </a:p>
          <a:p>
            <a:pPr indent="-412750" lvl="0" marL="457200" rtl="0" algn="l">
              <a:lnSpc>
                <a:spcPct val="100000"/>
              </a:lnSpc>
              <a:spcBef>
                <a:spcPts val="0"/>
              </a:spcBef>
              <a:spcAft>
                <a:spcPts val="0"/>
              </a:spcAft>
              <a:buSzPts val="2900"/>
              <a:buChar char="•"/>
            </a:pPr>
            <a:r>
              <a:rPr lang="en-US" sz="3900"/>
              <a:t>We have a lot to accomplish in this course, and we will need to stay focused and stay on task.</a:t>
            </a:r>
            <a:endParaRPr sz="3900"/>
          </a:p>
          <a:p>
            <a:pPr indent="-412750" lvl="0" marL="457200" rtl="0" algn="l">
              <a:lnSpc>
                <a:spcPct val="100000"/>
              </a:lnSpc>
              <a:spcBef>
                <a:spcPts val="0"/>
              </a:spcBef>
              <a:spcAft>
                <a:spcPts val="0"/>
              </a:spcAft>
              <a:buSzPts val="2900"/>
              <a:buChar char="•"/>
            </a:pPr>
            <a:r>
              <a:rPr lang="en-US" sz="3900"/>
              <a:t>Efficient work behaviors support success.</a:t>
            </a:r>
            <a:endParaRPr sz="39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2"/>
          <p:cNvSpPr txBox="1"/>
          <p:nvPr>
            <p:ph type="title"/>
          </p:nvPr>
        </p:nvSpPr>
        <p:spPr>
          <a:xfrm>
            <a:off x="685800" y="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Calibri"/>
              <a:buNone/>
            </a:pPr>
            <a:r>
              <a:rPr b="1" lang="en-US">
                <a:solidFill>
                  <a:srgbClr val="FF3300"/>
                </a:solidFill>
              </a:rPr>
              <a:t>Entering Class</a:t>
            </a:r>
            <a:endParaRPr/>
          </a:p>
        </p:txBody>
      </p:sp>
      <p:sp>
        <p:nvSpPr>
          <p:cNvPr id="494" name="Google Shape;494;p62"/>
          <p:cNvSpPr txBox="1"/>
          <p:nvPr>
            <p:ph idx="1" type="body"/>
          </p:nvPr>
        </p:nvSpPr>
        <p:spPr>
          <a:xfrm>
            <a:off x="685800" y="1066800"/>
            <a:ext cx="77724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2400"/>
              <a:buFont typeface="Calibri"/>
              <a:buNone/>
            </a:pPr>
            <a:r>
              <a:rPr b="1" lang="en-US" sz="2400">
                <a:solidFill>
                  <a:srgbClr val="FF3300"/>
                </a:solidFill>
              </a:rPr>
              <a:t>Transition</a:t>
            </a:r>
            <a:r>
              <a:rPr b="1" lang="en-US" sz="2400"/>
              <a:t> </a:t>
            </a:r>
            <a:r>
              <a:rPr b="1" lang="en-US" sz="2000"/>
              <a:t> </a:t>
            </a:r>
            <a:endParaRPr/>
          </a:p>
          <a:p>
            <a:pPr indent="-342900" lvl="0" marL="342900" rtl="0" algn="l">
              <a:lnSpc>
                <a:spcPct val="80000"/>
              </a:lnSpc>
              <a:spcBef>
                <a:spcPts val="360"/>
              </a:spcBef>
              <a:spcAft>
                <a:spcPts val="0"/>
              </a:spcAft>
              <a:buClr>
                <a:schemeClr val="dk1"/>
              </a:buClr>
              <a:buSzPts val="1800"/>
              <a:buChar char="•"/>
            </a:pPr>
            <a:r>
              <a:rPr b="1" lang="en-US" sz="1800"/>
              <a:t>Move from the hallway into the classroom</a:t>
            </a:r>
            <a:endParaRPr/>
          </a:p>
          <a:p>
            <a:pPr indent="-342900" lvl="0" marL="342900" rtl="0" algn="l">
              <a:lnSpc>
                <a:spcPct val="80000"/>
              </a:lnSpc>
              <a:spcBef>
                <a:spcPts val="360"/>
              </a:spcBef>
              <a:spcAft>
                <a:spcPts val="0"/>
              </a:spcAft>
              <a:buClr>
                <a:schemeClr val="dk1"/>
              </a:buClr>
              <a:buSzPts val="1800"/>
              <a:buChar char="•"/>
            </a:pPr>
            <a:r>
              <a:rPr b="1" lang="en-US" sz="1800"/>
              <a:t>Be ready to work on warm-up activity when the bell rings</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Time</a:t>
            </a:r>
            <a:r>
              <a:rPr b="1" lang="en-US" sz="2400"/>
              <a:t> </a:t>
            </a:r>
            <a:endParaRPr/>
          </a:p>
          <a:p>
            <a:pPr indent="-342900" lvl="0" marL="342900" rtl="0" algn="l">
              <a:lnSpc>
                <a:spcPct val="80000"/>
              </a:lnSpc>
              <a:spcBef>
                <a:spcPts val="360"/>
              </a:spcBef>
              <a:spcAft>
                <a:spcPts val="0"/>
              </a:spcAft>
              <a:buClr>
                <a:schemeClr val="dk1"/>
              </a:buClr>
              <a:buSzPts val="1800"/>
              <a:buChar char="•"/>
            </a:pPr>
            <a:r>
              <a:rPr b="1" lang="en-US" sz="1800"/>
              <a:t>No more than length of passing time (door to seat)</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Appropriate Participation</a:t>
            </a:r>
            <a:endParaRPr/>
          </a:p>
          <a:p>
            <a:pPr indent="-342900" lvl="0" marL="342900" rtl="0" algn="l">
              <a:lnSpc>
                <a:spcPct val="80000"/>
              </a:lnSpc>
              <a:spcBef>
                <a:spcPts val="400"/>
              </a:spcBef>
              <a:spcAft>
                <a:spcPts val="0"/>
              </a:spcAft>
              <a:buClr>
                <a:schemeClr val="dk1"/>
              </a:buClr>
              <a:buSzPts val="2000"/>
              <a:buChar char="•"/>
            </a:pPr>
            <a:r>
              <a:rPr b="1" lang="en-US" sz="2000"/>
              <a:t>Move directly to desk</a:t>
            </a:r>
            <a:endParaRPr/>
          </a:p>
          <a:p>
            <a:pPr indent="-342900" lvl="0" marL="342900" rtl="0" algn="l">
              <a:lnSpc>
                <a:spcPct val="80000"/>
              </a:lnSpc>
              <a:spcBef>
                <a:spcPts val="400"/>
              </a:spcBef>
              <a:spcAft>
                <a:spcPts val="0"/>
              </a:spcAft>
              <a:buClr>
                <a:schemeClr val="dk1"/>
              </a:buClr>
              <a:buSzPts val="2000"/>
              <a:buChar char="•"/>
            </a:pPr>
            <a:r>
              <a:rPr b="1" lang="en-US" sz="2000"/>
              <a:t>Sharpen pencil</a:t>
            </a:r>
            <a:endParaRPr/>
          </a:p>
          <a:p>
            <a:pPr indent="-342900" lvl="0" marL="342900" rtl="0" algn="l">
              <a:lnSpc>
                <a:spcPct val="80000"/>
              </a:lnSpc>
              <a:spcBef>
                <a:spcPts val="400"/>
              </a:spcBef>
              <a:spcAft>
                <a:spcPts val="0"/>
              </a:spcAft>
              <a:buClr>
                <a:schemeClr val="dk1"/>
              </a:buClr>
              <a:buSzPts val="2000"/>
              <a:buChar char="•"/>
            </a:pPr>
            <a:r>
              <a:rPr b="1" lang="en-US" sz="2000"/>
              <a:t>Get supplies</a:t>
            </a:r>
            <a:endParaRPr/>
          </a:p>
          <a:p>
            <a:pPr indent="-342900" lvl="0" marL="342900" rtl="0" algn="l">
              <a:lnSpc>
                <a:spcPct val="80000"/>
              </a:lnSpc>
              <a:spcBef>
                <a:spcPts val="400"/>
              </a:spcBef>
              <a:spcAft>
                <a:spcPts val="0"/>
              </a:spcAft>
              <a:buClr>
                <a:schemeClr val="dk1"/>
              </a:buClr>
              <a:buSzPts val="2000"/>
              <a:buChar char="•"/>
            </a:pPr>
            <a:r>
              <a:rPr b="1" lang="en-US" sz="2000"/>
              <a:t>Talk quietly at desk with another student until the bell rings</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Inappropriate Behaviors</a:t>
            </a:r>
            <a:r>
              <a:rPr b="1" lang="en-US" sz="2000"/>
              <a:t> </a:t>
            </a:r>
            <a:endParaRPr/>
          </a:p>
          <a:p>
            <a:pPr indent="-342900" lvl="0" marL="342900" rtl="0" algn="l">
              <a:lnSpc>
                <a:spcPct val="80000"/>
              </a:lnSpc>
              <a:spcBef>
                <a:spcPts val="360"/>
              </a:spcBef>
              <a:spcAft>
                <a:spcPts val="0"/>
              </a:spcAft>
              <a:buClr>
                <a:schemeClr val="dk1"/>
              </a:buClr>
              <a:buSzPts val="1800"/>
              <a:buChar char="•"/>
            </a:pPr>
            <a:r>
              <a:rPr b="1" lang="en-US" sz="1800"/>
              <a:t>Moving around classroom without a purpose</a:t>
            </a:r>
            <a:endParaRPr/>
          </a:p>
          <a:p>
            <a:pPr indent="-342900" lvl="0" marL="342900" rtl="0" algn="l">
              <a:lnSpc>
                <a:spcPct val="80000"/>
              </a:lnSpc>
              <a:spcBef>
                <a:spcPts val="360"/>
              </a:spcBef>
              <a:spcAft>
                <a:spcPts val="0"/>
              </a:spcAft>
              <a:buClr>
                <a:schemeClr val="dk1"/>
              </a:buClr>
              <a:buSzPts val="1800"/>
              <a:buChar char="•"/>
            </a:pPr>
            <a:r>
              <a:rPr b="1" lang="en-US" sz="1800"/>
              <a:t>Continuing to move after the bell has rung</a:t>
            </a:r>
            <a:endParaRPr/>
          </a:p>
          <a:p>
            <a:pPr indent="-342900" lvl="0" marL="342900" rtl="0" algn="l">
              <a:lnSpc>
                <a:spcPct val="80000"/>
              </a:lnSpc>
              <a:spcBef>
                <a:spcPts val="360"/>
              </a:spcBef>
              <a:spcAft>
                <a:spcPts val="0"/>
              </a:spcAft>
              <a:buClr>
                <a:schemeClr val="dk1"/>
              </a:buClr>
              <a:buSzPts val="1800"/>
              <a:buChar char="•"/>
            </a:pPr>
            <a:r>
              <a:rPr b="1" lang="en-US" sz="1800"/>
              <a:t>Talking loudly, yelling, or continuing to react to a situation from the hallway</a:t>
            </a:r>
            <a:endParaRPr/>
          </a:p>
          <a:p>
            <a:pPr indent="-266700" lvl="0" marL="342900" rtl="0" algn="l">
              <a:lnSpc>
                <a:spcPct val="80000"/>
              </a:lnSpc>
              <a:spcBef>
                <a:spcPts val="240"/>
              </a:spcBef>
              <a:spcAft>
                <a:spcPts val="0"/>
              </a:spcAft>
              <a:buClr>
                <a:schemeClr val="dk1"/>
              </a:buClr>
              <a:buSzPts val="1200"/>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Mrs. Xtreme</a:t>
            </a:r>
            <a:endParaRPr/>
          </a:p>
        </p:txBody>
      </p:sp>
      <p:sp>
        <p:nvSpPr>
          <p:cNvPr id="119" name="Google Shape;119;p18"/>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Char char="•"/>
            </a:pPr>
            <a:r>
              <a:rPr lang="en-US" sz="3500"/>
              <a:t>From Anytown, USA</a:t>
            </a:r>
            <a:endParaRPr sz="3500"/>
          </a:p>
          <a:p>
            <a:pPr indent="-387350" lvl="0" marL="457200" rtl="0" algn="l">
              <a:lnSpc>
                <a:spcPct val="90000"/>
              </a:lnSpc>
              <a:spcBef>
                <a:spcPts val="0"/>
              </a:spcBef>
              <a:spcAft>
                <a:spcPts val="0"/>
              </a:spcAft>
              <a:buSzPts val="2500"/>
              <a:buChar char="•"/>
            </a:pPr>
            <a:r>
              <a:rPr lang="en-US" sz="3500"/>
              <a:t>University of Kansas</a:t>
            </a:r>
            <a:endParaRPr sz="3500"/>
          </a:p>
          <a:p>
            <a:pPr indent="-387350" lvl="0" marL="457200" rtl="0" algn="l">
              <a:lnSpc>
                <a:spcPct val="90000"/>
              </a:lnSpc>
              <a:spcBef>
                <a:spcPts val="0"/>
              </a:spcBef>
              <a:spcAft>
                <a:spcPts val="0"/>
              </a:spcAft>
              <a:buSzPts val="2500"/>
              <a:buChar char="•"/>
            </a:pPr>
            <a:r>
              <a:rPr lang="en-US" sz="3500"/>
              <a:t>7</a:t>
            </a:r>
            <a:r>
              <a:rPr baseline="30000" lang="en-US" sz="3500"/>
              <a:t>th</a:t>
            </a:r>
            <a:r>
              <a:rPr lang="en-US" sz="3500"/>
              <a:t> year in Lawrence</a:t>
            </a:r>
            <a:endParaRPr sz="3500"/>
          </a:p>
          <a:p>
            <a:pPr indent="-387350" lvl="0" marL="457200" rtl="0" algn="l">
              <a:lnSpc>
                <a:spcPct val="90000"/>
              </a:lnSpc>
              <a:spcBef>
                <a:spcPts val="0"/>
              </a:spcBef>
              <a:spcAft>
                <a:spcPts val="0"/>
              </a:spcAft>
              <a:buSzPts val="2500"/>
              <a:buChar char="•"/>
            </a:pPr>
            <a:r>
              <a:rPr lang="en-US" sz="3500"/>
              <a:t>English, Reading, World History, and Geography</a:t>
            </a:r>
            <a:endParaRPr sz="3500"/>
          </a:p>
        </p:txBody>
      </p:sp>
      <p:sp>
        <p:nvSpPr>
          <p:cNvPr id="120" name="Google Shape;120;p1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480"/>
              </a:spcBef>
              <a:spcAft>
                <a:spcPts val="0"/>
              </a:spcAft>
              <a:buSzPts val="3000"/>
              <a:buChar char="•"/>
            </a:pPr>
            <a:r>
              <a:rPr lang="en-US" sz="4000"/>
              <a:t>Love to read</a:t>
            </a:r>
            <a:endParaRPr sz="4000"/>
          </a:p>
          <a:p>
            <a:pPr indent="-419100" lvl="0" marL="457200" rtl="0" algn="l">
              <a:lnSpc>
                <a:spcPct val="100000"/>
              </a:lnSpc>
              <a:spcBef>
                <a:spcPts val="0"/>
              </a:spcBef>
              <a:spcAft>
                <a:spcPts val="0"/>
              </a:spcAft>
              <a:buSzPts val="3000"/>
              <a:buChar char="•"/>
            </a:pPr>
            <a:r>
              <a:rPr lang="en-US" sz="4000"/>
              <a:t>Enjoy playing tennis and corn hole</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5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5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500"/>
                                        <p:tgtEl>
                                          <p:spTgt spid="1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500"/>
                                        <p:tgtEl>
                                          <p:spTgt spid="12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3"/>
          <p:cNvSpPr txBox="1"/>
          <p:nvPr>
            <p:ph idx="1" type="body"/>
          </p:nvPr>
        </p:nvSpPr>
        <p:spPr>
          <a:xfrm>
            <a:off x="875875" y="654000"/>
            <a:ext cx="3552900" cy="5550000"/>
          </a:xfrm>
          <a:prstGeom prst="rect">
            <a:avLst/>
          </a:prstGeom>
          <a:noFill/>
          <a:ln>
            <a:noFill/>
          </a:ln>
        </p:spPr>
        <p:txBody>
          <a:bodyPr anchorCtr="0" anchor="t" bIns="45700" lIns="91425" spcFirstLastPara="1" rIns="91425" wrap="square" tIns="45700">
            <a:noAutofit/>
          </a:bodyPr>
          <a:lstStyle/>
          <a:p>
            <a:pPr indent="-167181" lvl="0" marL="342900" rtl="0" algn="l">
              <a:lnSpc>
                <a:spcPct val="80000"/>
              </a:lnSpc>
              <a:spcBef>
                <a:spcPts val="0"/>
              </a:spcBef>
              <a:spcAft>
                <a:spcPts val="0"/>
              </a:spcAft>
              <a:buSzPts val="1687"/>
              <a:buNone/>
            </a:pPr>
            <a:r>
              <a:t/>
            </a:r>
            <a:endParaRPr sz="2220"/>
          </a:p>
          <a:p>
            <a:pPr indent="-167181" lvl="0" marL="342900" rtl="0" algn="l">
              <a:lnSpc>
                <a:spcPct val="80000"/>
              </a:lnSpc>
              <a:spcBef>
                <a:spcPts val="444"/>
              </a:spcBef>
              <a:spcAft>
                <a:spcPts val="0"/>
              </a:spcAft>
              <a:buSzPts val="1687"/>
              <a:buNone/>
            </a:pPr>
            <a:r>
              <a:rPr lang="en-US" sz="3600"/>
              <a:t>Today, you learned more about what we will cover in this course.  Next time we meet, we will begin to read our first novel together.</a:t>
            </a:r>
            <a:endParaRPr sz="3600"/>
          </a:p>
        </p:txBody>
      </p:sp>
      <p:sp>
        <p:nvSpPr>
          <p:cNvPr id="500" name="Google Shape;500;p63"/>
          <p:cNvSpPr txBox="1"/>
          <p:nvPr>
            <p:ph type="title"/>
          </p:nvPr>
        </p:nvSpPr>
        <p:spPr>
          <a:xfrm>
            <a:off x="4428775" y="3810000"/>
            <a:ext cx="3932700" cy="189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3200"/>
              <a:buFont typeface="Batang"/>
              <a:buNone/>
            </a:pPr>
            <a:r>
              <a:rPr b="1" lang="en-US" sz="3200">
                <a:latin typeface="Batang"/>
                <a:ea typeface="Batang"/>
                <a:cs typeface="Batang"/>
                <a:sym typeface="Batang"/>
              </a:rPr>
              <a:t>POST-ORGANIZER</a:t>
            </a:r>
            <a:endParaRPr b="1"/>
          </a:p>
        </p:txBody>
      </p:sp>
      <p:pic>
        <p:nvPicPr>
          <p:cNvPr id="501" name="Google Shape;501;p63"/>
          <p:cNvPicPr preferRelativeResize="0"/>
          <p:nvPr/>
        </p:nvPicPr>
        <p:blipFill rotWithShape="1">
          <a:blip r:embed="rId3">
            <a:alphaModFix/>
          </a:blip>
          <a:srcRect b="0" l="0" r="0" t="0"/>
          <a:stretch/>
        </p:blipFill>
        <p:spPr>
          <a:xfrm>
            <a:off x="4572000" y="1391800"/>
            <a:ext cx="4410450" cy="293742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507" name="Google Shape;507;p6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3</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Start-Up Activity Day 3</a:t>
            </a:r>
            <a:endParaRPr/>
          </a:p>
        </p:txBody>
      </p:sp>
      <p:sp>
        <p:nvSpPr>
          <p:cNvPr id="513" name="Google Shape;513;p6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80000"/>
              </a:lnSpc>
              <a:spcBef>
                <a:spcPts val="0"/>
              </a:spcBef>
              <a:spcAft>
                <a:spcPts val="0"/>
              </a:spcAft>
              <a:buSzPts val="2812"/>
              <a:buNone/>
            </a:pPr>
            <a:r>
              <a:rPr lang="en-US" sz="4800"/>
              <a:t>In your journal, write two complete sentences about what you expect to learn in this class.</a:t>
            </a:r>
            <a:endParaRPr sz="4800"/>
          </a:p>
          <a:p>
            <a:pPr indent="0" lvl="0" marL="68580" rtl="0" algn="ctr">
              <a:lnSpc>
                <a:spcPct val="80000"/>
              </a:lnSpc>
              <a:spcBef>
                <a:spcPts val="740"/>
              </a:spcBef>
              <a:spcAft>
                <a:spcPts val="0"/>
              </a:spcAft>
              <a:buSzPts val="2812"/>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6"/>
          <p:cNvSpPr txBox="1"/>
          <p:nvPr>
            <p:ph type="title"/>
          </p:nvPr>
        </p:nvSpPr>
        <p:spPr>
          <a:xfrm>
            <a:off x="685800" y="304800"/>
            <a:ext cx="77724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US"/>
              <a:t>Day 3 </a:t>
            </a:r>
            <a:endParaRPr/>
          </a:p>
        </p:txBody>
      </p:sp>
      <p:sp>
        <p:nvSpPr>
          <p:cNvPr id="519" name="Google Shape;519;p66"/>
          <p:cNvSpPr txBox="1"/>
          <p:nvPr>
            <p:ph idx="1" type="body"/>
          </p:nvPr>
        </p:nvSpPr>
        <p:spPr>
          <a:xfrm>
            <a:off x="381000" y="1219200"/>
            <a:ext cx="41148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Start up activity</a:t>
            </a:r>
            <a:endParaRPr/>
          </a:p>
          <a:p>
            <a:pPr indent="-342900" lvl="0" marL="342900" rtl="0" algn="l">
              <a:lnSpc>
                <a:spcPct val="90000"/>
              </a:lnSpc>
              <a:spcBef>
                <a:spcPts val="592"/>
              </a:spcBef>
              <a:spcAft>
                <a:spcPts val="0"/>
              </a:spcAft>
              <a:buClr>
                <a:schemeClr val="dk1"/>
              </a:buClr>
              <a:buSzPts val="2960"/>
              <a:buChar char="•"/>
            </a:pPr>
            <a:r>
              <a:rPr lang="en-US" sz="2960"/>
              <a:t>Advance organizer</a:t>
            </a:r>
            <a:endParaRPr/>
          </a:p>
          <a:p>
            <a:pPr indent="-342900" lvl="0" marL="342900" rtl="0" algn="l">
              <a:lnSpc>
                <a:spcPct val="90000"/>
              </a:lnSpc>
              <a:spcBef>
                <a:spcPts val="592"/>
              </a:spcBef>
              <a:spcAft>
                <a:spcPts val="0"/>
              </a:spcAft>
              <a:buClr>
                <a:schemeClr val="dk1"/>
              </a:buClr>
              <a:buSzPts val="2960"/>
              <a:buChar char="•"/>
            </a:pPr>
            <a:r>
              <a:rPr lang="en-US" sz="2960"/>
              <a:t>ACHIEVE Unit </a:t>
            </a:r>
            <a:endParaRPr/>
          </a:p>
          <a:p>
            <a:pPr indent="-342900" lvl="0" marL="342900" rtl="0" algn="l">
              <a:lnSpc>
                <a:spcPct val="90000"/>
              </a:lnSpc>
              <a:spcBef>
                <a:spcPts val="592"/>
              </a:spcBef>
              <a:spcAft>
                <a:spcPts val="0"/>
              </a:spcAft>
              <a:buClr>
                <a:schemeClr val="dk1"/>
              </a:buClr>
              <a:buSzPts val="2960"/>
              <a:buFont typeface="Calibri"/>
              <a:buNone/>
            </a:pPr>
            <a:r>
              <a:rPr lang="en-US" sz="2960"/>
              <a:t>   Organizer</a:t>
            </a:r>
            <a:endParaRPr/>
          </a:p>
          <a:p>
            <a:pPr indent="-342900" lvl="0" marL="342900" rtl="0" algn="l">
              <a:lnSpc>
                <a:spcPct val="90000"/>
              </a:lnSpc>
              <a:spcBef>
                <a:spcPts val="592"/>
              </a:spcBef>
              <a:spcAft>
                <a:spcPts val="0"/>
              </a:spcAft>
              <a:buClr>
                <a:schemeClr val="dk1"/>
              </a:buClr>
              <a:buSzPts val="2960"/>
              <a:buChar char="•"/>
            </a:pPr>
            <a:r>
              <a:rPr lang="en-US" sz="2960"/>
              <a:t>Whole class  discussion expectations</a:t>
            </a:r>
            <a:endParaRPr/>
          </a:p>
          <a:p>
            <a:pPr indent="-342900" lvl="0" marL="342900" rtl="0" algn="l">
              <a:lnSpc>
                <a:spcPct val="90000"/>
              </a:lnSpc>
              <a:spcBef>
                <a:spcPts val="592"/>
              </a:spcBef>
              <a:spcAft>
                <a:spcPts val="0"/>
              </a:spcAft>
              <a:buClr>
                <a:schemeClr val="dk1"/>
              </a:buClr>
              <a:buSzPts val="2960"/>
              <a:buChar char="•"/>
            </a:pPr>
            <a:r>
              <a:rPr lang="en-US" sz="2960"/>
              <a:t>Running  Dream Guided Reading</a:t>
            </a:r>
            <a:endParaRPr/>
          </a:p>
          <a:p>
            <a:pPr indent="-342900" lvl="0" marL="342900" rtl="0" algn="l">
              <a:lnSpc>
                <a:spcPct val="90000"/>
              </a:lnSpc>
              <a:spcBef>
                <a:spcPts val="592"/>
              </a:spcBef>
              <a:spcAft>
                <a:spcPts val="0"/>
              </a:spcAft>
              <a:buClr>
                <a:schemeClr val="dk1"/>
              </a:buClr>
              <a:buSzPts val="2960"/>
              <a:buChar char="•"/>
            </a:pPr>
            <a:r>
              <a:rPr lang="en-US" sz="2960"/>
              <a:t>Closing</a:t>
            </a:r>
            <a:endParaRPr/>
          </a:p>
        </p:txBody>
      </p:sp>
      <p:pic>
        <p:nvPicPr>
          <p:cNvPr id="520" name="Google Shape;520;p66"/>
          <p:cNvPicPr preferRelativeResize="0"/>
          <p:nvPr>
            <p:ph idx="2" type="clipArt"/>
          </p:nvPr>
        </p:nvPicPr>
        <p:blipFill rotWithShape="1">
          <a:blip r:embed="rId3">
            <a:alphaModFix/>
          </a:blip>
          <a:srcRect b="-12859" l="0" r="0" t="-12847"/>
          <a:stretch/>
        </p:blipFill>
        <p:spPr>
          <a:xfrm>
            <a:off x="4648200" y="1600200"/>
            <a:ext cx="3810000" cy="4419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7"/>
          <p:cNvSpPr txBox="1"/>
          <p:nvPr>
            <p:ph type="title"/>
          </p:nvPr>
        </p:nvSpPr>
        <p:spPr>
          <a:xfrm>
            <a:off x="685800" y="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Calibri"/>
              <a:buNone/>
            </a:pPr>
            <a:r>
              <a:rPr b="1" lang="en-US">
                <a:solidFill>
                  <a:srgbClr val="FF3300"/>
                </a:solidFill>
              </a:rPr>
              <a:t>Whole Class Discussion</a:t>
            </a:r>
            <a:endParaRPr b="1">
              <a:solidFill>
                <a:srgbClr val="FF3300"/>
              </a:solidFill>
            </a:endParaRPr>
          </a:p>
        </p:txBody>
      </p:sp>
      <p:sp>
        <p:nvSpPr>
          <p:cNvPr id="527" name="Google Shape;527;p67"/>
          <p:cNvSpPr txBox="1"/>
          <p:nvPr>
            <p:ph idx="1" type="body"/>
          </p:nvPr>
        </p:nvSpPr>
        <p:spPr>
          <a:xfrm>
            <a:off x="685800" y="1066800"/>
            <a:ext cx="77724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2400"/>
              <a:buFont typeface="Calibri"/>
              <a:buNone/>
            </a:pPr>
            <a:r>
              <a:rPr b="1" lang="en-US" sz="2400">
                <a:solidFill>
                  <a:srgbClr val="FF3300"/>
                </a:solidFill>
              </a:rPr>
              <a:t>Conversation</a:t>
            </a:r>
            <a:r>
              <a:rPr b="1" lang="en-US" sz="2400"/>
              <a:t> </a:t>
            </a:r>
            <a:r>
              <a:rPr b="1" lang="en-US" sz="2000"/>
              <a:t> </a:t>
            </a:r>
            <a:endParaRPr/>
          </a:p>
          <a:p>
            <a:pPr indent="-342900" lvl="0" marL="342900" rtl="0" algn="l">
              <a:lnSpc>
                <a:spcPct val="80000"/>
              </a:lnSpc>
              <a:spcBef>
                <a:spcPts val="360"/>
              </a:spcBef>
              <a:spcAft>
                <a:spcPts val="0"/>
              </a:spcAft>
              <a:buClr>
                <a:schemeClr val="dk1"/>
              </a:buClr>
              <a:buSzPts val="1800"/>
              <a:buChar char="•"/>
            </a:pPr>
            <a:r>
              <a:rPr b="1" lang="en-US" sz="1800"/>
              <a:t>Speak when called upon</a:t>
            </a:r>
            <a:endParaRPr/>
          </a:p>
          <a:p>
            <a:pPr indent="-342900" lvl="0" marL="342900" rtl="0" algn="l">
              <a:lnSpc>
                <a:spcPct val="80000"/>
              </a:lnSpc>
              <a:spcBef>
                <a:spcPts val="360"/>
              </a:spcBef>
              <a:spcAft>
                <a:spcPts val="0"/>
              </a:spcAft>
              <a:buClr>
                <a:schemeClr val="dk1"/>
              </a:buClr>
              <a:buSzPts val="1800"/>
              <a:buChar char="•"/>
            </a:pPr>
            <a:r>
              <a:rPr b="1" lang="en-US" sz="1800"/>
              <a:t>Look and listen</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Help</a:t>
            </a:r>
            <a:r>
              <a:rPr b="1" lang="en-US" sz="2400"/>
              <a:t> </a:t>
            </a:r>
            <a:endParaRPr/>
          </a:p>
          <a:p>
            <a:pPr indent="-342900" lvl="0" marL="342900" rtl="0" algn="l">
              <a:lnSpc>
                <a:spcPct val="80000"/>
              </a:lnSpc>
              <a:spcBef>
                <a:spcPts val="360"/>
              </a:spcBef>
              <a:spcAft>
                <a:spcPts val="0"/>
              </a:spcAft>
              <a:buClr>
                <a:schemeClr val="dk1"/>
              </a:buClr>
              <a:buSzPts val="1800"/>
              <a:buChar char="•"/>
            </a:pPr>
            <a:r>
              <a:rPr b="1" lang="en-US" sz="1800"/>
              <a:t>Raise hand; wait to be called upon</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Integrity</a:t>
            </a:r>
            <a:endParaRPr/>
          </a:p>
          <a:p>
            <a:pPr indent="-342900" lvl="0" marL="342900" rtl="0" algn="l">
              <a:lnSpc>
                <a:spcPct val="80000"/>
              </a:lnSpc>
              <a:spcBef>
                <a:spcPts val="400"/>
              </a:spcBef>
              <a:spcAft>
                <a:spcPts val="0"/>
              </a:spcAft>
              <a:buClr>
                <a:schemeClr val="dk1"/>
              </a:buClr>
              <a:buSzPts val="2000"/>
              <a:buChar char="•"/>
            </a:pPr>
            <a:r>
              <a:rPr b="1" lang="en-US" sz="2000"/>
              <a:t>Ask teacher to slow down or repeat information</a:t>
            </a:r>
            <a:endParaRPr/>
          </a:p>
          <a:p>
            <a:pPr indent="-342900" lvl="0" marL="342900" rtl="0" algn="l">
              <a:lnSpc>
                <a:spcPct val="80000"/>
              </a:lnSpc>
              <a:spcBef>
                <a:spcPts val="400"/>
              </a:spcBef>
              <a:spcAft>
                <a:spcPts val="0"/>
              </a:spcAft>
              <a:buClr>
                <a:schemeClr val="dk1"/>
              </a:buClr>
              <a:buSzPts val="2000"/>
              <a:buChar char="•"/>
            </a:pPr>
            <a:r>
              <a:rPr b="1" lang="en-US" sz="2000"/>
              <a:t>Wait your turn to speak; support your classmates</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Effort</a:t>
            </a:r>
            <a:endParaRPr b="1" sz="2000"/>
          </a:p>
          <a:p>
            <a:pPr indent="-342900" lvl="0" marL="342900" rtl="0" algn="l">
              <a:lnSpc>
                <a:spcPct val="80000"/>
              </a:lnSpc>
              <a:spcBef>
                <a:spcPts val="360"/>
              </a:spcBef>
              <a:spcAft>
                <a:spcPts val="0"/>
              </a:spcAft>
              <a:buClr>
                <a:schemeClr val="dk1"/>
              </a:buClr>
              <a:buSzPts val="1800"/>
              <a:buChar char="•"/>
            </a:pPr>
            <a:r>
              <a:rPr b="1" lang="en-US" sz="1800"/>
              <a:t>Sit up and listen</a:t>
            </a:r>
            <a:endParaRPr/>
          </a:p>
          <a:p>
            <a:pPr indent="-342900" lvl="0" marL="342900" rtl="0" algn="l">
              <a:lnSpc>
                <a:spcPct val="80000"/>
              </a:lnSpc>
              <a:spcBef>
                <a:spcPts val="360"/>
              </a:spcBef>
              <a:spcAft>
                <a:spcPts val="0"/>
              </a:spcAft>
              <a:buClr>
                <a:schemeClr val="dk1"/>
              </a:buClr>
              <a:buSzPts val="1800"/>
              <a:buChar char="•"/>
            </a:pPr>
            <a:r>
              <a:rPr b="1" lang="en-US" sz="1800"/>
              <a:t>Keep eyes on presenter…</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Value</a:t>
            </a:r>
            <a:endParaRPr b="1" sz="2400"/>
          </a:p>
          <a:p>
            <a:pPr indent="-342900" lvl="0" marL="342900" rtl="0" algn="l">
              <a:lnSpc>
                <a:spcPct val="80000"/>
              </a:lnSpc>
              <a:spcBef>
                <a:spcPts val="360"/>
              </a:spcBef>
              <a:spcAft>
                <a:spcPts val="0"/>
              </a:spcAft>
              <a:buClr>
                <a:schemeClr val="dk1"/>
              </a:buClr>
              <a:buSzPts val="1800"/>
              <a:buChar char="•"/>
            </a:pPr>
            <a:r>
              <a:rPr b="1" lang="en-US" sz="1800"/>
              <a:t>Improve reading, speaking and writing skills</a:t>
            </a:r>
            <a:endParaRPr sz="1200"/>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Efficiency</a:t>
            </a:r>
            <a:endParaRPr b="1" sz="2400"/>
          </a:p>
          <a:p>
            <a:pPr indent="-342900" lvl="0" marL="342900" rtl="0" algn="l">
              <a:lnSpc>
                <a:spcPct val="80000"/>
              </a:lnSpc>
              <a:spcBef>
                <a:spcPts val="360"/>
              </a:spcBef>
              <a:spcAft>
                <a:spcPts val="0"/>
              </a:spcAft>
              <a:buClr>
                <a:schemeClr val="dk1"/>
              </a:buClr>
              <a:buSzPts val="1800"/>
              <a:buChar char="•"/>
            </a:pPr>
            <a:r>
              <a:rPr b="1" lang="en-US" sz="1800"/>
              <a:t>Keep mind on lesson; stay in seat</a:t>
            </a:r>
            <a:endParaRPr/>
          </a:p>
          <a:p>
            <a:pPr indent="-266700" lvl="0" marL="342900" rtl="0" algn="l">
              <a:lnSpc>
                <a:spcPct val="80000"/>
              </a:lnSpc>
              <a:spcBef>
                <a:spcPts val="240"/>
              </a:spcBef>
              <a:spcAft>
                <a:spcPts val="0"/>
              </a:spcAft>
              <a:buClr>
                <a:schemeClr val="dk1"/>
              </a:buClr>
              <a:buSzPts val="1200"/>
              <a:buNone/>
            </a:pPr>
            <a:r>
              <a:t/>
            </a:r>
            <a:endParaRPr sz="12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Extreme Sports</a:t>
            </a:r>
            <a:endParaRPr/>
          </a:p>
        </p:txBody>
      </p:sp>
      <p:sp>
        <p:nvSpPr>
          <p:cNvPr id="533" name="Google Shape;533;p6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SzPts val="2500"/>
              <a:buChar char="•"/>
            </a:pPr>
            <a:r>
              <a:rPr lang="en-US" sz="3500"/>
              <a:t>Name all of the extreme sports you can think of</a:t>
            </a:r>
            <a:endParaRPr sz="3500"/>
          </a:p>
          <a:p>
            <a:pPr indent="-387350" lvl="0" marL="457200" rtl="0" algn="l">
              <a:lnSpc>
                <a:spcPct val="100000"/>
              </a:lnSpc>
              <a:spcBef>
                <a:spcPts val="0"/>
              </a:spcBef>
              <a:spcAft>
                <a:spcPts val="0"/>
              </a:spcAft>
              <a:buSzPts val="2500"/>
              <a:buChar char="•"/>
            </a:pPr>
            <a:r>
              <a:rPr lang="en-US" sz="3500"/>
              <a:t>Do the athletes automatically know how to perform their stunts?</a:t>
            </a:r>
            <a:endParaRPr sz="3500"/>
          </a:p>
          <a:p>
            <a:pPr indent="-387350" lvl="0" marL="457200" rtl="0" algn="l">
              <a:lnSpc>
                <a:spcPct val="100000"/>
              </a:lnSpc>
              <a:spcBef>
                <a:spcPts val="0"/>
              </a:spcBef>
              <a:spcAft>
                <a:spcPts val="0"/>
              </a:spcAft>
              <a:buSzPts val="2500"/>
              <a:buChar char="•"/>
            </a:pPr>
            <a:r>
              <a:rPr lang="en-US" sz="3500"/>
              <a:t>How do you think those athletes train?</a:t>
            </a:r>
            <a:endParaRPr sz="3500"/>
          </a:p>
          <a:p>
            <a:pPr indent="-387350" lvl="0" marL="457200" rtl="0" algn="l">
              <a:lnSpc>
                <a:spcPct val="100000"/>
              </a:lnSpc>
              <a:spcBef>
                <a:spcPts val="0"/>
              </a:spcBef>
              <a:spcAft>
                <a:spcPts val="0"/>
              </a:spcAft>
              <a:buSzPts val="2500"/>
              <a:buChar char="•"/>
            </a:pPr>
            <a:r>
              <a:rPr lang="en-US" sz="3500"/>
              <a:t>How long do you think it takes to learn?</a:t>
            </a:r>
            <a:endParaRPr sz="3500"/>
          </a:p>
          <a:p>
            <a:pPr indent="-387350" lvl="0" marL="457200" rtl="0" algn="l">
              <a:lnSpc>
                <a:spcPct val="100000"/>
              </a:lnSpc>
              <a:spcBef>
                <a:spcPts val="0"/>
              </a:spcBef>
              <a:spcAft>
                <a:spcPts val="0"/>
              </a:spcAft>
              <a:buSzPts val="2500"/>
              <a:buChar char="•"/>
            </a:pPr>
            <a:r>
              <a:rPr lang="en-US" sz="3500"/>
              <a:t>How often do they practice?</a:t>
            </a:r>
            <a:endParaRPr sz="3500"/>
          </a:p>
          <a:p>
            <a:pPr indent="-158496" lvl="0" marL="342900" rtl="0" algn="l">
              <a:lnSpc>
                <a:spcPct val="100000"/>
              </a:lnSpc>
              <a:spcBef>
                <a:spcPts val="480"/>
              </a:spcBef>
              <a:spcAft>
                <a:spcPts val="0"/>
              </a:spcAft>
              <a:buSzPts val="1824"/>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 calcmode="lin" valueType="num">
                                      <p:cBhvr additive="base">
                                        <p:cTn dur="500"/>
                                        <p:tgtEl>
                                          <p:spTgt spid="5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anim calcmode="lin" valueType="num">
                                      <p:cBhvr additive="base">
                                        <p:cTn dur="500"/>
                                        <p:tgtEl>
                                          <p:spTgt spid="5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2" st="2"/>
                                            </p:txEl>
                                          </p:spTgt>
                                        </p:tgtEl>
                                        <p:attrNameLst>
                                          <p:attrName>style.visibility</p:attrName>
                                        </p:attrNameLst>
                                      </p:cBhvr>
                                      <p:to>
                                        <p:strVal val="visible"/>
                                      </p:to>
                                    </p:set>
                                    <p:anim calcmode="lin" valueType="num">
                                      <p:cBhvr additive="base">
                                        <p:cTn dur="500"/>
                                        <p:tgtEl>
                                          <p:spTgt spid="5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3" st="3"/>
                                            </p:txEl>
                                          </p:spTgt>
                                        </p:tgtEl>
                                        <p:attrNameLst>
                                          <p:attrName>style.visibility</p:attrName>
                                        </p:attrNameLst>
                                      </p:cBhvr>
                                      <p:to>
                                        <p:strVal val="visible"/>
                                      </p:to>
                                    </p:set>
                                    <p:anim calcmode="lin" valueType="num">
                                      <p:cBhvr additive="base">
                                        <p:cTn dur="500"/>
                                        <p:tgtEl>
                                          <p:spTgt spid="5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4" st="4"/>
                                            </p:txEl>
                                          </p:spTgt>
                                        </p:tgtEl>
                                        <p:attrNameLst>
                                          <p:attrName>style.visibility</p:attrName>
                                        </p:attrNameLst>
                                      </p:cBhvr>
                                      <p:to>
                                        <p:strVal val="visible"/>
                                      </p:to>
                                    </p:set>
                                    <p:anim calcmode="lin" valueType="num">
                                      <p:cBhvr additive="base">
                                        <p:cTn dur="500"/>
                                        <p:tgtEl>
                                          <p:spTgt spid="53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xEl>
                                              <p:pRg end="5" st="5"/>
                                            </p:txEl>
                                          </p:spTgt>
                                        </p:tgtEl>
                                        <p:attrNameLst>
                                          <p:attrName>style.visibility</p:attrName>
                                        </p:attrNameLst>
                                      </p:cBhvr>
                                      <p:to>
                                        <p:strVal val="visible"/>
                                      </p:to>
                                    </p:set>
                                    <p:anim calcmode="lin" valueType="num">
                                      <p:cBhvr additive="base">
                                        <p:cTn dur="500"/>
                                        <p:tgtEl>
                                          <p:spTgt spid="53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539" name="Google Shape;539;p6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74318" lvl="0" marL="342900" rtl="0" algn="l">
              <a:lnSpc>
                <a:spcPct val="100000"/>
              </a:lnSpc>
              <a:spcBef>
                <a:spcPts val="0"/>
              </a:spcBef>
              <a:spcAft>
                <a:spcPts val="0"/>
              </a:spcAft>
              <a:buSzPts val="1824"/>
              <a:buChar char="?"/>
            </a:pPr>
            <a:r>
              <a:rPr lang="en-US" u="sng">
                <a:solidFill>
                  <a:schemeClr val="hlink"/>
                </a:solidFill>
                <a:hlinkClick r:id="rId3"/>
              </a:rPr>
              <a:t>https://www.youtube.com/watch?v=uAz9hZmcr58</a:t>
            </a:r>
            <a:endParaRPr/>
          </a:p>
          <a:p>
            <a:pPr indent="-158496" lvl="0" marL="342900" rtl="0" algn="l">
              <a:lnSpc>
                <a:spcPct val="100000"/>
              </a:lnSpc>
              <a:spcBef>
                <a:spcPts val="480"/>
              </a:spcBef>
              <a:spcAft>
                <a:spcPts val="0"/>
              </a:spcAft>
              <a:buSzPts val="1824"/>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545" name="Google Shape;545;p7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4000"/>
              <a:buChar char="•"/>
            </a:pPr>
            <a:r>
              <a:rPr lang="en-US" sz="5000"/>
              <a:t>We are going to compare extreme sports to Xtreme reading…</a:t>
            </a:r>
            <a:endParaRPr sz="5000"/>
          </a:p>
          <a:p>
            <a:pPr indent="-457200" lvl="0" marL="457200" rtl="0" algn="l">
              <a:lnSpc>
                <a:spcPct val="100000"/>
              </a:lnSpc>
              <a:spcBef>
                <a:spcPts val="0"/>
              </a:spcBef>
              <a:spcAft>
                <a:spcPts val="0"/>
              </a:spcAft>
              <a:buSzPts val="4000"/>
              <a:buChar char="•"/>
            </a:pPr>
            <a:r>
              <a:rPr lang="en-US" sz="5000"/>
              <a:t>What are similarities  between the two?</a:t>
            </a:r>
            <a:endParaRPr sz="5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551" name="Google Shape;551;p7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4560"/>
              <a:buNone/>
            </a:pPr>
            <a:r>
              <a:rPr lang="en-US" sz="6000"/>
              <a:t>Course Organizer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2"/>
          <p:cNvSpPr txBox="1"/>
          <p:nvPr>
            <p:ph idx="4294967295" type="body"/>
          </p:nvPr>
        </p:nvSpPr>
        <p:spPr>
          <a:xfrm>
            <a:off x="1183481" y="1367202"/>
            <a:ext cx="6777000" cy="41235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4560"/>
              <a:buNone/>
            </a:pPr>
            <a:r>
              <a:rPr lang="en-US" sz="8000">
                <a:solidFill>
                  <a:srgbClr val="A9EA25"/>
                </a:solidFill>
              </a:rPr>
              <a:t>Guided Reading</a:t>
            </a:r>
            <a:endParaRPr sz="8000">
              <a:solidFill>
                <a:srgbClr val="A9EA2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t>AGENDA </a:t>
            </a:r>
            <a:endParaRPr/>
          </a:p>
        </p:txBody>
      </p:sp>
      <p:sp>
        <p:nvSpPr>
          <p:cNvPr id="127" name="Google Shape;127;p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360"/>
              </a:spcBef>
              <a:spcAft>
                <a:spcPts val="0"/>
              </a:spcAft>
              <a:buSzPts val="4000"/>
              <a:buAutoNum type="arabicPeriod"/>
            </a:pPr>
            <a:r>
              <a:rPr lang="en-US" sz="4000"/>
              <a:t>Introduction</a:t>
            </a:r>
            <a:endParaRPr sz="4000"/>
          </a:p>
          <a:p>
            <a:pPr indent="-457200" lvl="0" marL="457200" rtl="0" algn="l">
              <a:lnSpc>
                <a:spcPct val="100000"/>
              </a:lnSpc>
              <a:spcBef>
                <a:spcPts val="0"/>
              </a:spcBef>
              <a:spcAft>
                <a:spcPts val="0"/>
              </a:spcAft>
              <a:buSzPts val="4000"/>
              <a:buAutoNum type="arabicPeriod"/>
            </a:pPr>
            <a:r>
              <a:rPr lang="en-US" sz="4000"/>
              <a:t>What’s this course about?</a:t>
            </a:r>
            <a:endParaRPr sz="4000"/>
          </a:p>
          <a:p>
            <a:pPr indent="-457200" lvl="0" marL="457200" rtl="0" algn="l">
              <a:lnSpc>
                <a:spcPct val="100000"/>
              </a:lnSpc>
              <a:spcBef>
                <a:spcPts val="0"/>
              </a:spcBef>
              <a:spcAft>
                <a:spcPts val="0"/>
              </a:spcAft>
              <a:buSzPts val="4000"/>
              <a:buAutoNum type="arabicPeriod"/>
            </a:pPr>
            <a:r>
              <a:rPr lang="en-US" sz="4000"/>
              <a:t>What will we expect?</a:t>
            </a:r>
            <a:endParaRPr sz="4000"/>
          </a:p>
          <a:p>
            <a:pPr indent="-457200" lvl="0" marL="457200" rtl="0" algn="l">
              <a:lnSpc>
                <a:spcPct val="100000"/>
              </a:lnSpc>
              <a:spcBef>
                <a:spcPts val="0"/>
              </a:spcBef>
              <a:spcAft>
                <a:spcPts val="0"/>
              </a:spcAft>
              <a:buSzPts val="4000"/>
              <a:buAutoNum type="arabicPeriod"/>
            </a:pPr>
            <a:r>
              <a:rPr lang="en-US" sz="4000"/>
              <a:t>How will we leave the classroom?</a:t>
            </a:r>
            <a:endParaRPr sz="40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562" name="Google Shape;562;p7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4</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Start Up Activity Day 4</a:t>
            </a:r>
            <a:endParaRPr/>
          </a:p>
        </p:txBody>
      </p:sp>
      <p:sp>
        <p:nvSpPr>
          <p:cNvPr id="568" name="Google Shape;568;p7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600"/>
              <a:buNone/>
            </a:pPr>
            <a:r>
              <a:rPr lang="en-US" sz="3600"/>
              <a:t>In your journal write 2 sentences about what you predict Coach Carter will have to do to be sure that the team comes together and wins</a:t>
            </a:r>
            <a:r>
              <a:rPr i="1" lang="en-US" sz="3600"/>
              <a:t>.</a:t>
            </a:r>
            <a:endParaRPr sz="3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t>Agenda</a:t>
            </a:r>
            <a:endParaRPr/>
          </a:p>
        </p:txBody>
      </p:sp>
      <p:sp>
        <p:nvSpPr>
          <p:cNvPr id="575" name="Google Shape;575;p75"/>
          <p:cNvSpPr txBox="1"/>
          <p:nvPr>
            <p:ph idx="1" type="body"/>
          </p:nvPr>
        </p:nvSpPr>
        <p:spPr>
          <a:xfrm>
            <a:off x="796000" y="2323650"/>
            <a:ext cx="7448700" cy="35091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360"/>
              </a:spcBef>
              <a:spcAft>
                <a:spcPts val="0"/>
              </a:spcAft>
              <a:buSzPts val="4400"/>
              <a:buAutoNum type="arabicPeriod"/>
            </a:pPr>
            <a:r>
              <a:rPr lang="en-US" sz="4400"/>
              <a:t>Reading Test (ACT Aspire or other)</a:t>
            </a:r>
            <a:endParaRPr sz="4400"/>
          </a:p>
          <a:p>
            <a:pPr indent="-457200" lvl="0" marL="457200" rtl="0" algn="l">
              <a:lnSpc>
                <a:spcPct val="100000"/>
              </a:lnSpc>
              <a:spcBef>
                <a:spcPts val="0"/>
              </a:spcBef>
              <a:spcAft>
                <a:spcPts val="0"/>
              </a:spcAft>
              <a:buSzPts val="4400"/>
              <a:buAutoNum type="arabicPeriod"/>
            </a:pPr>
            <a:r>
              <a:rPr lang="en-US" sz="4400"/>
              <a:t>Guided Reading</a:t>
            </a:r>
            <a:endParaRPr sz="4400"/>
          </a:p>
          <a:p>
            <a:pPr indent="-457200" lvl="0" marL="457200" rtl="0" algn="l">
              <a:lnSpc>
                <a:spcPct val="100000"/>
              </a:lnSpc>
              <a:spcBef>
                <a:spcPts val="0"/>
              </a:spcBef>
              <a:spcAft>
                <a:spcPts val="0"/>
              </a:spcAft>
              <a:buSzPts val="4400"/>
              <a:buAutoNum type="arabicPeriod"/>
            </a:pPr>
            <a:r>
              <a:rPr lang="en-US" sz="4400"/>
              <a:t>ACHIEVE Expectations</a:t>
            </a:r>
            <a:endParaRPr sz="4400"/>
          </a:p>
          <a:p>
            <a:pPr indent="0" lvl="0" marL="0" rtl="0" algn="l">
              <a:lnSpc>
                <a:spcPct val="100000"/>
              </a:lnSpc>
              <a:spcBef>
                <a:spcPts val="360"/>
              </a:spcBef>
              <a:spcAft>
                <a:spcPts val="0"/>
              </a:spcAft>
              <a:buSzPts val="1368"/>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6"/>
          <p:cNvSpPr txBox="1"/>
          <p:nvPr>
            <p:ph idx="4294967295" type="body"/>
          </p:nvPr>
        </p:nvSpPr>
        <p:spPr>
          <a:xfrm>
            <a:off x="628650" y="8954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368"/>
              <a:buNone/>
            </a:pPr>
            <a:r>
              <a:rPr b="1" lang="en-US" sz="14800">
                <a:solidFill>
                  <a:srgbClr val="0000FF"/>
                </a:solidFill>
                <a:latin typeface="Amatic SC"/>
                <a:ea typeface="Amatic SC"/>
                <a:cs typeface="Amatic SC"/>
                <a:sym typeface="Amatic SC"/>
              </a:rPr>
              <a:t>Guided Reading </a:t>
            </a:r>
            <a:endParaRPr b="1" sz="14800">
              <a:solidFill>
                <a:srgbClr val="0000FF"/>
              </a:solidFill>
              <a:latin typeface="Amatic SC"/>
              <a:ea typeface="Amatic SC"/>
              <a:cs typeface="Amatic SC"/>
              <a:sym typeface="Amatic S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7"/>
          <p:cNvSpPr txBox="1"/>
          <p:nvPr>
            <p:ph type="title"/>
          </p:nvPr>
        </p:nvSpPr>
        <p:spPr>
          <a:xfrm>
            <a:off x="152400" y="0"/>
            <a:ext cx="87630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3600"/>
              <a:buFont typeface="Calibri"/>
              <a:buNone/>
            </a:pPr>
            <a:r>
              <a:rPr b="1" lang="en-US" sz="3600">
                <a:solidFill>
                  <a:srgbClr val="FF3300"/>
                </a:solidFill>
              </a:rPr>
              <a:t>Moving From and Back to</a:t>
            </a:r>
            <a:br>
              <a:rPr b="1" lang="en-US" sz="3600">
                <a:solidFill>
                  <a:srgbClr val="FF3300"/>
                </a:solidFill>
              </a:rPr>
            </a:br>
            <a:r>
              <a:rPr b="1" lang="en-US" sz="3600">
                <a:solidFill>
                  <a:srgbClr val="FF3300"/>
                </a:solidFill>
              </a:rPr>
              <a:t>Whole Class </a:t>
            </a:r>
            <a:endParaRPr b="1" sz="3600">
              <a:solidFill>
                <a:srgbClr val="FF3300"/>
              </a:solidFill>
            </a:endParaRPr>
          </a:p>
        </p:txBody>
      </p:sp>
      <p:sp>
        <p:nvSpPr>
          <p:cNvPr id="587" name="Google Shape;587;p77"/>
          <p:cNvSpPr txBox="1"/>
          <p:nvPr>
            <p:ph idx="1" type="body"/>
          </p:nvPr>
        </p:nvSpPr>
        <p:spPr>
          <a:xfrm>
            <a:off x="457200" y="1143000"/>
            <a:ext cx="7772400" cy="548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2000"/>
              <a:buFont typeface="Calibri"/>
              <a:buNone/>
            </a:pPr>
            <a:r>
              <a:rPr b="1" lang="en-US" sz="2000">
                <a:solidFill>
                  <a:srgbClr val="FF3300"/>
                </a:solidFill>
              </a:rPr>
              <a:t>Transition</a:t>
            </a:r>
            <a:r>
              <a:rPr b="1" lang="en-US" sz="2400"/>
              <a:t> </a:t>
            </a:r>
            <a:r>
              <a:rPr b="1" lang="en-US" sz="1800"/>
              <a:t> </a:t>
            </a:r>
            <a:endParaRPr/>
          </a:p>
          <a:p>
            <a:pPr indent="-342900" lvl="0" marL="342900" rtl="0" algn="l">
              <a:lnSpc>
                <a:spcPct val="80000"/>
              </a:lnSpc>
              <a:spcBef>
                <a:spcPts val="360"/>
              </a:spcBef>
              <a:spcAft>
                <a:spcPts val="0"/>
              </a:spcAft>
              <a:buClr>
                <a:schemeClr val="dk1"/>
              </a:buClr>
              <a:buSzPts val="1800"/>
              <a:buChar char="•"/>
            </a:pPr>
            <a:r>
              <a:rPr b="1" lang="en-US" sz="1800"/>
              <a:t>Move from your desk to the appropriate work area designated by the teacher</a:t>
            </a:r>
            <a:endParaRPr/>
          </a:p>
          <a:p>
            <a:pPr indent="-342900" lvl="0" marL="342900" rtl="0" algn="l">
              <a:lnSpc>
                <a:spcPct val="80000"/>
              </a:lnSpc>
              <a:spcBef>
                <a:spcPts val="360"/>
              </a:spcBef>
              <a:spcAft>
                <a:spcPts val="0"/>
              </a:spcAft>
              <a:buClr>
                <a:schemeClr val="dk1"/>
              </a:buClr>
              <a:buSzPts val="1800"/>
              <a:buChar char="•"/>
            </a:pPr>
            <a:r>
              <a:rPr b="1" lang="en-US" sz="1800"/>
              <a:t>When moving back to Whole Class, leave the work area and return to your desk quickly</a:t>
            </a:r>
            <a:endParaRPr/>
          </a:p>
          <a:p>
            <a:pPr indent="-342900" lvl="0" marL="342900" rtl="0" algn="l">
              <a:lnSpc>
                <a:spcPct val="80000"/>
              </a:lnSpc>
              <a:spcBef>
                <a:spcPts val="400"/>
              </a:spcBef>
              <a:spcAft>
                <a:spcPts val="0"/>
              </a:spcAft>
              <a:buClr>
                <a:srgbClr val="FF3300"/>
              </a:buClr>
              <a:buSzPts val="2000"/>
              <a:buFont typeface="Calibri"/>
              <a:buNone/>
            </a:pPr>
            <a:r>
              <a:rPr b="1" lang="en-US" sz="2000">
                <a:solidFill>
                  <a:srgbClr val="FF3300"/>
                </a:solidFill>
              </a:rPr>
              <a:t>Time</a:t>
            </a:r>
            <a:r>
              <a:rPr b="1" lang="en-US" sz="2000"/>
              <a:t> </a:t>
            </a:r>
            <a:endParaRPr/>
          </a:p>
          <a:p>
            <a:pPr indent="-342900" lvl="0" marL="342900" rtl="0" algn="l">
              <a:lnSpc>
                <a:spcPct val="80000"/>
              </a:lnSpc>
              <a:spcBef>
                <a:spcPts val="360"/>
              </a:spcBef>
              <a:spcAft>
                <a:spcPts val="0"/>
              </a:spcAft>
              <a:buClr>
                <a:schemeClr val="dk1"/>
              </a:buClr>
              <a:buSzPts val="1800"/>
              <a:buChar char="•"/>
            </a:pPr>
            <a:r>
              <a:rPr b="1" lang="en-US" sz="1800"/>
              <a:t>One minute</a:t>
            </a:r>
            <a:endParaRPr/>
          </a:p>
          <a:p>
            <a:pPr indent="-342900" lvl="0" marL="342900" rtl="0" algn="l">
              <a:lnSpc>
                <a:spcPct val="80000"/>
              </a:lnSpc>
              <a:spcBef>
                <a:spcPts val="400"/>
              </a:spcBef>
              <a:spcAft>
                <a:spcPts val="0"/>
              </a:spcAft>
              <a:buClr>
                <a:srgbClr val="FF3300"/>
              </a:buClr>
              <a:buSzPts val="2000"/>
              <a:buFont typeface="Calibri"/>
              <a:buNone/>
            </a:pPr>
            <a:r>
              <a:rPr b="1" lang="en-US" sz="2000">
                <a:solidFill>
                  <a:srgbClr val="FF3300"/>
                </a:solidFill>
              </a:rPr>
              <a:t>Appropriate Participation</a:t>
            </a:r>
            <a:endParaRPr/>
          </a:p>
          <a:p>
            <a:pPr indent="-342900" lvl="0" marL="342900" rtl="0" algn="l">
              <a:lnSpc>
                <a:spcPct val="80000"/>
              </a:lnSpc>
              <a:spcBef>
                <a:spcPts val="360"/>
              </a:spcBef>
              <a:spcAft>
                <a:spcPts val="0"/>
              </a:spcAft>
              <a:buClr>
                <a:schemeClr val="dk1"/>
              </a:buClr>
              <a:buSzPts val="1800"/>
              <a:buChar char="•"/>
            </a:pPr>
            <a:r>
              <a:rPr b="1" lang="en-US" sz="1800"/>
              <a:t>Move directly to work area or desk</a:t>
            </a:r>
            <a:endParaRPr/>
          </a:p>
          <a:p>
            <a:pPr indent="-342900" lvl="0" marL="342900" rtl="0" algn="l">
              <a:lnSpc>
                <a:spcPct val="80000"/>
              </a:lnSpc>
              <a:spcBef>
                <a:spcPts val="360"/>
              </a:spcBef>
              <a:spcAft>
                <a:spcPts val="0"/>
              </a:spcAft>
              <a:buClr>
                <a:schemeClr val="dk1"/>
              </a:buClr>
              <a:buSzPts val="1800"/>
              <a:buChar char="•"/>
            </a:pPr>
            <a:r>
              <a:rPr b="1" lang="en-US" sz="1800"/>
              <a:t>Ask teacher question or make appointment</a:t>
            </a:r>
            <a:endParaRPr/>
          </a:p>
          <a:p>
            <a:pPr indent="-342900" lvl="0" marL="342900" rtl="0" algn="l">
              <a:lnSpc>
                <a:spcPct val="80000"/>
              </a:lnSpc>
              <a:spcBef>
                <a:spcPts val="360"/>
              </a:spcBef>
              <a:spcAft>
                <a:spcPts val="0"/>
              </a:spcAft>
              <a:buClr>
                <a:schemeClr val="dk1"/>
              </a:buClr>
              <a:buSzPts val="1800"/>
              <a:buChar char="•"/>
            </a:pPr>
            <a:r>
              <a:rPr b="1" lang="en-US" sz="1800"/>
              <a:t>Sharpen pencil</a:t>
            </a:r>
            <a:endParaRPr/>
          </a:p>
          <a:p>
            <a:pPr indent="-342900" lvl="0" marL="342900" rtl="0" algn="l">
              <a:lnSpc>
                <a:spcPct val="80000"/>
              </a:lnSpc>
              <a:spcBef>
                <a:spcPts val="360"/>
              </a:spcBef>
              <a:spcAft>
                <a:spcPts val="0"/>
              </a:spcAft>
              <a:buClr>
                <a:schemeClr val="dk1"/>
              </a:buClr>
              <a:buSzPts val="1800"/>
              <a:buChar char="•"/>
            </a:pPr>
            <a:r>
              <a:rPr b="1" lang="en-US" sz="1800"/>
              <a:t>Get supplies</a:t>
            </a:r>
            <a:endParaRPr/>
          </a:p>
          <a:p>
            <a:pPr indent="-342900" lvl="0" marL="342900" rtl="0" algn="l">
              <a:lnSpc>
                <a:spcPct val="80000"/>
              </a:lnSpc>
              <a:spcBef>
                <a:spcPts val="360"/>
              </a:spcBef>
              <a:spcAft>
                <a:spcPts val="0"/>
              </a:spcAft>
              <a:buClr>
                <a:schemeClr val="dk1"/>
              </a:buClr>
              <a:buSzPts val="1800"/>
              <a:buChar char="•"/>
            </a:pPr>
            <a:r>
              <a:rPr b="1" lang="en-US" sz="1800"/>
              <a:t>Immediately get to work</a:t>
            </a:r>
            <a:endParaRPr/>
          </a:p>
          <a:p>
            <a:pPr indent="-342900" lvl="0" marL="342900" rtl="0" algn="l">
              <a:lnSpc>
                <a:spcPct val="90000"/>
              </a:lnSpc>
              <a:spcBef>
                <a:spcPts val="400"/>
              </a:spcBef>
              <a:spcAft>
                <a:spcPts val="0"/>
              </a:spcAft>
              <a:buClr>
                <a:srgbClr val="FF3300"/>
              </a:buClr>
              <a:buSzPts val="2000"/>
              <a:buFont typeface="Calibri"/>
              <a:buNone/>
            </a:pPr>
            <a:r>
              <a:rPr b="1" lang="en-US" sz="2000">
                <a:solidFill>
                  <a:srgbClr val="FF3300"/>
                </a:solidFill>
              </a:rPr>
              <a:t>Inappropriate Behaviors</a:t>
            </a:r>
            <a:r>
              <a:rPr b="1" lang="en-US" sz="2000"/>
              <a:t> </a:t>
            </a:r>
            <a:endParaRPr/>
          </a:p>
          <a:p>
            <a:pPr indent="-342900" lvl="0" marL="342900" rtl="0" algn="l">
              <a:lnSpc>
                <a:spcPct val="90000"/>
              </a:lnSpc>
              <a:spcBef>
                <a:spcPts val="360"/>
              </a:spcBef>
              <a:spcAft>
                <a:spcPts val="0"/>
              </a:spcAft>
              <a:buClr>
                <a:schemeClr val="dk1"/>
              </a:buClr>
              <a:buSzPts val="1800"/>
              <a:buChar char="•"/>
            </a:pPr>
            <a:r>
              <a:rPr b="1" lang="en-US" sz="1800"/>
              <a:t>Staying at desk or work area</a:t>
            </a:r>
            <a:endParaRPr/>
          </a:p>
          <a:p>
            <a:pPr indent="-342900" lvl="0" marL="342900" rtl="0" algn="l">
              <a:lnSpc>
                <a:spcPct val="90000"/>
              </a:lnSpc>
              <a:spcBef>
                <a:spcPts val="360"/>
              </a:spcBef>
              <a:spcAft>
                <a:spcPts val="0"/>
              </a:spcAft>
              <a:buClr>
                <a:schemeClr val="dk1"/>
              </a:buClr>
              <a:buSzPts val="1800"/>
              <a:buChar char="•"/>
            </a:pPr>
            <a:r>
              <a:rPr b="1" lang="en-US" sz="1800"/>
              <a:t>Talking</a:t>
            </a:r>
            <a:endParaRPr/>
          </a:p>
          <a:p>
            <a:pPr indent="-342900" lvl="0" marL="342900" rtl="0" algn="l">
              <a:lnSpc>
                <a:spcPct val="90000"/>
              </a:lnSpc>
              <a:spcBef>
                <a:spcPts val="360"/>
              </a:spcBef>
              <a:spcAft>
                <a:spcPts val="0"/>
              </a:spcAft>
              <a:buClr>
                <a:schemeClr val="dk1"/>
              </a:buClr>
              <a:buSzPts val="1800"/>
              <a:buChar char="•"/>
            </a:pPr>
            <a:r>
              <a:rPr b="1" lang="en-US" sz="1800"/>
              <a:t>Going to the wrong location</a:t>
            </a:r>
            <a:endParaRPr/>
          </a:p>
          <a:p>
            <a:pPr indent="-342900" lvl="0" marL="342900" rtl="0" algn="l">
              <a:lnSpc>
                <a:spcPct val="90000"/>
              </a:lnSpc>
              <a:spcBef>
                <a:spcPts val="320"/>
              </a:spcBef>
              <a:spcAft>
                <a:spcPts val="0"/>
              </a:spcAft>
              <a:buClr>
                <a:schemeClr val="dk1"/>
              </a:buClr>
              <a:buSzPts val="1600"/>
              <a:buChar char="•"/>
            </a:pPr>
            <a:r>
              <a:rPr b="1" lang="en-US" sz="1600"/>
              <a:t>Not getting to work immediately</a:t>
            </a:r>
            <a:endParaRPr/>
          </a:p>
          <a:p>
            <a:pPr indent="-190500" lvl="0" marL="342900" rtl="0" algn="l">
              <a:lnSpc>
                <a:spcPct val="90000"/>
              </a:lnSpc>
              <a:spcBef>
                <a:spcPts val="480"/>
              </a:spcBef>
              <a:spcAft>
                <a:spcPts val="0"/>
              </a:spcAft>
              <a:buClr>
                <a:schemeClr val="dk1"/>
              </a:buClr>
              <a:buSzPts val="2400"/>
              <a:buNone/>
            </a:pPr>
            <a:r>
              <a:t/>
            </a:r>
            <a:endParaRPr b="1" sz="2400"/>
          </a:p>
          <a:p>
            <a:pPr indent="-241300" lvl="0" marL="342900" rtl="0" algn="l">
              <a:lnSpc>
                <a:spcPct val="80000"/>
              </a:lnSpc>
              <a:spcBef>
                <a:spcPts val="320"/>
              </a:spcBef>
              <a:spcAft>
                <a:spcPts val="0"/>
              </a:spcAft>
              <a:buClr>
                <a:schemeClr val="dk1"/>
              </a:buClr>
              <a:buSzPts val="1600"/>
              <a:buNone/>
            </a:pPr>
            <a:r>
              <a:t/>
            </a:r>
            <a:endParaRPr b="1" sz="16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Century Gothic"/>
              <a:buNone/>
            </a:pPr>
            <a:r>
              <a:rPr lang="en-US" sz="6600"/>
              <a:t>ACHIEVE</a:t>
            </a:r>
            <a:endParaRPr/>
          </a:p>
        </p:txBody>
      </p:sp>
      <p:sp>
        <p:nvSpPr>
          <p:cNvPr id="593" name="Google Shape;593;p7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800"/>
              <a:buNone/>
            </a:pPr>
            <a:r>
              <a:rPr lang="en-US" sz="4260"/>
              <a:t>A – Activity</a:t>
            </a:r>
            <a:endParaRPr sz="4100"/>
          </a:p>
          <a:p>
            <a:pPr indent="0" lvl="0" marL="0" rtl="0" algn="l">
              <a:lnSpc>
                <a:spcPct val="80000"/>
              </a:lnSpc>
              <a:spcBef>
                <a:spcPts val="592"/>
              </a:spcBef>
              <a:spcAft>
                <a:spcPts val="0"/>
              </a:spcAft>
              <a:buSzPts val="1800"/>
              <a:buNone/>
            </a:pPr>
            <a:r>
              <a:rPr lang="en-US" sz="4260"/>
              <a:t>C – Conversation</a:t>
            </a:r>
            <a:endParaRPr sz="4100"/>
          </a:p>
          <a:p>
            <a:pPr indent="0" lvl="0" marL="0" rtl="0" algn="l">
              <a:lnSpc>
                <a:spcPct val="80000"/>
              </a:lnSpc>
              <a:spcBef>
                <a:spcPts val="592"/>
              </a:spcBef>
              <a:spcAft>
                <a:spcPts val="0"/>
              </a:spcAft>
              <a:buSzPts val="1800"/>
              <a:buNone/>
            </a:pPr>
            <a:r>
              <a:rPr lang="en-US" sz="4260"/>
              <a:t>H – Help</a:t>
            </a:r>
            <a:endParaRPr sz="4100"/>
          </a:p>
          <a:p>
            <a:pPr indent="0" lvl="0" marL="0" rtl="0" algn="l">
              <a:lnSpc>
                <a:spcPct val="80000"/>
              </a:lnSpc>
              <a:spcBef>
                <a:spcPts val="592"/>
              </a:spcBef>
              <a:spcAft>
                <a:spcPts val="0"/>
              </a:spcAft>
              <a:buSzPts val="1800"/>
              <a:buNone/>
            </a:pPr>
            <a:r>
              <a:rPr lang="en-US" sz="4260"/>
              <a:t>I – Integrity</a:t>
            </a:r>
            <a:endParaRPr sz="4100"/>
          </a:p>
          <a:p>
            <a:pPr indent="0" lvl="0" marL="0" rtl="0" algn="l">
              <a:lnSpc>
                <a:spcPct val="80000"/>
              </a:lnSpc>
              <a:spcBef>
                <a:spcPts val="592"/>
              </a:spcBef>
              <a:spcAft>
                <a:spcPts val="0"/>
              </a:spcAft>
              <a:buSzPts val="1800"/>
              <a:buNone/>
            </a:pPr>
            <a:r>
              <a:rPr lang="en-US" sz="4260"/>
              <a:t>E – Effort</a:t>
            </a:r>
            <a:endParaRPr sz="4100"/>
          </a:p>
          <a:p>
            <a:pPr indent="0" lvl="0" marL="0" rtl="0" algn="l">
              <a:lnSpc>
                <a:spcPct val="80000"/>
              </a:lnSpc>
              <a:spcBef>
                <a:spcPts val="592"/>
              </a:spcBef>
              <a:spcAft>
                <a:spcPts val="0"/>
              </a:spcAft>
              <a:buSzPts val="1800"/>
              <a:buNone/>
            </a:pPr>
            <a:r>
              <a:rPr lang="en-US" sz="4260"/>
              <a:t>V – Value</a:t>
            </a:r>
            <a:endParaRPr sz="4100"/>
          </a:p>
          <a:p>
            <a:pPr indent="0" lvl="0" marL="0" rtl="0" algn="l">
              <a:lnSpc>
                <a:spcPct val="80000"/>
              </a:lnSpc>
              <a:spcBef>
                <a:spcPts val="592"/>
              </a:spcBef>
              <a:spcAft>
                <a:spcPts val="0"/>
              </a:spcAft>
              <a:buSzPts val="1800"/>
              <a:buNone/>
            </a:pPr>
            <a:r>
              <a:rPr lang="en-US" sz="4260"/>
              <a:t>E - Efficiency</a:t>
            </a:r>
            <a:endParaRPr sz="4100"/>
          </a:p>
          <a:p>
            <a:pPr indent="-167181" lvl="0" marL="342900" rtl="0" algn="l">
              <a:lnSpc>
                <a:spcPct val="80000"/>
              </a:lnSpc>
              <a:spcBef>
                <a:spcPts val="444"/>
              </a:spcBef>
              <a:spcAft>
                <a:spcPts val="0"/>
              </a:spcAft>
              <a:buSzPts val="1687"/>
              <a:buNone/>
            </a:pPr>
            <a:r>
              <a:t/>
            </a:r>
            <a:endParaRPr sz="222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9"/>
          <p:cNvSpPr txBox="1"/>
          <p:nvPr>
            <p:ph type="title"/>
          </p:nvPr>
        </p:nvSpPr>
        <p:spPr>
          <a:xfrm>
            <a:off x="685800" y="0"/>
            <a:ext cx="7772400"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000"/>
              <a:buFont typeface="Calibri"/>
              <a:buNone/>
            </a:pPr>
            <a:r>
              <a:rPr b="1" lang="en-US" sz="4000">
                <a:solidFill>
                  <a:srgbClr val="FF3300"/>
                </a:solidFill>
              </a:rPr>
              <a:t>Ending Class</a:t>
            </a:r>
            <a:endParaRPr/>
          </a:p>
        </p:txBody>
      </p:sp>
      <p:sp>
        <p:nvSpPr>
          <p:cNvPr id="600" name="Google Shape;600;p79"/>
          <p:cNvSpPr txBox="1"/>
          <p:nvPr>
            <p:ph idx="1" type="body"/>
          </p:nvPr>
        </p:nvSpPr>
        <p:spPr>
          <a:xfrm>
            <a:off x="685800" y="1143000"/>
            <a:ext cx="77724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2400"/>
              <a:buFont typeface="Calibri"/>
              <a:buNone/>
            </a:pPr>
            <a:r>
              <a:rPr b="1" lang="en-US" sz="2400">
                <a:solidFill>
                  <a:srgbClr val="FF3300"/>
                </a:solidFill>
              </a:rPr>
              <a:t>Transition</a:t>
            </a:r>
            <a:r>
              <a:rPr lang="en-US" sz="2400"/>
              <a:t> </a:t>
            </a:r>
            <a:r>
              <a:rPr b="1" lang="en-US" sz="2000"/>
              <a:t> </a:t>
            </a:r>
            <a:endParaRPr/>
          </a:p>
          <a:p>
            <a:pPr indent="-342900" lvl="0" marL="342900" rtl="0" algn="l">
              <a:lnSpc>
                <a:spcPct val="80000"/>
              </a:lnSpc>
              <a:spcBef>
                <a:spcPts val="400"/>
              </a:spcBef>
              <a:spcAft>
                <a:spcPts val="0"/>
              </a:spcAft>
              <a:buClr>
                <a:schemeClr val="dk1"/>
              </a:buClr>
              <a:buSzPts val="2000"/>
              <a:buChar char="•"/>
            </a:pPr>
            <a:r>
              <a:rPr b="1" lang="en-US" sz="2000"/>
              <a:t>Prepare for departure (clean up, put away all materials, return to desk)</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Time</a:t>
            </a:r>
            <a:r>
              <a:rPr b="1" lang="en-US" sz="2400"/>
              <a:t> </a:t>
            </a:r>
            <a:endParaRPr/>
          </a:p>
          <a:p>
            <a:pPr indent="-342900" lvl="0" marL="342900" rtl="0" algn="l">
              <a:lnSpc>
                <a:spcPct val="80000"/>
              </a:lnSpc>
              <a:spcBef>
                <a:spcPts val="400"/>
              </a:spcBef>
              <a:spcAft>
                <a:spcPts val="0"/>
              </a:spcAft>
              <a:buClr>
                <a:schemeClr val="dk1"/>
              </a:buClr>
              <a:buSzPts val="2000"/>
              <a:buChar char="•"/>
            </a:pPr>
            <a:r>
              <a:rPr b="1" lang="en-US" sz="2000"/>
              <a:t>No more than three minutes</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Appropriate Participation</a:t>
            </a:r>
            <a:r>
              <a:rPr b="1" lang="en-US" sz="2000"/>
              <a:t> </a:t>
            </a:r>
            <a:endParaRPr/>
          </a:p>
          <a:p>
            <a:pPr indent="-342900" lvl="0" marL="342900" rtl="0" algn="l">
              <a:lnSpc>
                <a:spcPct val="80000"/>
              </a:lnSpc>
              <a:spcBef>
                <a:spcPts val="400"/>
              </a:spcBef>
              <a:spcAft>
                <a:spcPts val="0"/>
              </a:spcAft>
              <a:buClr>
                <a:schemeClr val="dk1"/>
              </a:buClr>
              <a:buSzPts val="2000"/>
              <a:buChar char="•"/>
            </a:pPr>
            <a:r>
              <a:rPr b="1" lang="en-US" sz="2000"/>
              <a:t>Clean up or put away materials </a:t>
            </a:r>
            <a:endParaRPr/>
          </a:p>
          <a:p>
            <a:pPr indent="-342900" lvl="0" marL="342900" rtl="0" algn="l">
              <a:lnSpc>
                <a:spcPct val="80000"/>
              </a:lnSpc>
              <a:spcBef>
                <a:spcPts val="400"/>
              </a:spcBef>
              <a:spcAft>
                <a:spcPts val="0"/>
              </a:spcAft>
              <a:buClr>
                <a:schemeClr val="dk1"/>
              </a:buClr>
              <a:buSzPts val="2000"/>
              <a:buChar char="•"/>
            </a:pPr>
            <a:r>
              <a:rPr b="1" lang="en-US" sz="2000"/>
              <a:t>Move to your desk </a:t>
            </a:r>
            <a:endParaRPr/>
          </a:p>
          <a:p>
            <a:pPr indent="-342900" lvl="0" marL="342900" rtl="0" algn="l">
              <a:lnSpc>
                <a:spcPct val="80000"/>
              </a:lnSpc>
              <a:spcBef>
                <a:spcPts val="400"/>
              </a:spcBef>
              <a:spcAft>
                <a:spcPts val="0"/>
              </a:spcAft>
              <a:buClr>
                <a:schemeClr val="dk1"/>
              </a:buClr>
              <a:buSzPts val="2000"/>
              <a:buChar char="•"/>
            </a:pPr>
            <a:r>
              <a:rPr b="1" lang="en-US" sz="2000"/>
              <a:t>Ask teacher quick question or make an appointment</a:t>
            </a:r>
            <a:endParaRPr/>
          </a:p>
          <a:p>
            <a:pPr indent="-342900" lvl="0" marL="342900" rtl="0" algn="l">
              <a:lnSpc>
                <a:spcPct val="80000"/>
              </a:lnSpc>
              <a:spcBef>
                <a:spcPts val="400"/>
              </a:spcBef>
              <a:spcAft>
                <a:spcPts val="0"/>
              </a:spcAft>
              <a:buClr>
                <a:schemeClr val="dk1"/>
              </a:buClr>
              <a:buSzPts val="2000"/>
              <a:buChar char="•"/>
            </a:pPr>
            <a:r>
              <a:rPr b="1" lang="en-US" sz="2000"/>
              <a:t>Wait to be dismissed </a:t>
            </a:r>
            <a:endParaRPr/>
          </a:p>
          <a:p>
            <a:pPr indent="-342900" lvl="0" marL="342900" rtl="0" algn="l">
              <a:lnSpc>
                <a:spcPct val="80000"/>
              </a:lnSpc>
              <a:spcBef>
                <a:spcPts val="480"/>
              </a:spcBef>
              <a:spcAft>
                <a:spcPts val="0"/>
              </a:spcAft>
              <a:buClr>
                <a:srgbClr val="FF3300"/>
              </a:buClr>
              <a:buSzPts val="2400"/>
              <a:buFont typeface="Calibri"/>
              <a:buNone/>
            </a:pPr>
            <a:r>
              <a:rPr b="1" lang="en-US" sz="2400">
                <a:solidFill>
                  <a:srgbClr val="FF3300"/>
                </a:solidFill>
              </a:rPr>
              <a:t>Inappropriate Behaviors</a:t>
            </a:r>
            <a:r>
              <a:rPr b="1" lang="en-US" sz="2000"/>
              <a:t> </a:t>
            </a:r>
            <a:endParaRPr/>
          </a:p>
          <a:p>
            <a:pPr indent="-342900" lvl="0" marL="342900" rtl="0" algn="l">
              <a:lnSpc>
                <a:spcPct val="80000"/>
              </a:lnSpc>
              <a:spcBef>
                <a:spcPts val="400"/>
              </a:spcBef>
              <a:spcAft>
                <a:spcPts val="0"/>
              </a:spcAft>
              <a:buClr>
                <a:schemeClr val="dk1"/>
              </a:buClr>
              <a:buSzPts val="2000"/>
              <a:buChar char="•"/>
            </a:pPr>
            <a:r>
              <a:rPr b="1" lang="en-US" sz="2000"/>
              <a:t>Staying at a station </a:t>
            </a:r>
            <a:endParaRPr/>
          </a:p>
          <a:p>
            <a:pPr indent="-342900" lvl="0" marL="342900" rtl="0" algn="l">
              <a:lnSpc>
                <a:spcPct val="80000"/>
              </a:lnSpc>
              <a:spcBef>
                <a:spcPts val="400"/>
              </a:spcBef>
              <a:spcAft>
                <a:spcPts val="0"/>
              </a:spcAft>
              <a:buClr>
                <a:schemeClr val="dk1"/>
              </a:buClr>
              <a:buSzPts val="2000"/>
              <a:buChar char="•"/>
            </a:pPr>
            <a:r>
              <a:rPr b="1" lang="en-US" sz="2000"/>
              <a:t>Talking</a:t>
            </a:r>
            <a:endParaRPr/>
          </a:p>
          <a:p>
            <a:pPr indent="-342900" lvl="0" marL="342900" rtl="0" algn="l">
              <a:lnSpc>
                <a:spcPct val="80000"/>
              </a:lnSpc>
              <a:spcBef>
                <a:spcPts val="400"/>
              </a:spcBef>
              <a:spcAft>
                <a:spcPts val="0"/>
              </a:spcAft>
              <a:buClr>
                <a:schemeClr val="dk1"/>
              </a:buClr>
              <a:buSzPts val="2000"/>
              <a:buChar char="•"/>
            </a:pPr>
            <a:r>
              <a:rPr b="1" lang="en-US" sz="2000"/>
              <a:t>Leaving materials out  </a:t>
            </a:r>
            <a:endParaRPr/>
          </a:p>
          <a:p>
            <a:pPr indent="-342900" lvl="0" marL="342900" rtl="0" algn="l">
              <a:lnSpc>
                <a:spcPct val="80000"/>
              </a:lnSpc>
              <a:spcBef>
                <a:spcPts val="400"/>
              </a:spcBef>
              <a:spcAft>
                <a:spcPts val="0"/>
              </a:spcAft>
              <a:buClr>
                <a:schemeClr val="dk1"/>
              </a:buClr>
              <a:buSzPts val="2000"/>
              <a:buChar char="•"/>
            </a:pPr>
            <a:r>
              <a:rPr b="1" lang="en-US" sz="2000"/>
              <a:t>Going to someone else’s desk</a:t>
            </a:r>
            <a:endParaRPr/>
          </a:p>
          <a:p>
            <a:pPr indent="-215900" lvl="0" marL="342900" rtl="0" algn="l">
              <a:lnSpc>
                <a:spcPct val="80000"/>
              </a:lnSpc>
              <a:spcBef>
                <a:spcPts val="400"/>
              </a:spcBef>
              <a:spcAft>
                <a:spcPts val="0"/>
              </a:spcAft>
              <a:buClr>
                <a:schemeClr val="dk1"/>
              </a:buClr>
              <a:buSzPts val="2000"/>
              <a:buNone/>
            </a:pPr>
            <a:r>
              <a:t/>
            </a:r>
            <a:endParaRPr b="1" sz="2000"/>
          </a:p>
          <a:p>
            <a:pPr indent="-215900" lvl="0" marL="342900" rtl="0" algn="l">
              <a:lnSpc>
                <a:spcPct val="80000"/>
              </a:lnSpc>
              <a:spcBef>
                <a:spcPts val="400"/>
              </a:spcBef>
              <a:spcAft>
                <a:spcPts val="0"/>
              </a:spcAft>
              <a:buClr>
                <a:schemeClr val="dk1"/>
              </a:buClr>
              <a:buSzPts val="2000"/>
              <a:buNone/>
            </a:pPr>
            <a:r>
              <a:t/>
            </a:r>
            <a:endParaRPr b="1" sz="2000"/>
          </a:p>
          <a:p>
            <a:pPr indent="-254000" lvl="0" marL="342900" rtl="0" algn="l">
              <a:lnSpc>
                <a:spcPct val="80000"/>
              </a:lnSpc>
              <a:spcBef>
                <a:spcPts val="280"/>
              </a:spcBef>
              <a:spcAft>
                <a:spcPts val="0"/>
              </a:spcAft>
              <a:buClr>
                <a:schemeClr val="dk1"/>
              </a:buClr>
              <a:buSzPts val="1400"/>
              <a:buNone/>
            </a:pPr>
            <a:r>
              <a:t/>
            </a:r>
            <a:endParaRPr sz="1400"/>
          </a:p>
          <a:p>
            <a:pPr indent="-254000" lvl="0" marL="342900" rtl="0" algn="l">
              <a:lnSpc>
                <a:spcPct val="80000"/>
              </a:lnSpc>
              <a:spcBef>
                <a:spcPts val="280"/>
              </a:spcBef>
              <a:spcAft>
                <a:spcPts val="0"/>
              </a:spcAft>
              <a:buClr>
                <a:schemeClr val="dk1"/>
              </a:buClr>
              <a:buSzPts val="1400"/>
              <a:buNone/>
            </a:pPr>
            <a:r>
              <a:t/>
            </a:r>
            <a:endParaRPr sz="1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606" name="Google Shape;606;p8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5</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Start-Up Activity Day 5</a:t>
            </a:r>
            <a:endParaRPr/>
          </a:p>
        </p:txBody>
      </p:sp>
      <p:sp>
        <p:nvSpPr>
          <p:cNvPr id="612" name="Google Shape;612;p8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1" rtl="0" algn="ctr">
              <a:lnSpc>
                <a:spcPct val="100000"/>
              </a:lnSpc>
              <a:spcBef>
                <a:spcPts val="0"/>
              </a:spcBef>
              <a:spcAft>
                <a:spcPts val="0"/>
              </a:spcAft>
              <a:buSzPts val="1824"/>
              <a:buNone/>
            </a:pPr>
            <a:r>
              <a:rPr lang="en-US" sz="3800"/>
              <a:t>In your journal, write two complete sentences about whether you think Coach Carter’s high expectations will help the team and why.</a:t>
            </a:r>
            <a:endParaRPr sz="3800"/>
          </a:p>
          <a:p>
            <a:pPr indent="-158496" lvl="0" marL="342900" rtl="0" algn="l">
              <a:lnSpc>
                <a:spcPct val="100000"/>
              </a:lnSpc>
              <a:spcBef>
                <a:spcPts val="480"/>
              </a:spcBef>
              <a:spcAft>
                <a:spcPts val="0"/>
              </a:spcAft>
              <a:buSzPts val="1824"/>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8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p:txBody>
      </p:sp>
      <p:sp>
        <p:nvSpPr>
          <p:cNvPr id="619" name="Google Shape;619;p8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368"/>
              <a:buNone/>
            </a:pPr>
            <a:r>
              <a:rPr lang="en-US" sz="6000">
                <a:latin typeface="Architects Daughter"/>
                <a:ea typeface="Architects Daughter"/>
                <a:cs typeface="Architects Daughter"/>
                <a:sym typeface="Architects Daughter"/>
              </a:rPr>
              <a:t>Talking Together and Our Learning Community</a:t>
            </a:r>
            <a:endParaRPr sz="6000">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t>Seating Charts</a:t>
            </a:r>
            <a:endParaRPr/>
          </a:p>
        </p:txBody>
      </p:sp>
      <p:sp>
        <p:nvSpPr>
          <p:cNvPr id="134" name="Google Shape;134;p20"/>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368"/>
              <a:buNone/>
            </a:pPr>
            <a:r>
              <a:rPr lang="en-US" sz="3000"/>
              <a:t>This will be our temporary seating chart until I get to know you better.</a:t>
            </a:r>
            <a:endParaRPr sz="3000"/>
          </a:p>
        </p:txBody>
      </p:sp>
      <p:sp>
        <p:nvSpPr>
          <p:cNvPr id="135" name="Google Shape;135;p20"/>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368"/>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Talking Together Lesson 1</a:t>
            </a:r>
            <a:endParaRPr/>
          </a:p>
        </p:txBody>
      </p:sp>
      <p:sp>
        <p:nvSpPr>
          <p:cNvPr id="626" name="Google Shape;626;p8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3600"/>
              <a:buChar char="•"/>
            </a:pPr>
            <a:r>
              <a:rPr lang="en-US" sz="4600"/>
              <a:t>What is a community?</a:t>
            </a:r>
            <a:endParaRPr sz="4600"/>
          </a:p>
          <a:p>
            <a:pPr indent="-457200" lvl="0" marL="457200" rtl="0" algn="l">
              <a:lnSpc>
                <a:spcPct val="100000"/>
              </a:lnSpc>
              <a:spcBef>
                <a:spcPts val="0"/>
              </a:spcBef>
              <a:spcAft>
                <a:spcPts val="0"/>
              </a:spcAft>
              <a:buSzPts val="3600"/>
              <a:buChar char="•"/>
            </a:pPr>
            <a:r>
              <a:rPr lang="en-US" sz="4600"/>
              <a:t>What is a learning community?</a:t>
            </a:r>
            <a:endParaRPr sz="4600"/>
          </a:p>
          <a:p>
            <a:pPr indent="-457200" lvl="0" marL="457200" rtl="0" algn="l">
              <a:lnSpc>
                <a:spcPct val="100000"/>
              </a:lnSpc>
              <a:spcBef>
                <a:spcPts val="0"/>
              </a:spcBef>
              <a:spcAft>
                <a:spcPts val="0"/>
              </a:spcAft>
              <a:buSzPts val="3600"/>
              <a:buChar char="•"/>
            </a:pPr>
            <a:r>
              <a:rPr lang="en-US" sz="4600"/>
              <a:t>Whole Group Participation</a:t>
            </a:r>
            <a:endParaRPr sz="4600"/>
          </a:p>
          <a:p>
            <a:pPr indent="-457200" lvl="0" marL="457200" rtl="0" algn="l">
              <a:lnSpc>
                <a:spcPct val="100000"/>
              </a:lnSpc>
              <a:spcBef>
                <a:spcPts val="0"/>
              </a:spcBef>
              <a:spcAft>
                <a:spcPts val="0"/>
              </a:spcAft>
              <a:buSzPts val="3600"/>
              <a:buChar char="•"/>
            </a:pPr>
            <a:r>
              <a:rPr lang="en-US" sz="4600"/>
              <a:t>Non-verbal participation</a:t>
            </a:r>
            <a:endParaRPr sz="4600"/>
          </a:p>
          <a:p>
            <a:pPr indent="-457200" lvl="0" marL="457200" rtl="0" algn="l">
              <a:lnSpc>
                <a:spcPct val="100000"/>
              </a:lnSpc>
              <a:spcBef>
                <a:spcPts val="0"/>
              </a:spcBef>
              <a:spcAft>
                <a:spcPts val="0"/>
              </a:spcAft>
              <a:buSzPts val="3600"/>
              <a:buChar char="•"/>
            </a:pPr>
            <a:r>
              <a:rPr lang="en-US" sz="4600"/>
              <a:t>Discussion skills</a:t>
            </a:r>
            <a:endParaRPr sz="4600"/>
          </a:p>
          <a:p>
            <a:pPr indent="-158496" lvl="0" marL="342900" rtl="0" algn="l">
              <a:lnSpc>
                <a:spcPct val="100000"/>
              </a:lnSpc>
              <a:spcBef>
                <a:spcPts val="480"/>
              </a:spcBef>
              <a:spcAft>
                <a:spcPts val="0"/>
              </a:spcAft>
              <a:buSzPts val="1824"/>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animEffect filter="fade" transition="in">
                                      <p:cBhvr>
                                        <p:cTn dur="500"/>
                                        <p:tgtEl>
                                          <p:spTgt spid="6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1" st="1"/>
                                            </p:txEl>
                                          </p:spTgt>
                                        </p:tgtEl>
                                        <p:attrNameLst>
                                          <p:attrName>style.visibility</p:attrName>
                                        </p:attrNameLst>
                                      </p:cBhvr>
                                      <p:to>
                                        <p:strVal val="visible"/>
                                      </p:to>
                                    </p:set>
                                    <p:animEffect filter="fade" transition="in">
                                      <p:cBhvr>
                                        <p:cTn dur="500"/>
                                        <p:tgtEl>
                                          <p:spTgt spid="6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2" st="2"/>
                                            </p:txEl>
                                          </p:spTgt>
                                        </p:tgtEl>
                                        <p:attrNameLst>
                                          <p:attrName>style.visibility</p:attrName>
                                        </p:attrNameLst>
                                      </p:cBhvr>
                                      <p:to>
                                        <p:strVal val="visible"/>
                                      </p:to>
                                    </p:set>
                                    <p:animEffect filter="fade" transition="in">
                                      <p:cBhvr>
                                        <p:cTn dur="500"/>
                                        <p:tgtEl>
                                          <p:spTgt spid="6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3" st="3"/>
                                            </p:txEl>
                                          </p:spTgt>
                                        </p:tgtEl>
                                        <p:attrNameLst>
                                          <p:attrName>style.visibility</p:attrName>
                                        </p:attrNameLst>
                                      </p:cBhvr>
                                      <p:to>
                                        <p:strVal val="visible"/>
                                      </p:to>
                                    </p:set>
                                    <p:animEffect filter="fade" transition="in">
                                      <p:cBhvr>
                                        <p:cTn dur="500"/>
                                        <p:tgtEl>
                                          <p:spTgt spid="6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4" st="4"/>
                                            </p:txEl>
                                          </p:spTgt>
                                        </p:tgtEl>
                                        <p:attrNameLst>
                                          <p:attrName>style.visibility</p:attrName>
                                        </p:attrNameLst>
                                      </p:cBhvr>
                                      <p:to>
                                        <p:strVal val="visible"/>
                                      </p:to>
                                    </p:set>
                                    <p:animEffect filter="fade" transition="in">
                                      <p:cBhvr>
                                        <p:cTn dur="500"/>
                                        <p:tgtEl>
                                          <p:spTgt spid="6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5" st="5"/>
                                            </p:txEl>
                                          </p:spTgt>
                                        </p:tgtEl>
                                        <p:attrNameLst>
                                          <p:attrName>style.visibility</p:attrName>
                                        </p:attrNameLst>
                                      </p:cBhvr>
                                      <p:to>
                                        <p:strVal val="visible"/>
                                      </p:to>
                                    </p:set>
                                    <p:animEffect filter="fade" transition="in">
                                      <p:cBhvr>
                                        <p:cTn dur="500"/>
                                        <p:tgtEl>
                                          <p:spTgt spid="6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632" name="Google Shape;632;p8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Font typeface="Century Gothic"/>
              <a:buNone/>
            </a:pPr>
            <a:r>
              <a:rPr lang="en-US" sz="7200">
                <a:solidFill>
                  <a:schemeClr val="accent1"/>
                </a:solidFill>
              </a:rPr>
              <a:t>Talking Together Lesson 3</a:t>
            </a:r>
            <a:endParaRPr sz="7200">
              <a:solidFill>
                <a:schemeClr val="accent1"/>
              </a:solidFill>
            </a:endParaRPr>
          </a:p>
          <a:p>
            <a:pPr indent="-158496" lvl="0" marL="342900" rtl="0" algn="l">
              <a:lnSpc>
                <a:spcPct val="100000"/>
              </a:lnSpc>
              <a:spcBef>
                <a:spcPts val="0"/>
              </a:spcBef>
              <a:spcAft>
                <a:spcPts val="0"/>
              </a:spcAft>
              <a:buSzPts val="1824"/>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Respect-Pair Share</a:t>
            </a:r>
            <a:endParaRPr/>
          </a:p>
        </p:txBody>
      </p:sp>
      <p:sp>
        <p:nvSpPr>
          <p:cNvPr id="638" name="Google Shape;638;p8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3400"/>
              <a:t>With your shoulder partner (or table of 3), discuss different types of respect for people and respect for living and non-living things around you.</a:t>
            </a:r>
            <a:endParaRPr sz="3400"/>
          </a:p>
          <a:p>
            <a:pPr indent="-381000" lvl="0" marL="457200" rtl="0" algn="l">
              <a:lnSpc>
                <a:spcPct val="100000"/>
              </a:lnSpc>
              <a:spcBef>
                <a:spcPts val="0"/>
              </a:spcBef>
              <a:spcAft>
                <a:spcPts val="0"/>
              </a:spcAft>
              <a:buSzPts val="2400"/>
              <a:buChar char="•"/>
            </a:pPr>
            <a:r>
              <a:rPr lang="en-US" sz="3400"/>
              <a:t>Tell your partner ways you can show respect to people.</a:t>
            </a:r>
            <a:endParaRPr sz="3400"/>
          </a:p>
          <a:p>
            <a:pPr indent="-381000" lvl="0" marL="457200" rtl="0" algn="l">
              <a:lnSpc>
                <a:spcPct val="100000"/>
              </a:lnSpc>
              <a:spcBef>
                <a:spcPts val="0"/>
              </a:spcBef>
              <a:spcAft>
                <a:spcPts val="0"/>
              </a:spcAft>
              <a:buSzPts val="2400"/>
              <a:buChar char="•"/>
            </a:pPr>
            <a:r>
              <a:rPr lang="en-US" sz="3400"/>
              <a:t>Tell your partner how you can show respect in school.</a:t>
            </a:r>
            <a:endParaRPr sz="3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xEl>
                                              <p:pRg end="0" st="0"/>
                                            </p:txEl>
                                          </p:spTgt>
                                        </p:tgtEl>
                                        <p:attrNameLst>
                                          <p:attrName>style.visibility</p:attrName>
                                        </p:attrNameLst>
                                      </p:cBhvr>
                                      <p:to>
                                        <p:strVal val="visible"/>
                                      </p:to>
                                    </p:set>
                                    <p:animEffect filter="fade" transition="in">
                                      <p:cBhvr>
                                        <p:cTn dur="1000"/>
                                        <p:tgtEl>
                                          <p:spTgt spid="6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xEl>
                                              <p:pRg end="1" st="1"/>
                                            </p:txEl>
                                          </p:spTgt>
                                        </p:tgtEl>
                                        <p:attrNameLst>
                                          <p:attrName>style.visibility</p:attrName>
                                        </p:attrNameLst>
                                      </p:cBhvr>
                                      <p:to>
                                        <p:strVal val="visible"/>
                                      </p:to>
                                    </p:set>
                                    <p:animEffect filter="fade" transition="in">
                                      <p:cBhvr>
                                        <p:cTn dur="1000"/>
                                        <p:tgtEl>
                                          <p:spTgt spid="6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xEl>
                                              <p:pRg end="2" st="2"/>
                                            </p:txEl>
                                          </p:spTgt>
                                        </p:tgtEl>
                                        <p:attrNameLst>
                                          <p:attrName>style.visibility</p:attrName>
                                        </p:attrNameLst>
                                      </p:cBhvr>
                                      <p:to>
                                        <p:strVal val="visible"/>
                                      </p:to>
                                    </p:set>
                                    <p:animEffect filter="fade" transition="in">
                                      <p:cBhvr>
                                        <p:cTn dur="1000"/>
                                        <p:tgtEl>
                                          <p:spTgt spid="6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Share Out</a:t>
            </a:r>
            <a:endParaRPr/>
          </a:p>
        </p:txBody>
      </p:sp>
      <p:sp>
        <p:nvSpPr>
          <p:cNvPr id="644" name="Google Shape;644;p8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SzPts val="5000"/>
              <a:buChar char="•"/>
            </a:pPr>
            <a:r>
              <a:rPr lang="en-US" sz="5000"/>
              <a:t>Types of respect for people and living and non-living things</a:t>
            </a:r>
            <a:endParaRPr sz="4200"/>
          </a:p>
          <a:p>
            <a:pPr indent="-457200" lvl="0" marL="457200" rtl="0" algn="l">
              <a:lnSpc>
                <a:spcPct val="80000"/>
              </a:lnSpc>
              <a:spcBef>
                <a:spcPts val="0"/>
              </a:spcBef>
              <a:spcAft>
                <a:spcPts val="0"/>
              </a:spcAft>
              <a:buSzPts val="5000"/>
              <a:buChar char="•"/>
            </a:pPr>
            <a:r>
              <a:rPr lang="en-US" sz="5000"/>
              <a:t>Ways you can show respect</a:t>
            </a:r>
            <a:endParaRPr sz="4200"/>
          </a:p>
          <a:p>
            <a:pPr indent="-457200" lvl="0" marL="457200" rtl="0" algn="l">
              <a:lnSpc>
                <a:spcPct val="80000"/>
              </a:lnSpc>
              <a:spcBef>
                <a:spcPts val="0"/>
              </a:spcBef>
              <a:spcAft>
                <a:spcPts val="0"/>
              </a:spcAft>
              <a:buSzPts val="5000"/>
              <a:buChar char="•"/>
            </a:pPr>
            <a:r>
              <a:rPr lang="en-US" sz="5000"/>
              <a:t>Ways you can show respect in school</a:t>
            </a:r>
            <a:endParaRPr sz="4200"/>
          </a:p>
          <a:p>
            <a:pPr indent="-158496" lvl="0" marL="342900" rtl="0" algn="l">
              <a:lnSpc>
                <a:spcPct val="80000"/>
              </a:lnSpc>
              <a:spcBef>
                <a:spcPts val="480"/>
              </a:spcBef>
              <a:spcAft>
                <a:spcPts val="0"/>
              </a:spcAft>
              <a:buSzPts val="1824"/>
              <a:buNone/>
            </a:pPr>
            <a:r>
              <a:t/>
            </a:r>
            <a:endParaRPr/>
          </a:p>
          <a:p>
            <a:pPr indent="-158496" lvl="0" marL="342900" rtl="0" algn="l">
              <a:lnSpc>
                <a:spcPct val="80000"/>
              </a:lnSpc>
              <a:spcBef>
                <a:spcPts val="480"/>
              </a:spcBef>
              <a:spcAft>
                <a:spcPts val="0"/>
              </a:spcAft>
              <a:buSzPts val="1824"/>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87"/>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650" name="Google Shape;650;p8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Cue Card #6</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p:txBody>
      </p:sp>
      <p:sp>
        <p:nvSpPr>
          <p:cNvPr id="657" name="Google Shape;657;p8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368"/>
              <a:buNone/>
            </a:pPr>
            <a:r>
              <a:rPr lang="en-US" sz="9600">
                <a:latin typeface="Salsa"/>
                <a:ea typeface="Salsa"/>
                <a:cs typeface="Salsa"/>
                <a:sym typeface="Salsa"/>
              </a:rPr>
              <a:t>Review</a:t>
            </a:r>
            <a:endParaRPr sz="9600">
              <a:latin typeface="Salsa"/>
              <a:ea typeface="Salsa"/>
              <a:cs typeface="Salsa"/>
              <a:sym typeface="Salsa"/>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89"/>
          <p:cNvSpPr txBox="1"/>
          <p:nvPr>
            <p:ph idx="4294967295" type="body"/>
          </p:nvPr>
        </p:nvSpPr>
        <p:spPr>
          <a:xfrm>
            <a:off x="628650" y="8954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368"/>
              <a:buNone/>
            </a:pPr>
            <a:r>
              <a:rPr b="1" lang="en-US" sz="14800">
                <a:solidFill>
                  <a:srgbClr val="0000FF"/>
                </a:solidFill>
                <a:latin typeface="Amatic SC"/>
                <a:ea typeface="Amatic SC"/>
                <a:cs typeface="Amatic SC"/>
                <a:sym typeface="Amatic SC"/>
              </a:rPr>
              <a:t>Guided Reading </a:t>
            </a:r>
            <a:endParaRPr b="1" sz="14800">
              <a:solidFill>
                <a:srgbClr val="0000FF"/>
              </a:solidFill>
              <a:latin typeface="Amatic SC"/>
              <a:ea typeface="Amatic SC"/>
              <a:cs typeface="Amatic SC"/>
              <a:sym typeface="Amatic S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668" name="Google Shape;668;p9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6</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Start-Up Activity Day 6 </a:t>
            </a:r>
            <a:endParaRPr/>
          </a:p>
        </p:txBody>
      </p:sp>
      <p:sp>
        <p:nvSpPr>
          <p:cNvPr id="674" name="Google Shape;674;p9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3648"/>
              <a:buNone/>
            </a:pPr>
            <a:r>
              <a:rPr lang="en-US" sz="3600"/>
              <a:t>In your journal, write two complete sentences about examples of respect or disrespect in the novel, Coach Carter.</a:t>
            </a:r>
            <a:endParaRPr sz="36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p:txBody>
      </p:sp>
      <p:sp>
        <p:nvSpPr>
          <p:cNvPr id="681" name="Google Shape;681;p9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368"/>
              <a:buNone/>
            </a:pPr>
            <a:r>
              <a:rPr lang="en-US" sz="6000"/>
              <a:t>DISTRICT VOCABULARY TESTING</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Mrs. Xtreme</a:t>
            </a:r>
            <a:endParaRPr/>
          </a:p>
        </p:txBody>
      </p:sp>
      <p:sp>
        <p:nvSpPr>
          <p:cNvPr id="141" name="Google Shape;141;p21"/>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274318" lvl="0" marL="342900" rtl="0" algn="l">
              <a:lnSpc>
                <a:spcPct val="100000"/>
              </a:lnSpc>
              <a:spcBef>
                <a:spcPts val="0"/>
              </a:spcBef>
              <a:spcAft>
                <a:spcPts val="0"/>
              </a:spcAft>
              <a:buSzPts val="1824"/>
              <a:buChar char="?"/>
            </a:pPr>
            <a:r>
              <a:rPr lang="en-US"/>
              <a:t>Why do you think these three things are important to Mrs. Xtreme?</a:t>
            </a:r>
            <a:endParaRPr/>
          </a:p>
        </p:txBody>
      </p:sp>
      <p:pic>
        <p:nvPicPr>
          <p:cNvPr descr="C:\Users\bpalasak\AppData\Local\Microsoft\Windows\Temporary Internet Files\Content.IE5\CN3T4JTH\sf7_kids4[1].png" id="142" name="Google Shape;142;p21"/>
          <p:cNvPicPr preferRelativeResize="0"/>
          <p:nvPr>
            <p:ph idx="2" type="body"/>
          </p:nvPr>
        </p:nvPicPr>
        <p:blipFill rotWithShape="1">
          <a:blip r:embed="rId3">
            <a:alphaModFix/>
          </a:blip>
          <a:srcRect b="0" l="0" r="0" t="0"/>
          <a:stretch/>
        </p:blipFill>
        <p:spPr>
          <a:xfrm>
            <a:off x="4572000" y="1066800"/>
            <a:ext cx="2222700" cy="2120100"/>
          </a:xfrm>
          <a:prstGeom prst="rect">
            <a:avLst/>
          </a:prstGeom>
          <a:noFill/>
          <a:ln>
            <a:noFill/>
          </a:ln>
        </p:spPr>
      </p:pic>
      <p:pic>
        <p:nvPicPr>
          <p:cNvPr descr="C:\Users\bpalasak\AppData\Local\Microsoft\Windows\Temporary Internet Files\Content.IE5\BXXJ2J2N\books[1].jpg" id="143" name="Google Shape;143;p21"/>
          <p:cNvPicPr preferRelativeResize="0"/>
          <p:nvPr/>
        </p:nvPicPr>
        <p:blipFill rotWithShape="1">
          <a:blip r:embed="rId4">
            <a:alphaModFix/>
          </a:blip>
          <a:srcRect b="0" l="0" r="0" t="0"/>
          <a:stretch/>
        </p:blipFill>
        <p:spPr>
          <a:xfrm>
            <a:off x="2895600" y="4212609"/>
            <a:ext cx="2246358" cy="1943100"/>
          </a:xfrm>
          <a:prstGeom prst="rect">
            <a:avLst/>
          </a:prstGeom>
          <a:noFill/>
          <a:ln>
            <a:noFill/>
          </a:ln>
        </p:spPr>
      </p:pic>
      <p:pic>
        <p:nvPicPr>
          <p:cNvPr id="144" name="Google Shape;144;p21"/>
          <p:cNvPicPr preferRelativeResize="0"/>
          <p:nvPr/>
        </p:nvPicPr>
        <p:blipFill rotWithShape="1">
          <a:blip r:embed="rId5">
            <a:alphaModFix/>
          </a:blip>
          <a:srcRect b="0" l="0" r="0" t="0"/>
          <a:stretch/>
        </p:blipFill>
        <p:spPr>
          <a:xfrm>
            <a:off x="5562600" y="3352799"/>
            <a:ext cx="2957208" cy="22399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3"/>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687" name="Google Shape;687;p9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7200">
                <a:solidFill>
                  <a:schemeClr val="accent1"/>
                </a:solidFill>
              </a:rPr>
              <a:t>Talking Together Lesson 4</a:t>
            </a:r>
            <a:endParaRPr sz="7200">
              <a:solidFill>
                <a:schemeClr val="accent1"/>
              </a:solidFill>
            </a:endParaRPr>
          </a:p>
          <a:p>
            <a:pPr indent="-158496" lvl="0" marL="342900" rtl="0" algn="l">
              <a:lnSpc>
                <a:spcPct val="100000"/>
              </a:lnSpc>
              <a:spcBef>
                <a:spcPts val="0"/>
              </a:spcBef>
              <a:spcAft>
                <a:spcPts val="0"/>
              </a:spcAft>
              <a:buSzPts val="1824"/>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Diversity</a:t>
            </a:r>
            <a:endParaRPr/>
          </a:p>
        </p:txBody>
      </p:sp>
      <p:sp>
        <p:nvSpPr>
          <p:cNvPr id="693" name="Google Shape;693;p9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SzPts val="2500"/>
              <a:buChar char="•"/>
            </a:pPr>
            <a:r>
              <a:rPr lang="en-US" sz="3500"/>
              <a:t>When people come together, such as in a classroom or community, there is usually a lot of diversity.</a:t>
            </a:r>
            <a:endParaRPr sz="3500"/>
          </a:p>
          <a:p>
            <a:pPr indent="-387350" lvl="0" marL="457200" rtl="0" algn="l">
              <a:lnSpc>
                <a:spcPct val="100000"/>
              </a:lnSpc>
              <a:spcBef>
                <a:spcPts val="0"/>
              </a:spcBef>
              <a:spcAft>
                <a:spcPts val="0"/>
              </a:spcAft>
              <a:buSzPts val="2500"/>
              <a:buChar char="•"/>
            </a:pPr>
            <a:r>
              <a:rPr lang="en-US" sz="3500"/>
              <a:t>Show me (thumbs up/thumbs down) whether or not you have ever heard the word diversity.</a:t>
            </a:r>
            <a:endParaRPr sz="3500"/>
          </a:p>
          <a:p>
            <a:pPr indent="-387350" lvl="0" marL="457200" rtl="0" algn="l">
              <a:lnSpc>
                <a:spcPct val="100000"/>
              </a:lnSpc>
              <a:spcBef>
                <a:spcPts val="0"/>
              </a:spcBef>
              <a:spcAft>
                <a:spcPts val="0"/>
              </a:spcAft>
              <a:buSzPts val="2500"/>
              <a:buChar char="•"/>
            </a:pPr>
            <a:r>
              <a:rPr lang="en-US" sz="3500"/>
              <a:t>Diversity means differences or not alike.</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3">
                                            <p:txEl>
                                              <p:pRg end="0" st="0"/>
                                            </p:txEl>
                                          </p:spTgt>
                                        </p:tgtEl>
                                        <p:attrNameLst>
                                          <p:attrName>style.visibility</p:attrName>
                                        </p:attrNameLst>
                                      </p:cBhvr>
                                      <p:to>
                                        <p:strVal val="visible"/>
                                      </p:to>
                                    </p:set>
                                    <p:anim calcmode="lin" valueType="num">
                                      <p:cBhvr additive="base">
                                        <p:cTn dur="500"/>
                                        <p:tgtEl>
                                          <p:spTgt spid="6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3">
                                            <p:txEl>
                                              <p:pRg end="1" st="1"/>
                                            </p:txEl>
                                          </p:spTgt>
                                        </p:tgtEl>
                                        <p:attrNameLst>
                                          <p:attrName>style.visibility</p:attrName>
                                        </p:attrNameLst>
                                      </p:cBhvr>
                                      <p:to>
                                        <p:strVal val="visible"/>
                                      </p:to>
                                    </p:set>
                                    <p:anim calcmode="lin" valueType="num">
                                      <p:cBhvr additive="base">
                                        <p:cTn dur="500"/>
                                        <p:tgtEl>
                                          <p:spTgt spid="6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3">
                                            <p:txEl>
                                              <p:pRg end="2" st="2"/>
                                            </p:txEl>
                                          </p:spTgt>
                                        </p:tgtEl>
                                        <p:attrNameLst>
                                          <p:attrName>style.visibility</p:attrName>
                                        </p:attrNameLst>
                                      </p:cBhvr>
                                      <p:to>
                                        <p:strVal val="visible"/>
                                      </p:to>
                                    </p:set>
                                    <p:anim calcmode="lin" valueType="num">
                                      <p:cBhvr additive="base">
                                        <p:cTn dur="500"/>
                                        <p:tgtEl>
                                          <p:spTgt spid="6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95"/>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699" name="Google Shape;699;p9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4200"/>
              <a:t>Today we are going to talk about how our differences contribute to a learning community.</a:t>
            </a:r>
            <a:endParaRPr sz="4200"/>
          </a:p>
          <a:p>
            <a:pPr indent="-431800" lvl="0" marL="457200" rtl="0" algn="l">
              <a:lnSpc>
                <a:spcPct val="100000"/>
              </a:lnSpc>
              <a:spcBef>
                <a:spcPts val="0"/>
              </a:spcBef>
              <a:spcAft>
                <a:spcPts val="0"/>
              </a:spcAft>
              <a:buSzPts val="3200"/>
              <a:buChar char="•"/>
            </a:pPr>
            <a:r>
              <a:rPr lang="en-US" sz="4200"/>
              <a:t>Please remember to use the Discussion skills and show respect to your classmates.</a:t>
            </a:r>
            <a:endParaRPr sz="42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6"/>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Diversity</a:t>
            </a:r>
            <a:endParaRPr/>
          </a:p>
        </p:txBody>
      </p:sp>
      <p:sp>
        <p:nvSpPr>
          <p:cNvPr id="705" name="Google Shape;705;p9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4500">
                <a:solidFill>
                  <a:srgbClr val="1155CC"/>
                </a:solidFill>
              </a:rPr>
              <a:t>The ways we are different often affect how we learn or perform in school</a:t>
            </a:r>
            <a:endParaRPr sz="4500">
              <a:solidFill>
                <a:srgbClr val="1155CC"/>
              </a:solidFill>
            </a:endParaRPr>
          </a:p>
        </p:txBody>
      </p:sp>
      <p:sp>
        <p:nvSpPr>
          <p:cNvPr id="706" name="Google Shape;706;p96"/>
          <p:cNvSpPr txBox="1"/>
          <p:nvPr>
            <p:ph idx="2" type="body"/>
          </p:nvPr>
        </p:nvSpPr>
        <p:spPr>
          <a:xfrm>
            <a:off x="4629150" y="766050"/>
            <a:ext cx="3886200" cy="5410800"/>
          </a:xfrm>
          <a:prstGeom prst="rect">
            <a:avLst/>
          </a:prstGeom>
          <a:noFill/>
          <a:ln>
            <a:noFill/>
          </a:ln>
        </p:spPr>
        <p:txBody>
          <a:bodyPr anchorCtr="0" anchor="t" bIns="45700" lIns="91425" spcFirstLastPara="1" rIns="91425" wrap="square" tIns="45700">
            <a:noAutofit/>
          </a:bodyPr>
          <a:lstStyle/>
          <a:p>
            <a:pPr indent="-445769" lvl="0" marL="457200" rtl="0" algn="l">
              <a:lnSpc>
                <a:spcPct val="100000"/>
              </a:lnSpc>
              <a:spcBef>
                <a:spcPts val="0"/>
              </a:spcBef>
              <a:spcAft>
                <a:spcPts val="0"/>
              </a:spcAft>
              <a:buClr>
                <a:srgbClr val="1155CC"/>
              </a:buClr>
              <a:buSzPts val="3420"/>
              <a:buChar char="•"/>
            </a:pPr>
            <a:r>
              <a:rPr lang="en-US" sz="3420">
                <a:solidFill>
                  <a:srgbClr val="1155CC"/>
                </a:solidFill>
              </a:rPr>
              <a:t>Prior knowledge</a:t>
            </a:r>
            <a:endParaRPr sz="4000">
              <a:solidFill>
                <a:srgbClr val="1155CC"/>
              </a:solidFill>
            </a:endParaRPr>
          </a:p>
          <a:p>
            <a:pPr indent="-445769" lvl="0" marL="457200" rtl="0" algn="l">
              <a:lnSpc>
                <a:spcPct val="100000"/>
              </a:lnSpc>
              <a:spcBef>
                <a:spcPts val="0"/>
              </a:spcBef>
              <a:spcAft>
                <a:spcPts val="0"/>
              </a:spcAft>
              <a:buClr>
                <a:srgbClr val="1155CC"/>
              </a:buClr>
              <a:buSzPts val="3420"/>
              <a:buChar char="•"/>
            </a:pPr>
            <a:r>
              <a:rPr lang="en-US" sz="3420">
                <a:solidFill>
                  <a:srgbClr val="1155CC"/>
                </a:solidFill>
              </a:rPr>
              <a:t>Viewpoints</a:t>
            </a:r>
            <a:endParaRPr sz="4000">
              <a:solidFill>
                <a:srgbClr val="1155CC"/>
              </a:solidFill>
            </a:endParaRPr>
          </a:p>
          <a:p>
            <a:pPr indent="-445769" lvl="0" marL="457200" rtl="0" algn="l">
              <a:lnSpc>
                <a:spcPct val="100000"/>
              </a:lnSpc>
              <a:spcBef>
                <a:spcPts val="0"/>
              </a:spcBef>
              <a:spcAft>
                <a:spcPts val="0"/>
              </a:spcAft>
              <a:buClr>
                <a:srgbClr val="1155CC"/>
              </a:buClr>
              <a:buSzPts val="3420"/>
              <a:buChar char="•"/>
            </a:pPr>
            <a:r>
              <a:rPr lang="en-US" sz="3420">
                <a:solidFill>
                  <a:srgbClr val="1155CC"/>
                </a:solidFill>
              </a:rPr>
              <a:t>Strengths and weaknesses</a:t>
            </a:r>
            <a:endParaRPr sz="4000">
              <a:solidFill>
                <a:srgbClr val="1155CC"/>
              </a:solidFill>
            </a:endParaRPr>
          </a:p>
          <a:p>
            <a:pPr indent="-445769" lvl="0" marL="457200" rtl="0" algn="l">
              <a:lnSpc>
                <a:spcPct val="100000"/>
              </a:lnSpc>
              <a:spcBef>
                <a:spcPts val="0"/>
              </a:spcBef>
              <a:spcAft>
                <a:spcPts val="0"/>
              </a:spcAft>
              <a:buClr>
                <a:srgbClr val="1155CC"/>
              </a:buClr>
              <a:buSzPts val="3420"/>
              <a:buChar char="•"/>
            </a:pPr>
            <a:r>
              <a:rPr lang="en-US" sz="3420">
                <a:solidFill>
                  <a:srgbClr val="1155CC"/>
                </a:solidFill>
              </a:rPr>
              <a:t>Likes and dislikes</a:t>
            </a:r>
            <a:endParaRPr sz="4000">
              <a:solidFill>
                <a:srgbClr val="1155CC"/>
              </a:solidFill>
            </a:endParaRPr>
          </a:p>
          <a:p>
            <a:pPr indent="-445769" lvl="0" marL="457200" rtl="0" algn="l">
              <a:lnSpc>
                <a:spcPct val="100000"/>
              </a:lnSpc>
              <a:spcBef>
                <a:spcPts val="0"/>
              </a:spcBef>
              <a:spcAft>
                <a:spcPts val="0"/>
              </a:spcAft>
              <a:buClr>
                <a:srgbClr val="1155CC"/>
              </a:buClr>
              <a:buSzPts val="3420"/>
              <a:buChar char="•"/>
            </a:pPr>
            <a:r>
              <a:rPr lang="en-US" sz="3420">
                <a:solidFill>
                  <a:srgbClr val="1155CC"/>
                </a:solidFill>
              </a:rPr>
              <a:t>Looks, ways of acting, and beliefs</a:t>
            </a:r>
            <a:endParaRPr sz="4000">
              <a:solidFill>
                <a:srgbClr val="1155CC"/>
              </a:solidFill>
            </a:endParaRPr>
          </a:p>
          <a:p>
            <a:pPr indent="-445769" lvl="0" marL="457200" rtl="0" algn="l">
              <a:lnSpc>
                <a:spcPct val="100000"/>
              </a:lnSpc>
              <a:spcBef>
                <a:spcPts val="0"/>
              </a:spcBef>
              <a:spcAft>
                <a:spcPts val="0"/>
              </a:spcAft>
              <a:buClr>
                <a:srgbClr val="1155CC"/>
              </a:buClr>
              <a:buSzPts val="3420"/>
              <a:buChar char="•"/>
            </a:pPr>
            <a:r>
              <a:rPr lang="en-US" sz="3420">
                <a:solidFill>
                  <a:srgbClr val="1155CC"/>
                </a:solidFill>
              </a:rPr>
              <a:t>Family backgrounds and cultures</a:t>
            </a:r>
            <a:endParaRPr sz="4000">
              <a:solidFill>
                <a:srgbClr val="1155CC"/>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7"/>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Prior Knowledge</a:t>
            </a:r>
            <a:endParaRPr/>
          </a:p>
        </p:txBody>
      </p:sp>
      <p:sp>
        <p:nvSpPr>
          <p:cNvPr id="712" name="Google Shape;712;p97"/>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3400"/>
              <a:t>When you came to this class, you came with prior knowledge.</a:t>
            </a:r>
            <a:endParaRPr sz="3400"/>
          </a:p>
          <a:p>
            <a:pPr indent="-381000" lvl="0" marL="457200" rtl="0" algn="l">
              <a:lnSpc>
                <a:spcPct val="100000"/>
              </a:lnSpc>
              <a:spcBef>
                <a:spcPts val="0"/>
              </a:spcBef>
              <a:spcAft>
                <a:spcPts val="0"/>
              </a:spcAft>
              <a:buSzPts val="2400"/>
              <a:buChar char="•"/>
            </a:pPr>
            <a:r>
              <a:rPr lang="en-US" sz="3400"/>
              <a:t>You already knew some things before you got here.</a:t>
            </a:r>
            <a:endParaRPr sz="3400"/>
          </a:p>
        </p:txBody>
      </p:sp>
      <p:sp>
        <p:nvSpPr>
          <p:cNvPr id="713" name="Google Shape;713;p97"/>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450850" lvl="0" marL="457200" rtl="0" algn="l">
              <a:lnSpc>
                <a:spcPct val="100000"/>
              </a:lnSpc>
              <a:spcBef>
                <a:spcPts val="0"/>
              </a:spcBef>
              <a:spcAft>
                <a:spcPts val="0"/>
              </a:spcAft>
              <a:buSzPts val="3500"/>
              <a:buChar char="•"/>
            </a:pPr>
            <a:r>
              <a:rPr lang="en-US" sz="3500"/>
              <a:t>Turn to your shoulder partner and tell them one thing you knew how to do before you started school this year.</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98"/>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Differing Viewpoints</a:t>
            </a:r>
            <a:endParaRPr/>
          </a:p>
        </p:txBody>
      </p:sp>
      <p:sp>
        <p:nvSpPr>
          <p:cNvPr id="719" name="Google Shape;719;p98"/>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SzPts val="2200"/>
              <a:buChar char="•"/>
            </a:pPr>
            <a:r>
              <a:rPr lang="en-US" sz="3200"/>
              <a:t>Our past experiences and prior knowledge give us differing views of the world.</a:t>
            </a:r>
            <a:endParaRPr sz="3200"/>
          </a:p>
          <a:p>
            <a:pPr indent="-368300" lvl="0" marL="457200" rtl="0" algn="l">
              <a:lnSpc>
                <a:spcPct val="100000"/>
              </a:lnSpc>
              <a:spcBef>
                <a:spcPts val="0"/>
              </a:spcBef>
              <a:spcAft>
                <a:spcPts val="0"/>
              </a:spcAft>
              <a:buSzPts val="2200"/>
              <a:buChar char="•"/>
            </a:pPr>
            <a:r>
              <a:rPr lang="en-US" sz="3200"/>
              <a:t>Your view can be different from the view of other people.</a:t>
            </a:r>
            <a:endParaRPr sz="3200"/>
          </a:p>
        </p:txBody>
      </p:sp>
      <p:sp>
        <p:nvSpPr>
          <p:cNvPr id="720" name="Google Shape;720;p9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408940" lvl="0" marL="457200" rtl="0" algn="l">
              <a:lnSpc>
                <a:spcPct val="80000"/>
              </a:lnSpc>
              <a:spcBef>
                <a:spcPts val="0"/>
              </a:spcBef>
              <a:spcAft>
                <a:spcPts val="0"/>
              </a:spcAft>
              <a:buSzPts val="2840"/>
              <a:buChar char="•"/>
            </a:pPr>
            <a:r>
              <a:rPr lang="en-US" sz="2840"/>
              <a:t>Think about how a farmer and a child might view a rabbit.</a:t>
            </a:r>
            <a:endParaRPr sz="3600"/>
          </a:p>
          <a:p>
            <a:pPr indent="-408940" lvl="0" marL="457200" rtl="0" algn="l">
              <a:lnSpc>
                <a:spcPct val="80000"/>
              </a:lnSpc>
              <a:spcBef>
                <a:spcPts val="0"/>
              </a:spcBef>
              <a:spcAft>
                <a:spcPts val="0"/>
              </a:spcAft>
              <a:buSzPts val="2840"/>
              <a:buChar char="•"/>
            </a:pPr>
            <a:r>
              <a:rPr lang="en-US" sz="2840"/>
              <a:t>Sometimes there are many different ways to look at something.  By understanding the different views that people have about a certain issue, you get a more complete picture of that issue.</a:t>
            </a:r>
            <a:endParaRPr sz="3600"/>
          </a:p>
          <a:p>
            <a:pPr indent="-175869" lvl="0" marL="342900" rtl="0" algn="l">
              <a:lnSpc>
                <a:spcPct val="80000"/>
              </a:lnSpc>
              <a:spcBef>
                <a:spcPts val="408"/>
              </a:spcBef>
              <a:spcAft>
                <a:spcPts val="0"/>
              </a:spcAft>
              <a:buSzPts val="1550"/>
              <a:buNone/>
            </a:pPr>
            <a:r>
              <a:t/>
            </a:r>
            <a:endParaRPr sz="204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xEl>
                                              <p:pRg end="0" st="0"/>
                                            </p:txEl>
                                          </p:spTgt>
                                        </p:tgtEl>
                                        <p:attrNameLst>
                                          <p:attrName>style.visibility</p:attrName>
                                        </p:attrNameLst>
                                      </p:cBhvr>
                                      <p:to>
                                        <p:strVal val="visible"/>
                                      </p:to>
                                    </p:set>
                                    <p:animEffect filter="fade" transition="in">
                                      <p:cBhvr>
                                        <p:cTn dur="1000"/>
                                        <p:tgtEl>
                                          <p:spTgt spid="7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xEl>
                                              <p:pRg end="1" st="1"/>
                                            </p:txEl>
                                          </p:spTgt>
                                        </p:tgtEl>
                                        <p:attrNameLst>
                                          <p:attrName>style.visibility</p:attrName>
                                        </p:attrNameLst>
                                      </p:cBhvr>
                                      <p:to>
                                        <p:strVal val="visible"/>
                                      </p:to>
                                    </p:set>
                                    <p:animEffect filter="fade" transition="in">
                                      <p:cBhvr>
                                        <p:cTn dur="1000"/>
                                        <p:tgtEl>
                                          <p:spTgt spid="7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xEl>
                                              <p:pRg end="2" st="2"/>
                                            </p:txEl>
                                          </p:spTgt>
                                        </p:tgtEl>
                                        <p:attrNameLst>
                                          <p:attrName>style.visibility</p:attrName>
                                        </p:attrNameLst>
                                      </p:cBhvr>
                                      <p:to>
                                        <p:strVal val="visible"/>
                                      </p:to>
                                    </p:set>
                                    <p:animEffect filter="fade" transition="in">
                                      <p:cBhvr>
                                        <p:cTn dur="1000"/>
                                        <p:tgtEl>
                                          <p:spTgt spid="72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9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Strengths and Weaknesses</a:t>
            </a:r>
            <a:endParaRPr/>
          </a:p>
        </p:txBody>
      </p:sp>
      <p:sp>
        <p:nvSpPr>
          <p:cNvPr id="726" name="Google Shape;726;p99"/>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sz="3400"/>
              <a:t>As learners, we also </a:t>
            </a:r>
            <a:r>
              <a:rPr lang="en-US" sz="3300"/>
              <a:t>have different strengths and weaknesses.</a:t>
            </a:r>
            <a:endParaRPr sz="3300"/>
          </a:p>
          <a:p>
            <a:pPr indent="-374650" lvl="0" marL="457200" rtl="0" algn="l">
              <a:lnSpc>
                <a:spcPct val="90000"/>
              </a:lnSpc>
              <a:spcBef>
                <a:spcPts val="0"/>
              </a:spcBef>
              <a:spcAft>
                <a:spcPts val="0"/>
              </a:spcAft>
              <a:buSzPts val="2300"/>
              <a:buChar char="•"/>
            </a:pPr>
            <a:r>
              <a:rPr lang="en-US" sz="3300"/>
              <a:t>Strengths are things you do well.</a:t>
            </a:r>
            <a:endParaRPr sz="3300"/>
          </a:p>
          <a:p>
            <a:pPr indent="-374650" lvl="0" marL="457200" rtl="0" algn="l">
              <a:lnSpc>
                <a:spcPct val="90000"/>
              </a:lnSpc>
              <a:spcBef>
                <a:spcPts val="0"/>
              </a:spcBef>
              <a:spcAft>
                <a:spcPts val="0"/>
              </a:spcAft>
              <a:buSzPts val="2300"/>
              <a:buChar char="•"/>
            </a:pPr>
            <a:r>
              <a:rPr lang="en-US" sz="3300"/>
              <a:t>Tell your partner one strength you have.</a:t>
            </a:r>
            <a:endParaRPr sz="3300"/>
          </a:p>
        </p:txBody>
      </p:sp>
      <p:sp>
        <p:nvSpPr>
          <p:cNvPr id="727" name="Google Shape;727;p99"/>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426719" lvl="0" marL="457200" rtl="0" algn="l">
              <a:lnSpc>
                <a:spcPct val="90000"/>
              </a:lnSpc>
              <a:spcBef>
                <a:spcPts val="0"/>
              </a:spcBef>
              <a:spcAft>
                <a:spcPts val="0"/>
              </a:spcAft>
              <a:buSzPts val="3120"/>
              <a:buChar char="•"/>
            </a:pPr>
            <a:r>
              <a:rPr lang="en-US" sz="3120"/>
              <a:t>Not everyone has the same strengths.  </a:t>
            </a:r>
            <a:endParaRPr sz="3700"/>
          </a:p>
          <a:p>
            <a:pPr indent="-426719" lvl="0" marL="457200" rtl="0" algn="l">
              <a:lnSpc>
                <a:spcPct val="90000"/>
              </a:lnSpc>
              <a:spcBef>
                <a:spcPts val="0"/>
              </a:spcBef>
              <a:spcAft>
                <a:spcPts val="0"/>
              </a:spcAft>
              <a:buSzPts val="3120"/>
              <a:buChar char="•"/>
            </a:pPr>
            <a:r>
              <a:rPr lang="en-US" sz="3120"/>
              <a:t>In fact, all of us are good at some things and not good at others.</a:t>
            </a:r>
            <a:endParaRPr sz="3700"/>
          </a:p>
          <a:p>
            <a:pPr indent="-426719" lvl="0" marL="457200" rtl="0" algn="l">
              <a:lnSpc>
                <a:spcPct val="90000"/>
              </a:lnSpc>
              <a:spcBef>
                <a:spcPts val="0"/>
              </a:spcBef>
              <a:spcAft>
                <a:spcPts val="0"/>
              </a:spcAft>
              <a:buSzPts val="3120"/>
              <a:buChar char="•"/>
            </a:pPr>
            <a:r>
              <a:rPr lang="en-US" sz="3120"/>
              <a:t>Some may struggle in school and some may not be able to catch a football.</a:t>
            </a:r>
            <a:endParaRPr sz="3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0" st="0"/>
                                            </p:txEl>
                                          </p:spTgt>
                                        </p:tgtEl>
                                        <p:attrNameLst>
                                          <p:attrName>style.visibility</p:attrName>
                                        </p:attrNameLst>
                                      </p:cBhvr>
                                      <p:to>
                                        <p:strVal val="visible"/>
                                      </p:to>
                                    </p:set>
                                    <p:animEffect filter="fade" transition="in">
                                      <p:cBhvr>
                                        <p:cTn dur="1000"/>
                                        <p:tgtEl>
                                          <p:spTgt spid="7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1" st="1"/>
                                            </p:txEl>
                                          </p:spTgt>
                                        </p:tgtEl>
                                        <p:attrNameLst>
                                          <p:attrName>style.visibility</p:attrName>
                                        </p:attrNameLst>
                                      </p:cBhvr>
                                      <p:to>
                                        <p:strVal val="visible"/>
                                      </p:to>
                                    </p:set>
                                    <p:animEffect filter="fade" transition="in">
                                      <p:cBhvr>
                                        <p:cTn dur="1000"/>
                                        <p:tgtEl>
                                          <p:spTgt spid="7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2" st="2"/>
                                            </p:txEl>
                                          </p:spTgt>
                                        </p:tgtEl>
                                        <p:attrNameLst>
                                          <p:attrName>style.visibility</p:attrName>
                                        </p:attrNameLst>
                                      </p:cBhvr>
                                      <p:to>
                                        <p:strVal val="visible"/>
                                      </p:to>
                                    </p:set>
                                    <p:animEffect filter="fade" transition="in">
                                      <p:cBhvr>
                                        <p:cTn dur="1000"/>
                                        <p:tgtEl>
                                          <p:spTgt spid="7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xEl>
                                              <p:pRg end="0" st="0"/>
                                            </p:txEl>
                                          </p:spTgt>
                                        </p:tgtEl>
                                        <p:attrNameLst>
                                          <p:attrName>style.visibility</p:attrName>
                                        </p:attrNameLst>
                                      </p:cBhvr>
                                      <p:to>
                                        <p:strVal val="visible"/>
                                      </p:to>
                                    </p:set>
                                    <p:animEffect filter="fade" transition="in">
                                      <p:cBhvr>
                                        <p:cTn dur="1000"/>
                                        <p:tgtEl>
                                          <p:spTgt spid="7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xEl>
                                              <p:pRg end="1" st="1"/>
                                            </p:txEl>
                                          </p:spTgt>
                                        </p:tgtEl>
                                        <p:attrNameLst>
                                          <p:attrName>style.visibility</p:attrName>
                                        </p:attrNameLst>
                                      </p:cBhvr>
                                      <p:to>
                                        <p:strVal val="visible"/>
                                      </p:to>
                                    </p:set>
                                    <p:animEffect filter="fade" transition="in">
                                      <p:cBhvr>
                                        <p:cTn dur="1000"/>
                                        <p:tgtEl>
                                          <p:spTgt spid="7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xEl>
                                              <p:pRg end="2" st="2"/>
                                            </p:txEl>
                                          </p:spTgt>
                                        </p:tgtEl>
                                        <p:attrNameLst>
                                          <p:attrName>style.visibility</p:attrName>
                                        </p:attrNameLst>
                                      </p:cBhvr>
                                      <p:to>
                                        <p:strVal val="visible"/>
                                      </p:to>
                                    </p:set>
                                    <p:animEffect filter="fade" transition="in">
                                      <p:cBhvr>
                                        <p:cTn dur="1000"/>
                                        <p:tgtEl>
                                          <p:spTgt spid="72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0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Likes and Dislikes</a:t>
            </a:r>
            <a:endParaRPr/>
          </a:p>
        </p:txBody>
      </p:sp>
      <p:sp>
        <p:nvSpPr>
          <p:cNvPr id="733" name="Google Shape;733;p100"/>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402590" lvl="0" marL="457200" rtl="0" algn="l">
              <a:lnSpc>
                <a:spcPct val="90000"/>
              </a:lnSpc>
              <a:spcBef>
                <a:spcPts val="0"/>
              </a:spcBef>
              <a:spcAft>
                <a:spcPts val="0"/>
              </a:spcAft>
              <a:buSzPts val="2740"/>
              <a:buChar char="•"/>
            </a:pPr>
            <a:r>
              <a:rPr lang="en-US" sz="2740"/>
              <a:t>We all also like different things and dislike different things.</a:t>
            </a:r>
            <a:endParaRPr sz="3500"/>
          </a:p>
          <a:p>
            <a:pPr indent="-402590" lvl="0" marL="457200" rtl="0" algn="l">
              <a:lnSpc>
                <a:spcPct val="90000"/>
              </a:lnSpc>
              <a:spcBef>
                <a:spcPts val="0"/>
              </a:spcBef>
              <a:spcAft>
                <a:spcPts val="0"/>
              </a:spcAft>
              <a:buSzPts val="2740"/>
              <a:buChar char="•"/>
            </a:pPr>
            <a:r>
              <a:rPr lang="en-US" sz="2740"/>
              <a:t>Let’s see how different or alike we are.</a:t>
            </a:r>
            <a:endParaRPr sz="3500"/>
          </a:p>
          <a:p>
            <a:pPr indent="-402590" lvl="0" marL="457200" rtl="0" algn="l">
              <a:lnSpc>
                <a:spcPct val="90000"/>
              </a:lnSpc>
              <a:spcBef>
                <a:spcPts val="0"/>
              </a:spcBef>
              <a:spcAft>
                <a:spcPts val="0"/>
              </a:spcAft>
              <a:buSzPts val="2740"/>
              <a:buChar char="•"/>
            </a:pPr>
            <a:r>
              <a:rPr lang="en-US" sz="2740"/>
              <a:t>I am going to read some sentences. Show me thumbs up if you agree, and thumbs down if you disagree.</a:t>
            </a:r>
            <a:endParaRPr sz="3500"/>
          </a:p>
        </p:txBody>
      </p:sp>
      <p:sp>
        <p:nvSpPr>
          <p:cNvPr id="734" name="Google Shape;734;p100"/>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361950" lvl="0" marL="457200" rtl="0" algn="l">
              <a:lnSpc>
                <a:spcPct val="100000"/>
              </a:lnSpc>
              <a:spcBef>
                <a:spcPts val="0"/>
              </a:spcBef>
              <a:spcAft>
                <a:spcPts val="0"/>
              </a:spcAft>
              <a:buSzPts val="2100"/>
              <a:buChar char="•"/>
            </a:pPr>
            <a:r>
              <a:rPr lang="en-US" sz="3100"/>
              <a:t>I love broccoli.</a:t>
            </a:r>
            <a:endParaRPr sz="3100"/>
          </a:p>
          <a:p>
            <a:pPr indent="-361950" lvl="0" marL="457200" rtl="0" algn="l">
              <a:lnSpc>
                <a:spcPct val="100000"/>
              </a:lnSpc>
              <a:spcBef>
                <a:spcPts val="0"/>
              </a:spcBef>
              <a:spcAft>
                <a:spcPts val="0"/>
              </a:spcAft>
              <a:buSzPts val="2100"/>
              <a:buChar char="•"/>
            </a:pPr>
            <a:r>
              <a:rPr lang="en-US" sz="3100"/>
              <a:t>I like to play football more than any other sport.</a:t>
            </a:r>
            <a:endParaRPr sz="3100"/>
          </a:p>
          <a:p>
            <a:pPr indent="-361950" lvl="0" marL="457200" rtl="0" algn="l">
              <a:lnSpc>
                <a:spcPct val="100000"/>
              </a:lnSpc>
              <a:spcBef>
                <a:spcPts val="0"/>
              </a:spcBef>
              <a:spcAft>
                <a:spcPts val="0"/>
              </a:spcAft>
              <a:buSzPts val="2100"/>
              <a:buChar char="•"/>
            </a:pPr>
            <a:r>
              <a:rPr lang="en-US" sz="3100"/>
              <a:t>I like listening to rock &amp; music.</a:t>
            </a:r>
            <a:endParaRPr sz="3100"/>
          </a:p>
          <a:p>
            <a:pPr indent="-361950" lvl="0" marL="457200" rtl="0" algn="l">
              <a:lnSpc>
                <a:spcPct val="100000"/>
              </a:lnSpc>
              <a:spcBef>
                <a:spcPts val="0"/>
              </a:spcBef>
              <a:spcAft>
                <a:spcPts val="0"/>
              </a:spcAft>
              <a:buSzPts val="2100"/>
              <a:buChar char="•"/>
            </a:pPr>
            <a:r>
              <a:rPr lang="en-US" sz="3100"/>
              <a:t>I like listening to country music.</a:t>
            </a:r>
            <a:endParaRPr sz="3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xEl>
                                              <p:pRg end="0" st="0"/>
                                            </p:txEl>
                                          </p:spTgt>
                                        </p:tgtEl>
                                        <p:attrNameLst>
                                          <p:attrName>style.visibility</p:attrName>
                                        </p:attrNameLst>
                                      </p:cBhvr>
                                      <p:to>
                                        <p:strVal val="visible"/>
                                      </p:to>
                                    </p:set>
                                    <p:animEffect filter="fade" transition="in">
                                      <p:cBhvr>
                                        <p:cTn dur="500"/>
                                        <p:tgtEl>
                                          <p:spTgt spid="7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xEl>
                                              <p:pRg end="1" st="1"/>
                                            </p:txEl>
                                          </p:spTgt>
                                        </p:tgtEl>
                                        <p:attrNameLst>
                                          <p:attrName>style.visibility</p:attrName>
                                        </p:attrNameLst>
                                      </p:cBhvr>
                                      <p:to>
                                        <p:strVal val="visible"/>
                                      </p:to>
                                    </p:set>
                                    <p:animEffect filter="fade" transition="in">
                                      <p:cBhvr>
                                        <p:cTn dur="500"/>
                                        <p:tgtEl>
                                          <p:spTgt spid="7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xEl>
                                              <p:pRg end="2" st="2"/>
                                            </p:txEl>
                                          </p:spTgt>
                                        </p:tgtEl>
                                        <p:attrNameLst>
                                          <p:attrName>style.visibility</p:attrName>
                                        </p:attrNameLst>
                                      </p:cBhvr>
                                      <p:to>
                                        <p:strVal val="visible"/>
                                      </p:to>
                                    </p:set>
                                    <p:animEffect filter="fade" transition="in">
                                      <p:cBhvr>
                                        <p:cTn dur="500"/>
                                        <p:tgtEl>
                                          <p:spTgt spid="7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xEl>
                                              <p:pRg end="0" st="0"/>
                                            </p:txEl>
                                          </p:spTgt>
                                        </p:tgtEl>
                                        <p:attrNameLst>
                                          <p:attrName>style.visibility</p:attrName>
                                        </p:attrNameLst>
                                      </p:cBhvr>
                                      <p:to>
                                        <p:strVal val="visible"/>
                                      </p:to>
                                    </p:set>
                                    <p:animEffect filter="fade" transition="in">
                                      <p:cBhvr>
                                        <p:cTn dur="500"/>
                                        <p:tgtEl>
                                          <p:spTgt spid="7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xEl>
                                              <p:pRg end="1" st="1"/>
                                            </p:txEl>
                                          </p:spTgt>
                                        </p:tgtEl>
                                        <p:attrNameLst>
                                          <p:attrName>style.visibility</p:attrName>
                                        </p:attrNameLst>
                                      </p:cBhvr>
                                      <p:to>
                                        <p:strVal val="visible"/>
                                      </p:to>
                                    </p:set>
                                    <p:animEffect filter="fade" transition="in">
                                      <p:cBhvr>
                                        <p:cTn dur="500"/>
                                        <p:tgtEl>
                                          <p:spTgt spid="7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xEl>
                                              <p:pRg end="2" st="2"/>
                                            </p:txEl>
                                          </p:spTgt>
                                        </p:tgtEl>
                                        <p:attrNameLst>
                                          <p:attrName>style.visibility</p:attrName>
                                        </p:attrNameLst>
                                      </p:cBhvr>
                                      <p:to>
                                        <p:strVal val="visible"/>
                                      </p:to>
                                    </p:set>
                                    <p:animEffect filter="fade" transition="in">
                                      <p:cBhvr>
                                        <p:cTn dur="500"/>
                                        <p:tgtEl>
                                          <p:spTgt spid="7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xEl>
                                              <p:pRg end="3" st="3"/>
                                            </p:txEl>
                                          </p:spTgt>
                                        </p:tgtEl>
                                        <p:attrNameLst>
                                          <p:attrName>style.visibility</p:attrName>
                                        </p:attrNameLst>
                                      </p:cBhvr>
                                      <p:to>
                                        <p:strVal val="visible"/>
                                      </p:to>
                                    </p:set>
                                    <p:animEffect filter="fade" transition="in">
                                      <p:cBhvr>
                                        <p:cTn dur="500"/>
                                        <p:tgtEl>
                                          <p:spTgt spid="73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0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Likes and Dislikes</a:t>
            </a:r>
            <a:endParaRPr/>
          </a:p>
        </p:txBody>
      </p:sp>
      <p:sp>
        <p:nvSpPr>
          <p:cNvPr id="740" name="Google Shape;740;p10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00050" lvl="0" marL="457200" rtl="0" algn="l">
              <a:lnSpc>
                <a:spcPct val="100000"/>
              </a:lnSpc>
              <a:spcBef>
                <a:spcPts val="0"/>
              </a:spcBef>
              <a:spcAft>
                <a:spcPts val="0"/>
              </a:spcAft>
              <a:buSzPts val="2700"/>
              <a:buChar char="•"/>
            </a:pPr>
            <a:r>
              <a:rPr lang="en-US" sz="3700"/>
              <a:t>We did not all agree with all of the statements.  </a:t>
            </a:r>
            <a:endParaRPr sz="3700"/>
          </a:p>
          <a:p>
            <a:pPr indent="-400050" lvl="0" marL="457200" rtl="0" algn="l">
              <a:lnSpc>
                <a:spcPct val="100000"/>
              </a:lnSpc>
              <a:spcBef>
                <a:spcPts val="0"/>
              </a:spcBef>
              <a:spcAft>
                <a:spcPts val="0"/>
              </a:spcAft>
              <a:buSzPts val="2700"/>
              <a:buChar char="•"/>
            </a:pPr>
            <a:r>
              <a:rPr lang="en-US" sz="3700"/>
              <a:t>It’s okay to disagree.</a:t>
            </a:r>
            <a:endParaRPr sz="3700"/>
          </a:p>
          <a:p>
            <a:pPr indent="-400050" lvl="0" marL="457200" rtl="0" algn="l">
              <a:lnSpc>
                <a:spcPct val="100000"/>
              </a:lnSpc>
              <a:spcBef>
                <a:spcPts val="0"/>
              </a:spcBef>
              <a:spcAft>
                <a:spcPts val="0"/>
              </a:spcAft>
              <a:buSzPts val="2700"/>
              <a:buChar char="•"/>
            </a:pPr>
            <a:r>
              <a:rPr lang="en-US" sz="3700"/>
              <a:t>We can learn a lot by listening to others’ opinions and ideas.  </a:t>
            </a:r>
            <a:endParaRPr sz="3700"/>
          </a:p>
          <a:p>
            <a:pPr indent="-400050" lvl="0" marL="457200" rtl="0" algn="l">
              <a:lnSpc>
                <a:spcPct val="100000"/>
              </a:lnSpc>
              <a:spcBef>
                <a:spcPts val="0"/>
              </a:spcBef>
              <a:spcAft>
                <a:spcPts val="0"/>
              </a:spcAft>
              <a:buSzPts val="2700"/>
              <a:buChar char="•"/>
            </a:pPr>
            <a:r>
              <a:rPr lang="en-US" sz="3700"/>
              <a:t>We don’t always have to agree with other people’s opinions and ideas.</a:t>
            </a:r>
            <a:endParaRPr sz="37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0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Tolerance</a:t>
            </a:r>
            <a:endParaRPr/>
          </a:p>
        </p:txBody>
      </p:sp>
      <p:sp>
        <p:nvSpPr>
          <p:cNvPr id="746" name="Google Shape;746;p10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3800"/>
              <a:buChar char="•"/>
            </a:pPr>
            <a:r>
              <a:rPr lang="en-US" sz="3800"/>
              <a:t>Being willing to listen to different opinions.</a:t>
            </a:r>
            <a:endParaRPr sz="3000"/>
          </a:p>
          <a:p>
            <a:pPr indent="-457200" lvl="0" marL="457200" rtl="0" algn="l">
              <a:lnSpc>
                <a:spcPct val="100000"/>
              </a:lnSpc>
              <a:spcBef>
                <a:spcPts val="0"/>
              </a:spcBef>
              <a:spcAft>
                <a:spcPts val="0"/>
              </a:spcAft>
              <a:buSzPts val="3800"/>
              <a:buChar char="•"/>
            </a:pPr>
            <a:r>
              <a:rPr lang="en-US" sz="3800"/>
              <a:t>Being willing to accept that others may be different.</a:t>
            </a:r>
            <a:endParaRPr sz="3000"/>
          </a:p>
          <a:p>
            <a:pPr indent="-457200" lvl="0" marL="457200" rtl="0" algn="l">
              <a:lnSpc>
                <a:spcPct val="100000"/>
              </a:lnSpc>
              <a:spcBef>
                <a:spcPts val="0"/>
              </a:spcBef>
              <a:spcAft>
                <a:spcPts val="0"/>
              </a:spcAft>
              <a:buSzPts val="3800"/>
              <a:buChar char="•"/>
            </a:pPr>
            <a:r>
              <a:rPr lang="en-US" sz="3800"/>
              <a:t>Not making negative remarks or put-downs when someone is different.</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0" st="0"/>
                                            </p:txEl>
                                          </p:spTgt>
                                        </p:tgtEl>
                                        <p:attrNameLst>
                                          <p:attrName>style.visibility</p:attrName>
                                        </p:attrNameLst>
                                      </p:cBhvr>
                                      <p:to>
                                        <p:strVal val="visible"/>
                                      </p:to>
                                    </p:set>
                                    <p:animEffect filter="fade" transition="in">
                                      <p:cBhvr>
                                        <p:cTn dur="500"/>
                                        <p:tgtEl>
                                          <p:spTgt spid="7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1" st="1"/>
                                            </p:txEl>
                                          </p:spTgt>
                                        </p:tgtEl>
                                        <p:attrNameLst>
                                          <p:attrName>style.visibility</p:attrName>
                                        </p:attrNameLst>
                                      </p:cBhvr>
                                      <p:to>
                                        <p:strVal val="visible"/>
                                      </p:to>
                                    </p:set>
                                    <p:animEffect filter="fade" transition="in">
                                      <p:cBhvr>
                                        <p:cTn dur="500"/>
                                        <p:tgtEl>
                                          <p:spTgt spid="7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2" st="2"/>
                                            </p:txEl>
                                          </p:spTgt>
                                        </p:tgtEl>
                                        <p:attrNameLst>
                                          <p:attrName>style.visibility</p:attrName>
                                        </p:attrNameLst>
                                      </p:cBhvr>
                                      <p:to>
                                        <p:strVal val="visible"/>
                                      </p:to>
                                    </p:set>
                                    <p:animEffect filter="fade" transition="in">
                                      <p:cBhvr>
                                        <p:cTn dur="500"/>
                                        <p:tgtEl>
                                          <p:spTgt spid="7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150" name="Google Shape;150;p22"/>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420369" lvl="0" marL="457200" rtl="0" algn="l">
              <a:lnSpc>
                <a:spcPct val="90000"/>
              </a:lnSpc>
              <a:spcBef>
                <a:spcPts val="0"/>
              </a:spcBef>
              <a:spcAft>
                <a:spcPts val="0"/>
              </a:spcAft>
              <a:buSzPts val="3020"/>
              <a:buChar char="•"/>
            </a:pPr>
            <a:r>
              <a:rPr lang="en-US" sz="3020"/>
              <a:t>On the blank, back side of your card  draw three  things that are important to you and your name (make the name BIG).</a:t>
            </a:r>
            <a:endParaRPr sz="3600"/>
          </a:p>
          <a:p>
            <a:pPr indent="-420369" lvl="0" marL="457200" rtl="0" algn="l">
              <a:lnSpc>
                <a:spcPct val="90000"/>
              </a:lnSpc>
              <a:spcBef>
                <a:spcPts val="0"/>
              </a:spcBef>
              <a:spcAft>
                <a:spcPts val="0"/>
              </a:spcAft>
              <a:buSzPts val="3020"/>
              <a:buChar char="•"/>
            </a:pPr>
            <a:r>
              <a:rPr lang="en-US" sz="3020"/>
              <a:t>Don’t discuss them with your neighbors yet.  We will share in a few minutes.</a:t>
            </a:r>
            <a:endParaRPr sz="3600"/>
          </a:p>
        </p:txBody>
      </p:sp>
      <p:sp>
        <p:nvSpPr>
          <p:cNvPr id="151" name="Google Shape;151;p22"/>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3400"/>
              <a:t>You may use the markers that are on the counter.  </a:t>
            </a:r>
            <a:endParaRPr sz="3400"/>
          </a:p>
          <a:p>
            <a:pPr indent="-381000" lvl="0" marL="457200" rtl="0" algn="l">
              <a:lnSpc>
                <a:spcPct val="100000"/>
              </a:lnSpc>
              <a:spcBef>
                <a:spcPts val="0"/>
              </a:spcBef>
              <a:spcAft>
                <a:spcPts val="0"/>
              </a:spcAft>
              <a:buSzPts val="2400"/>
              <a:buChar char="•"/>
            </a:pPr>
            <a:r>
              <a:rPr lang="en-US" sz="3400"/>
              <a:t>Please put them back in the correct spots when you finish.</a:t>
            </a:r>
            <a:endParaRPr sz="3400"/>
          </a:p>
          <a:p>
            <a:pPr indent="-158496" lvl="0" marL="342900" rtl="0" algn="l">
              <a:lnSpc>
                <a:spcPct val="100000"/>
              </a:lnSpc>
              <a:spcBef>
                <a:spcPts val="480"/>
              </a:spcBef>
              <a:spcAft>
                <a:spcPts val="0"/>
              </a:spcAft>
              <a:buSzPts val="1824"/>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03"/>
          <p:cNvSpPr txBox="1"/>
          <p:nvPr>
            <p:ph idx="4294967295"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b="1" lang="en-US" sz="13500">
                <a:latin typeface="Amatic SC"/>
                <a:ea typeface="Amatic SC"/>
                <a:cs typeface="Amatic SC"/>
                <a:sym typeface="Amatic SC"/>
              </a:rPr>
              <a:t>Day 7</a:t>
            </a:r>
            <a:endParaRPr b="1" sz="6700">
              <a:latin typeface="Amatic SC"/>
              <a:ea typeface="Amatic SC"/>
              <a:cs typeface="Amatic SC"/>
              <a:sym typeface="Amatic SC"/>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04"/>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Start-Up Activity Day 7</a:t>
            </a:r>
            <a:endParaRPr/>
          </a:p>
        </p:txBody>
      </p:sp>
      <p:sp>
        <p:nvSpPr>
          <p:cNvPr id="757" name="Google Shape;757;p10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571500" lvl="0" marL="571500" rtl="0" algn="l">
              <a:lnSpc>
                <a:spcPct val="90000"/>
              </a:lnSpc>
              <a:spcBef>
                <a:spcPts val="480"/>
              </a:spcBef>
              <a:spcAft>
                <a:spcPts val="0"/>
              </a:spcAft>
              <a:buSzPts val="3600"/>
              <a:buFont typeface="Noto Sans Symbols"/>
              <a:buChar char="❖"/>
            </a:pPr>
            <a:r>
              <a:rPr lang="en-US" sz="3600"/>
              <a:t>In your journal, write two sentences about what you want to learn more about .</a:t>
            </a:r>
            <a:endParaRPr sz="3600"/>
          </a:p>
          <a:p>
            <a:pPr indent="-571500" lvl="0" marL="571500" rtl="0" algn="l">
              <a:lnSpc>
                <a:spcPct val="90000"/>
              </a:lnSpc>
              <a:spcBef>
                <a:spcPts val="480"/>
              </a:spcBef>
              <a:spcAft>
                <a:spcPts val="0"/>
              </a:spcAft>
              <a:buSzPts val="3600"/>
              <a:buFont typeface="Noto Sans Symbols"/>
              <a:buChar char="❖"/>
            </a:pPr>
            <a:r>
              <a:rPr lang="en-US" sz="3600"/>
              <a:t>For example, you might write about an interest or a subject area.</a:t>
            </a:r>
            <a:endParaRPr sz="36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05"/>
          <p:cNvSpPr txBox="1"/>
          <p:nvPr>
            <p:ph type="title"/>
          </p:nvPr>
        </p:nvSpPr>
        <p:spPr>
          <a:xfrm>
            <a:off x="685800" y="304800"/>
            <a:ext cx="77724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US"/>
              <a:t>Day 7 </a:t>
            </a:r>
            <a:endParaRPr/>
          </a:p>
        </p:txBody>
      </p:sp>
      <p:sp>
        <p:nvSpPr>
          <p:cNvPr id="763" name="Google Shape;763;p105"/>
          <p:cNvSpPr txBox="1"/>
          <p:nvPr>
            <p:ph idx="1" type="body"/>
          </p:nvPr>
        </p:nvSpPr>
        <p:spPr>
          <a:xfrm>
            <a:off x="381000" y="1219200"/>
            <a:ext cx="36591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sz="2800"/>
              <a:t>Start up activity</a:t>
            </a:r>
            <a:endParaRPr/>
          </a:p>
          <a:p>
            <a:pPr indent="-342900" lvl="0" marL="342900" rtl="0" algn="l">
              <a:lnSpc>
                <a:spcPct val="100000"/>
              </a:lnSpc>
              <a:spcBef>
                <a:spcPts val="560"/>
              </a:spcBef>
              <a:spcAft>
                <a:spcPts val="0"/>
              </a:spcAft>
              <a:buClr>
                <a:schemeClr val="dk1"/>
              </a:buClr>
              <a:buSzPts val="2800"/>
              <a:buChar char="•"/>
            </a:pPr>
            <a:r>
              <a:rPr lang="en-US" sz="2800"/>
              <a:t>Discuss “closing the gap”</a:t>
            </a:r>
            <a:endParaRPr/>
          </a:p>
          <a:p>
            <a:pPr indent="-342900" lvl="0" marL="342900" rtl="0" algn="l">
              <a:lnSpc>
                <a:spcPct val="100000"/>
              </a:lnSpc>
              <a:spcBef>
                <a:spcPts val="560"/>
              </a:spcBef>
              <a:spcAft>
                <a:spcPts val="0"/>
              </a:spcAft>
              <a:buClr>
                <a:schemeClr val="dk1"/>
              </a:buClr>
              <a:buSzPts val="2800"/>
              <a:buChar char="•"/>
            </a:pPr>
            <a:r>
              <a:rPr lang="en-US" sz="2800"/>
              <a:t>Introduce lexile levels.</a:t>
            </a:r>
            <a:endParaRPr/>
          </a:p>
          <a:p>
            <a:pPr indent="-342900" lvl="0" marL="342900" rtl="0" algn="l">
              <a:lnSpc>
                <a:spcPct val="100000"/>
              </a:lnSpc>
              <a:spcBef>
                <a:spcPts val="560"/>
              </a:spcBef>
              <a:spcAft>
                <a:spcPts val="0"/>
              </a:spcAft>
              <a:buClr>
                <a:schemeClr val="dk1"/>
              </a:buClr>
              <a:buSzPts val="2800"/>
              <a:buChar char="•"/>
            </a:pPr>
            <a:r>
              <a:rPr lang="en-US" sz="2800"/>
              <a:t>Administer the pretests for Word Mapping and Word Identification</a:t>
            </a:r>
            <a:endParaRPr/>
          </a:p>
        </p:txBody>
      </p:sp>
      <p:pic>
        <p:nvPicPr>
          <p:cNvPr descr="Screen Shot 2015-08-09 at 11.19.45 AM.png" id="764" name="Google Shape;764;p105"/>
          <p:cNvPicPr preferRelativeResize="0"/>
          <p:nvPr/>
        </p:nvPicPr>
        <p:blipFill rotWithShape="1">
          <a:blip r:embed="rId3">
            <a:alphaModFix/>
          </a:blip>
          <a:srcRect b="0" l="0" r="0" t="0"/>
          <a:stretch/>
        </p:blipFill>
        <p:spPr>
          <a:xfrm>
            <a:off x="4275886" y="1505559"/>
            <a:ext cx="3912165" cy="4285641"/>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06"/>
          <p:cNvSpPr txBox="1"/>
          <p:nvPr>
            <p:ph type="title"/>
          </p:nvPr>
        </p:nvSpPr>
        <p:spPr>
          <a:xfrm>
            <a:off x="609600" y="381000"/>
            <a:ext cx="76008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US"/>
              <a:t>The “gap”</a:t>
            </a:r>
            <a:endParaRPr/>
          </a:p>
        </p:txBody>
      </p:sp>
      <p:grpSp>
        <p:nvGrpSpPr>
          <p:cNvPr id="771" name="Google Shape;771;p106"/>
          <p:cNvGrpSpPr/>
          <p:nvPr/>
        </p:nvGrpSpPr>
        <p:grpSpPr>
          <a:xfrm>
            <a:off x="1201738" y="2530475"/>
            <a:ext cx="6667500" cy="3419475"/>
            <a:chOff x="757" y="1594"/>
            <a:chExt cx="4200" cy="2154"/>
          </a:xfrm>
        </p:grpSpPr>
        <p:cxnSp>
          <p:nvCxnSpPr>
            <p:cNvPr id="772" name="Google Shape;772;p106"/>
            <p:cNvCxnSpPr/>
            <p:nvPr/>
          </p:nvCxnSpPr>
          <p:spPr>
            <a:xfrm>
              <a:off x="757" y="1594"/>
              <a:ext cx="0" cy="2100"/>
            </a:xfrm>
            <a:prstGeom prst="straightConnector1">
              <a:avLst/>
            </a:prstGeom>
            <a:noFill/>
            <a:ln cap="flat" cmpd="sng" w="9525">
              <a:solidFill>
                <a:srgbClr val="000000"/>
              </a:solidFill>
              <a:prstDash val="solid"/>
              <a:round/>
              <a:headEnd len="sm" w="sm" type="none"/>
              <a:tailEnd len="sm" w="sm" type="none"/>
            </a:ln>
          </p:spPr>
        </p:cxnSp>
        <p:cxnSp>
          <p:nvCxnSpPr>
            <p:cNvPr id="773" name="Google Shape;773;p106"/>
            <p:cNvCxnSpPr/>
            <p:nvPr/>
          </p:nvCxnSpPr>
          <p:spPr>
            <a:xfrm>
              <a:off x="757" y="3748"/>
              <a:ext cx="4200" cy="0"/>
            </a:xfrm>
            <a:prstGeom prst="straightConnector1">
              <a:avLst/>
            </a:prstGeom>
            <a:noFill/>
            <a:ln cap="flat" cmpd="sng" w="9525">
              <a:solidFill>
                <a:srgbClr val="000000"/>
              </a:solidFill>
              <a:prstDash val="solid"/>
              <a:round/>
              <a:headEnd len="sm" w="sm" type="none"/>
              <a:tailEnd len="sm" w="sm" type="none"/>
            </a:ln>
          </p:spPr>
        </p:cxnSp>
      </p:grpSp>
      <p:sp>
        <p:nvSpPr>
          <p:cNvPr id="774" name="Google Shape;774;p106"/>
          <p:cNvSpPr txBox="1"/>
          <p:nvPr/>
        </p:nvSpPr>
        <p:spPr>
          <a:xfrm>
            <a:off x="3124200" y="6172200"/>
            <a:ext cx="15384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Times"/>
                <a:ea typeface="Times"/>
                <a:cs typeface="Times"/>
                <a:sym typeface="Times"/>
              </a:rPr>
              <a:t>Years in School</a:t>
            </a:r>
            <a:endParaRPr b="0" i="0" sz="1400" u="none" cap="none" strike="noStrike">
              <a:solidFill>
                <a:srgbClr val="000000"/>
              </a:solidFill>
              <a:latin typeface="Arial"/>
              <a:ea typeface="Arial"/>
              <a:cs typeface="Arial"/>
              <a:sym typeface="Arial"/>
            </a:endParaRPr>
          </a:p>
        </p:txBody>
      </p:sp>
      <p:sp>
        <p:nvSpPr>
          <p:cNvPr id="775" name="Google Shape;775;p106"/>
          <p:cNvSpPr txBox="1"/>
          <p:nvPr/>
        </p:nvSpPr>
        <p:spPr>
          <a:xfrm>
            <a:off x="284163" y="2462213"/>
            <a:ext cx="6588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Times"/>
                <a:ea typeface="Times"/>
                <a:cs typeface="Times"/>
                <a:sym typeface="Times"/>
              </a:rPr>
              <a:t>Skills</a:t>
            </a:r>
            <a:endParaRPr b="0" i="0" sz="1400" u="none" cap="none" strike="noStrike">
              <a:solidFill>
                <a:srgbClr val="000000"/>
              </a:solidFill>
              <a:latin typeface="Arial"/>
              <a:ea typeface="Arial"/>
              <a:cs typeface="Arial"/>
              <a:sym typeface="Arial"/>
            </a:endParaRPr>
          </a:p>
        </p:txBody>
      </p:sp>
      <p:cxnSp>
        <p:nvCxnSpPr>
          <p:cNvPr id="776" name="Google Shape;776;p106"/>
          <p:cNvCxnSpPr/>
          <p:nvPr/>
        </p:nvCxnSpPr>
        <p:spPr>
          <a:xfrm flipH="1" rot="10800000">
            <a:off x="1219200" y="1828800"/>
            <a:ext cx="4359300" cy="4114800"/>
          </a:xfrm>
          <a:prstGeom prst="straightConnector1">
            <a:avLst/>
          </a:prstGeom>
          <a:noFill/>
          <a:ln cap="flat" cmpd="sng" w="38100">
            <a:solidFill>
              <a:srgbClr val="0000FF"/>
            </a:solidFill>
            <a:prstDash val="solid"/>
            <a:round/>
            <a:headEnd len="sm" w="sm" type="none"/>
            <a:tailEnd len="sm" w="sm" type="none"/>
          </a:ln>
        </p:spPr>
      </p:cxnSp>
      <p:sp>
        <p:nvSpPr>
          <p:cNvPr id="777" name="Google Shape;777;p106"/>
          <p:cNvSpPr/>
          <p:nvPr/>
        </p:nvSpPr>
        <p:spPr>
          <a:xfrm>
            <a:off x="52388" y="2662238"/>
            <a:ext cx="9969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33399"/>
                </a:solidFill>
                <a:latin typeface="Times"/>
                <a:ea typeface="Times"/>
                <a:cs typeface="Times"/>
                <a:sym typeface="Times"/>
              </a:rPr>
              <a:t>Demands</a:t>
            </a:r>
            <a:endParaRPr b="0" i="0" sz="1400" u="none" cap="none" strike="noStrike">
              <a:solidFill>
                <a:srgbClr val="000000"/>
              </a:solidFill>
              <a:latin typeface="Arial"/>
              <a:ea typeface="Arial"/>
              <a:cs typeface="Arial"/>
              <a:sym typeface="Arial"/>
            </a:endParaRPr>
          </a:p>
        </p:txBody>
      </p:sp>
      <p:sp>
        <p:nvSpPr>
          <p:cNvPr id="778" name="Google Shape;778;p106"/>
          <p:cNvSpPr/>
          <p:nvPr/>
        </p:nvSpPr>
        <p:spPr>
          <a:xfrm>
            <a:off x="1193800" y="4529138"/>
            <a:ext cx="2695577" cy="1428750"/>
          </a:xfrm>
          <a:custGeom>
            <a:rect b="b" l="l" r="r" t="t"/>
            <a:pathLst>
              <a:path extrusionOk="0" h="962" w="1738">
                <a:moveTo>
                  <a:pt x="0" y="962"/>
                </a:moveTo>
                <a:cubicBezTo>
                  <a:pt x="79" y="889"/>
                  <a:pt x="159" y="817"/>
                  <a:pt x="265" y="728"/>
                </a:cubicBezTo>
                <a:cubicBezTo>
                  <a:pt x="371" y="639"/>
                  <a:pt x="512" y="514"/>
                  <a:pt x="637" y="427"/>
                </a:cubicBezTo>
                <a:cubicBezTo>
                  <a:pt x="762" y="340"/>
                  <a:pt x="893" y="260"/>
                  <a:pt x="1016" y="204"/>
                </a:cubicBezTo>
                <a:cubicBezTo>
                  <a:pt x="1139" y="148"/>
                  <a:pt x="1257" y="124"/>
                  <a:pt x="1377" y="90"/>
                </a:cubicBezTo>
                <a:cubicBezTo>
                  <a:pt x="1497" y="56"/>
                  <a:pt x="1617" y="28"/>
                  <a:pt x="1738" y="0"/>
                </a:cubicBez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9" name="Google Shape;779;p106"/>
          <p:cNvSpPr txBox="1"/>
          <p:nvPr/>
        </p:nvSpPr>
        <p:spPr>
          <a:xfrm>
            <a:off x="754063" y="2462213"/>
            <a:ext cx="2412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folHlink"/>
                </a:solidFill>
                <a:latin typeface="Times"/>
                <a:ea typeface="Times"/>
                <a:cs typeface="Times"/>
                <a:sym typeface="Times"/>
              </a:rPr>
              <a:t>/</a:t>
            </a:r>
            <a:endParaRPr b="0" i="0" sz="1600" u="none" cap="none" strike="noStrike">
              <a:solidFill>
                <a:srgbClr val="CA9A50"/>
              </a:solidFill>
              <a:latin typeface="Times"/>
              <a:ea typeface="Times"/>
              <a:cs typeface="Times"/>
              <a:sym typeface="Times"/>
            </a:endParaRPr>
          </a:p>
        </p:txBody>
      </p:sp>
      <p:grpSp>
        <p:nvGrpSpPr>
          <p:cNvPr id="780" name="Google Shape;780;p106"/>
          <p:cNvGrpSpPr/>
          <p:nvPr/>
        </p:nvGrpSpPr>
        <p:grpSpPr>
          <a:xfrm>
            <a:off x="1622425" y="5764213"/>
            <a:ext cx="3922713" cy="492125"/>
            <a:chOff x="1022" y="3631"/>
            <a:chExt cx="2471" cy="310"/>
          </a:xfrm>
        </p:grpSpPr>
        <p:cxnSp>
          <p:nvCxnSpPr>
            <p:cNvPr id="781" name="Google Shape;781;p106"/>
            <p:cNvCxnSpPr/>
            <p:nvPr/>
          </p:nvCxnSpPr>
          <p:spPr>
            <a:xfrm>
              <a:off x="1022"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2" name="Google Shape;782;p106"/>
            <p:cNvCxnSpPr/>
            <p:nvPr/>
          </p:nvCxnSpPr>
          <p:spPr>
            <a:xfrm>
              <a:off x="1246"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3" name="Google Shape;783;p106"/>
            <p:cNvCxnSpPr/>
            <p:nvPr/>
          </p:nvCxnSpPr>
          <p:spPr>
            <a:xfrm>
              <a:off x="1471"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4" name="Google Shape;784;p106"/>
            <p:cNvCxnSpPr/>
            <p:nvPr/>
          </p:nvCxnSpPr>
          <p:spPr>
            <a:xfrm>
              <a:off x="1695"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5" name="Google Shape;785;p106"/>
            <p:cNvCxnSpPr/>
            <p:nvPr/>
          </p:nvCxnSpPr>
          <p:spPr>
            <a:xfrm>
              <a:off x="1920"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6" name="Google Shape;786;p106"/>
            <p:cNvCxnSpPr/>
            <p:nvPr/>
          </p:nvCxnSpPr>
          <p:spPr>
            <a:xfrm>
              <a:off x="2145"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7" name="Google Shape;787;p106"/>
            <p:cNvCxnSpPr/>
            <p:nvPr/>
          </p:nvCxnSpPr>
          <p:spPr>
            <a:xfrm>
              <a:off x="2819"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8" name="Google Shape;788;p106"/>
            <p:cNvCxnSpPr/>
            <p:nvPr/>
          </p:nvCxnSpPr>
          <p:spPr>
            <a:xfrm>
              <a:off x="2594"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89" name="Google Shape;789;p106"/>
            <p:cNvCxnSpPr/>
            <p:nvPr/>
          </p:nvCxnSpPr>
          <p:spPr>
            <a:xfrm>
              <a:off x="2369"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90" name="Google Shape;790;p106"/>
            <p:cNvCxnSpPr/>
            <p:nvPr/>
          </p:nvCxnSpPr>
          <p:spPr>
            <a:xfrm>
              <a:off x="3268"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91" name="Google Shape;791;p106"/>
            <p:cNvCxnSpPr/>
            <p:nvPr/>
          </p:nvCxnSpPr>
          <p:spPr>
            <a:xfrm>
              <a:off x="3043" y="3641"/>
              <a:ext cx="0" cy="300"/>
            </a:xfrm>
            <a:prstGeom prst="straightConnector1">
              <a:avLst/>
            </a:prstGeom>
            <a:noFill/>
            <a:ln cap="flat" cmpd="sng" w="9525">
              <a:solidFill>
                <a:srgbClr val="000000"/>
              </a:solidFill>
              <a:prstDash val="solid"/>
              <a:round/>
              <a:headEnd len="sm" w="sm" type="none"/>
              <a:tailEnd len="sm" w="sm" type="none"/>
            </a:ln>
          </p:spPr>
        </p:cxnSp>
        <p:cxnSp>
          <p:nvCxnSpPr>
            <p:cNvPr id="792" name="Google Shape;792;p106"/>
            <p:cNvCxnSpPr/>
            <p:nvPr/>
          </p:nvCxnSpPr>
          <p:spPr>
            <a:xfrm>
              <a:off x="3493" y="3631"/>
              <a:ext cx="0" cy="300"/>
            </a:xfrm>
            <a:prstGeom prst="straightConnector1">
              <a:avLst/>
            </a:prstGeom>
            <a:noFill/>
            <a:ln cap="flat" cmpd="sng" w="9525">
              <a:solidFill>
                <a:srgbClr val="000000"/>
              </a:solidFill>
              <a:prstDash val="solid"/>
              <a:round/>
              <a:headEnd len="sm" w="sm" type="none"/>
              <a:tailEnd len="sm" w="sm" type="none"/>
            </a:ln>
          </p:spPr>
        </p:cxnSp>
      </p:grpSp>
      <p:grpSp>
        <p:nvGrpSpPr>
          <p:cNvPr id="793" name="Google Shape;793;p106"/>
          <p:cNvGrpSpPr/>
          <p:nvPr/>
        </p:nvGrpSpPr>
        <p:grpSpPr>
          <a:xfrm>
            <a:off x="1028700" y="2674938"/>
            <a:ext cx="479425" cy="2913062"/>
            <a:chOff x="648" y="1685"/>
            <a:chExt cx="302" cy="1835"/>
          </a:xfrm>
        </p:grpSpPr>
        <p:cxnSp>
          <p:nvCxnSpPr>
            <p:cNvPr id="794" name="Google Shape;794;p106"/>
            <p:cNvCxnSpPr/>
            <p:nvPr/>
          </p:nvCxnSpPr>
          <p:spPr>
            <a:xfrm>
              <a:off x="648" y="3520"/>
              <a:ext cx="300" cy="0"/>
            </a:xfrm>
            <a:prstGeom prst="straightConnector1">
              <a:avLst/>
            </a:prstGeom>
            <a:noFill/>
            <a:ln cap="flat" cmpd="sng" w="9525">
              <a:solidFill>
                <a:schemeClr val="dk1"/>
              </a:solidFill>
              <a:prstDash val="solid"/>
              <a:round/>
              <a:headEnd len="sm" w="sm" type="none"/>
              <a:tailEnd len="sm" w="sm" type="none"/>
            </a:ln>
          </p:spPr>
        </p:cxnSp>
        <p:cxnSp>
          <p:nvCxnSpPr>
            <p:cNvPr id="795" name="Google Shape;795;p106"/>
            <p:cNvCxnSpPr/>
            <p:nvPr/>
          </p:nvCxnSpPr>
          <p:spPr>
            <a:xfrm>
              <a:off x="648" y="3316"/>
              <a:ext cx="300" cy="0"/>
            </a:xfrm>
            <a:prstGeom prst="straightConnector1">
              <a:avLst/>
            </a:prstGeom>
            <a:noFill/>
            <a:ln cap="flat" cmpd="sng" w="9525">
              <a:solidFill>
                <a:schemeClr val="dk1"/>
              </a:solidFill>
              <a:prstDash val="solid"/>
              <a:round/>
              <a:headEnd len="sm" w="sm" type="none"/>
              <a:tailEnd len="sm" w="sm" type="none"/>
            </a:ln>
          </p:spPr>
        </p:cxnSp>
        <p:cxnSp>
          <p:nvCxnSpPr>
            <p:cNvPr id="796" name="Google Shape;796;p106"/>
            <p:cNvCxnSpPr/>
            <p:nvPr/>
          </p:nvCxnSpPr>
          <p:spPr>
            <a:xfrm>
              <a:off x="648" y="2908"/>
              <a:ext cx="300" cy="0"/>
            </a:xfrm>
            <a:prstGeom prst="straightConnector1">
              <a:avLst/>
            </a:prstGeom>
            <a:noFill/>
            <a:ln cap="flat" cmpd="sng" w="9525">
              <a:solidFill>
                <a:schemeClr val="dk1"/>
              </a:solidFill>
              <a:prstDash val="solid"/>
              <a:round/>
              <a:headEnd len="sm" w="sm" type="none"/>
              <a:tailEnd len="sm" w="sm" type="none"/>
            </a:ln>
          </p:spPr>
        </p:cxnSp>
        <p:cxnSp>
          <p:nvCxnSpPr>
            <p:cNvPr id="797" name="Google Shape;797;p106"/>
            <p:cNvCxnSpPr/>
            <p:nvPr/>
          </p:nvCxnSpPr>
          <p:spPr>
            <a:xfrm>
              <a:off x="648" y="2500"/>
              <a:ext cx="300" cy="0"/>
            </a:xfrm>
            <a:prstGeom prst="straightConnector1">
              <a:avLst/>
            </a:prstGeom>
            <a:noFill/>
            <a:ln cap="flat" cmpd="sng" w="9525">
              <a:solidFill>
                <a:schemeClr val="dk1"/>
              </a:solidFill>
              <a:prstDash val="solid"/>
              <a:round/>
              <a:headEnd len="sm" w="sm" type="none"/>
              <a:tailEnd len="sm" w="sm" type="none"/>
            </a:ln>
          </p:spPr>
        </p:cxnSp>
        <p:cxnSp>
          <p:nvCxnSpPr>
            <p:cNvPr id="798" name="Google Shape;798;p106"/>
            <p:cNvCxnSpPr/>
            <p:nvPr/>
          </p:nvCxnSpPr>
          <p:spPr>
            <a:xfrm>
              <a:off x="648" y="2704"/>
              <a:ext cx="300" cy="0"/>
            </a:xfrm>
            <a:prstGeom prst="straightConnector1">
              <a:avLst/>
            </a:prstGeom>
            <a:noFill/>
            <a:ln cap="flat" cmpd="sng" w="9525">
              <a:solidFill>
                <a:schemeClr val="dk1"/>
              </a:solidFill>
              <a:prstDash val="solid"/>
              <a:round/>
              <a:headEnd len="sm" w="sm" type="none"/>
              <a:tailEnd len="sm" w="sm" type="none"/>
            </a:ln>
          </p:spPr>
        </p:cxnSp>
        <p:cxnSp>
          <p:nvCxnSpPr>
            <p:cNvPr id="799" name="Google Shape;799;p106"/>
            <p:cNvCxnSpPr/>
            <p:nvPr/>
          </p:nvCxnSpPr>
          <p:spPr>
            <a:xfrm>
              <a:off x="648" y="3112"/>
              <a:ext cx="300" cy="0"/>
            </a:xfrm>
            <a:prstGeom prst="straightConnector1">
              <a:avLst/>
            </a:prstGeom>
            <a:noFill/>
            <a:ln cap="flat" cmpd="sng" w="9525">
              <a:solidFill>
                <a:schemeClr val="dk1"/>
              </a:solidFill>
              <a:prstDash val="solid"/>
              <a:round/>
              <a:headEnd len="sm" w="sm" type="none"/>
              <a:tailEnd len="sm" w="sm" type="none"/>
            </a:ln>
          </p:spPr>
        </p:cxnSp>
        <p:cxnSp>
          <p:nvCxnSpPr>
            <p:cNvPr id="800" name="Google Shape;800;p106"/>
            <p:cNvCxnSpPr/>
            <p:nvPr/>
          </p:nvCxnSpPr>
          <p:spPr>
            <a:xfrm>
              <a:off x="650" y="2296"/>
              <a:ext cx="300" cy="0"/>
            </a:xfrm>
            <a:prstGeom prst="straightConnector1">
              <a:avLst/>
            </a:prstGeom>
            <a:noFill/>
            <a:ln cap="flat" cmpd="sng" w="9525">
              <a:solidFill>
                <a:schemeClr val="dk1"/>
              </a:solidFill>
              <a:prstDash val="solid"/>
              <a:round/>
              <a:headEnd len="sm" w="sm" type="none"/>
              <a:tailEnd len="sm" w="sm" type="none"/>
            </a:ln>
          </p:spPr>
        </p:cxnSp>
        <p:cxnSp>
          <p:nvCxnSpPr>
            <p:cNvPr id="801" name="Google Shape;801;p106"/>
            <p:cNvCxnSpPr/>
            <p:nvPr/>
          </p:nvCxnSpPr>
          <p:spPr>
            <a:xfrm>
              <a:off x="650" y="2092"/>
              <a:ext cx="300" cy="0"/>
            </a:xfrm>
            <a:prstGeom prst="straightConnector1">
              <a:avLst/>
            </a:prstGeom>
            <a:noFill/>
            <a:ln cap="flat" cmpd="sng" w="9525">
              <a:solidFill>
                <a:schemeClr val="dk1"/>
              </a:solidFill>
              <a:prstDash val="solid"/>
              <a:round/>
              <a:headEnd len="sm" w="sm" type="none"/>
              <a:tailEnd len="sm" w="sm" type="none"/>
            </a:ln>
          </p:spPr>
        </p:cxnSp>
        <p:cxnSp>
          <p:nvCxnSpPr>
            <p:cNvPr id="802" name="Google Shape;802;p106"/>
            <p:cNvCxnSpPr/>
            <p:nvPr/>
          </p:nvCxnSpPr>
          <p:spPr>
            <a:xfrm>
              <a:off x="650" y="1685"/>
              <a:ext cx="300" cy="0"/>
            </a:xfrm>
            <a:prstGeom prst="straightConnector1">
              <a:avLst/>
            </a:prstGeom>
            <a:noFill/>
            <a:ln cap="flat" cmpd="sng" w="9525">
              <a:solidFill>
                <a:schemeClr val="dk1"/>
              </a:solidFill>
              <a:prstDash val="solid"/>
              <a:round/>
              <a:headEnd len="sm" w="sm" type="none"/>
              <a:tailEnd len="sm" w="sm" type="none"/>
            </a:ln>
          </p:spPr>
        </p:cxnSp>
        <p:cxnSp>
          <p:nvCxnSpPr>
            <p:cNvPr id="803" name="Google Shape;803;p106"/>
            <p:cNvCxnSpPr/>
            <p:nvPr/>
          </p:nvCxnSpPr>
          <p:spPr>
            <a:xfrm>
              <a:off x="650" y="1888"/>
              <a:ext cx="300" cy="0"/>
            </a:xfrm>
            <a:prstGeom prst="straightConnector1">
              <a:avLst/>
            </a:prstGeom>
            <a:noFill/>
            <a:ln cap="flat" cmpd="sng" w="9525">
              <a:solidFill>
                <a:schemeClr val="dk1"/>
              </a:solidFill>
              <a:prstDash val="solid"/>
              <a:round/>
              <a:headEnd len="sm" w="sm" type="none"/>
              <a:tailEnd len="sm" w="sm" type="none"/>
            </a:ln>
          </p:spPr>
        </p:cxnSp>
      </p:grpSp>
      <p:sp>
        <p:nvSpPr>
          <p:cNvPr id="804" name="Google Shape;804;p106"/>
          <p:cNvSpPr/>
          <p:nvPr/>
        </p:nvSpPr>
        <p:spPr>
          <a:xfrm>
            <a:off x="3873500" y="4435475"/>
            <a:ext cx="3276600" cy="95250"/>
          </a:xfrm>
          <a:custGeom>
            <a:rect b="b" l="l" r="r" t="t"/>
            <a:pathLst>
              <a:path extrusionOk="0" h="88" w="2064">
                <a:moveTo>
                  <a:pt x="0" y="88"/>
                </a:moveTo>
                <a:cubicBezTo>
                  <a:pt x="79" y="66"/>
                  <a:pt x="158" y="45"/>
                  <a:pt x="344" y="32"/>
                </a:cubicBezTo>
                <a:cubicBezTo>
                  <a:pt x="530" y="19"/>
                  <a:pt x="829" y="17"/>
                  <a:pt x="1116" y="12"/>
                </a:cubicBezTo>
                <a:cubicBezTo>
                  <a:pt x="1403" y="7"/>
                  <a:pt x="1733" y="3"/>
                  <a:pt x="2064" y="0"/>
                </a:cubicBez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5" name="Google Shape;805;p106"/>
          <p:cNvSpPr txBox="1"/>
          <p:nvPr/>
        </p:nvSpPr>
        <p:spPr>
          <a:xfrm>
            <a:off x="7239000" y="3892550"/>
            <a:ext cx="1905000" cy="58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sp>
        <p:nvSpPr>
          <p:cNvPr id="806" name="Google Shape;806;p106"/>
          <p:cNvSpPr txBox="1"/>
          <p:nvPr/>
        </p:nvSpPr>
        <p:spPr>
          <a:xfrm>
            <a:off x="4724400" y="2057400"/>
            <a:ext cx="1428600" cy="58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07" name="Google Shape;807;p106"/>
          <p:cNvSpPr txBox="1"/>
          <p:nvPr/>
        </p:nvSpPr>
        <p:spPr>
          <a:xfrm>
            <a:off x="5638800" y="1981200"/>
            <a:ext cx="3276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 achievement gap for our struggling readers grows larger and larger throughout the years.</a:t>
            </a:r>
            <a:endParaRPr b="0" i="0" sz="1400" u="none" cap="none" strike="noStrike">
              <a:solidFill>
                <a:srgbClr val="000000"/>
              </a:solidFill>
              <a:latin typeface="Arial"/>
              <a:ea typeface="Arial"/>
              <a:cs typeface="Arial"/>
              <a:sym typeface="Arial"/>
            </a:endParaRPr>
          </a:p>
        </p:txBody>
      </p:sp>
      <p:cxnSp>
        <p:nvCxnSpPr>
          <p:cNvPr id="808" name="Google Shape;808;p106"/>
          <p:cNvCxnSpPr/>
          <p:nvPr/>
        </p:nvCxnSpPr>
        <p:spPr>
          <a:xfrm rot="-5400000">
            <a:off x="2782800" y="4457700"/>
            <a:ext cx="531900" cy="1500"/>
          </a:xfrm>
          <a:prstGeom prst="straightConnector1">
            <a:avLst/>
          </a:prstGeom>
          <a:noFill/>
          <a:ln cap="flat" cmpd="sng" w="38100">
            <a:solidFill>
              <a:srgbClr val="CB0000"/>
            </a:solidFill>
            <a:prstDash val="solid"/>
            <a:round/>
            <a:headEnd len="med" w="med" type="stealth"/>
            <a:tailEnd len="med" w="med" type="stealth"/>
          </a:ln>
        </p:spPr>
      </p:cxnSp>
      <p:cxnSp>
        <p:nvCxnSpPr>
          <p:cNvPr id="809" name="Google Shape;809;p106"/>
          <p:cNvCxnSpPr>
            <a:endCxn id="776" idx="1"/>
          </p:cNvCxnSpPr>
          <p:nvPr/>
        </p:nvCxnSpPr>
        <p:spPr>
          <a:xfrm flipH="1" rot="10800000">
            <a:off x="5562600" y="1828800"/>
            <a:ext cx="15900" cy="2590800"/>
          </a:xfrm>
          <a:prstGeom prst="straightConnector1">
            <a:avLst/>
          </a:prstGeom>
          <a:noFill/>
          <a:ln cap="flat" cmpd="sng" w="38100">
            <a:solidFill>
              <a:srgbClr val="CB0000"/>
            </a:solidFill>
            <a:prstDash val="solid"/>
            <a:round/>
            <a:headEnd len="med" w="med" type="stealth"/>
            <a:tailEnd len="med" w="med" type="stealth"/>
          </a:ln>
        </p:spPr>
      </p:cxnSp>
      <p:sp>
        <p:nvSpPr>
          <p:cNvPr id="810" name="Google Shape;810;p106"/>
          <p:cNvSpPr txBox="1"/>
          <p:nvPr/>
        </p:nvSpPr>
        <p:spPr>
          <a:xfrm>
            <a:off x="3886200" y="4495800"/>
            <a:ext cx="2249400" cy="27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Progress of struggling readers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pic>
        <p:nvPicPr>
          <p:cNvPr id="815" name="Google Shape;815;p107"/>
          <p:cNvPicPr preferRelativeResize="0"/>
          <p:nvPr/>
        </p:nvPicPr>
        <p:blipFill rotWithShape="1">
          <a:blip r:embed="rId3">
            <a:alphaModFix/>
          </a:blip>
          <a:srcRect b="0" l="0" r="0" t="0"/>
          <a:stretch/>
        </p:blipFill>
        <p:spPr>
          <a:xfrm>
            <a:off x="-39688" y="0"/>
            <a:ext cx="9223375" cy="6858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08"/>
          <p:cNvSpPr txBox="1"/>
          <p:nvPr>
            <p:ph idx="4294967295"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ProQuest Company</a:t>
            </a:r>
            <a:endParaRPr/>
          </a:p>
        </p:txBody>
      </p:sp>
      <p:sp>
        <p:nvSpPr>
          <p:cNvPr id="822" name="Google Shape;822;p108"/>
          <p:cNvSpPr/>
          <p:nvPr/>
        </p:nvSpPr>
        <p:spPr>
          <a:xfrm>
            <a:off x="5562600" y="4953000"/>
            <a:ext cx="3124200" cy="304800"/>
          </a:xfrm>
          <a:prstGeom prst="rect">
            <a:avLst/>
          </a:prstGeom>
          <a:solidFill>
            <a:srgbClr val="EAF3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3" name="Google Shape;823;p108"/>
          <p:cNvSpPr/>
          <p:nvPr/>
        </p:nvSpPr>
        <p:spPr>
          <a:xfrm>
            <a:off x="5562600" y="4419600"/>
            <a:ext cx="3124200" cy="304800"/>
          </a:xfrm>
          <a:prstGeom prst="rect">
            <a:avLst/>
          </a:prstGeom>
          <a:solidFill>
            <a:srgbClr val="EAF3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4" name="Google Shape;824;p108"/>
          <p:cNvSpPr txBox="1"/>
          <p:nvPr>
            <p:ph type="title"/>
          </p:nvPr>
        </p:nvSpPr>
        <p:spPr>
          <a:xfrm>
            <a:off x="457200" y="274638"/>
            <a:ext cx="8229600" cy="597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600"/>
              <a:t>Lexile Reading Levels </a:t>
            </a:r>
            <a:endParaRPr/>
          </a:p>
        </p:txBody>
      </p:sp>
      <p:sp>
        <p:nvSpPr>
          <p:cNvPr id="825" name="Google Shape;825;p108"/>
          <p:cNvSpPr txBox="1"/>
          <p:nvPr>
            <p:ph idx="1" type="body"/>
          </p:nvPr>
        </p:nvSpPr>
        <p:spPr>
          <a:xfrm>
            <a:off x="457200" y="871538"/>
            <a:ext cx="5029200" cy="5048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Calibri"/>
              <a:buNone/>
            </a:pPr>
            <a:r>
              <a:rPr b="1" lang="en-US" sz="2400"/>
              <a:t>What are Lexile Reading Levels</a:t>
            </a:r>
            <a:endParaRPr/>
          </a:p>
          <a:p>
            <a:pPr indent="-342900" lvl="0" marL="342900" rtl="0" algn="l">
              <a:lnSpc>
                <a:spcPct val="100000"/>
              </a:lnSpc>
              <a:spcBef>
                <a:spcPts val="480"/>
              </a:spcBef>
              <a:spcAft>
                <a:spcPts val="0"/>
              </a:spcAft>
              <a:buClr>
                <a:schemeClr val="dk1"/>
              </a:buClr>
              <a:buSzPts val="2400"/>
              <a:buChar char="•"/>
            </a:pPr>
            <a:r>
              <a:rPr lang="en-US" sz="2400"/>
              <a:t>Lexile scores match reader ability and text difficulty, allowing individualized monitoring of student progress.</a:t>
            </a:r>
            <a:endParaRPr/>
          </a:p>
          <a:p>
            <a:pPr indent="-342900" lvl="0" marL="342900" rtl="0" algn="l">
              <a:lnSpc>
                <a:spcPct val="100000"/>
              </a:lnSpc>
              <a:spcBef>
                <a:spcPts val="480"/>
              </a:spcBef>
              <a:spcAft>
                <a:spcPts val="0"/>
              </a:spcAft>
              <a:buClr>
                <a:schemeClr val="dk1"/>
              </a:buClr>
              <a:buSzPts val="2400"/>
              <a:buFont typeface="Calibri"/>
              <a:buNone/>
            </a:pPr>
            <a:r>
              <a:rPr b="1" lang="en-US" sz="2400"/>
              <a:t>How does it work?</a:t>
            </a:r>
            <a:endParaRPr/>
          </a:p>
          <a:p>
            <a:pPr indent="-342900" lvl="0" marL="342900" rtl="0" algn="l">
              <a:lnSpc>
                <a:spcPct val="100000"/>
              </a:lnSpc>
              <a:spcBef>
                <a:spcPts val="1200"/>
              </a:spcBef>
              <a:spcAft>
                <a:spcPts val="0"/>
              </a:spcAft>
              <a:buClr>
                <a:schemeClr val="dk1"/>
              </a:buClr>
              <a:buSzPts val="2400"/>
              <a:buChar char="•"/>
            </a:pPr>
            <a:r>
              <a:rPr lang="en-US" sz="2400"/>
              <a:t>Lexile measures are based on two well-established predictors of how difficult a text is to comprehend: </a:t>
            </a:r>
            <a:r>
              <a:rPr i="1" lang="en-US" sz="2400"/>
              <a:t>semantic difficulty </a:t>
            </a:r>
            <a:r>
              <a:rPr lang="en-US" sz="2400"/>
              <a:t>(word frequency) and </a:t>
            </a:r>
            <a:r>
              <a:rPr i="1" lang="en-US" sz="2400"/>
              <a:t>syntactic complexity </a:t>
            </a:r>
            <a:r>
              <a:rPr lang="en-US" sz="2400"/>
              <a:t>(sentence length).</a:t>
            </a:r>
            <a:endParaRPr/>
          </a:p>
          <a:p>
            <a:pPr indent="-190500" lvl="0" marL="342900" rtl="0" algn="l">
              <a:lnSpc>
                <a:spcPct val="100000"/>
              </a:lnSpc>
              <a:spcBef>
                <a:spcPts val="480"/>
              </a:spcBef>
              <a:spcAft>
                <a:spcPts val="0"/>
              </a:spcAft>
              <a:buClr>
                <a:schemeClr val="dk1"/>
              </a:buClr>
              <a:buSzPts val="2400"/>
              <a:buNone/>
            </a:pPr>
            <a:r>
              <a:t/>
            </a:r>
            <a:endParaRPr sz="2400"/>
          </a:p>
        </p:txBody>
      </p:sp>
      <p:sp>
        <p:nvSpPr>
          <p:cNvPr id="826" name="Google Shape;826;p108"/>
          <p:cNvSpPr/>
          <p:nvPr/>
        </p:nvSpPr>
        <p:spPr>
          <a:xfrm>
            <a:off x="5562600" y="3276600"/>
            <a:ext cx="3124200" cy="304800"/>
          </a:xfrm>
          <a:prstGeom prst="rect">
            <a:avLst/>
          </a:prstGeom>
          <a:solidFill>
            <a:srgbClr val="EAF3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7" name="Google Shape;827;p108"/>
          <p:cNvSpPr/>
          <p:nvPr/>
        </p:nvSpPr>
        <p:spPr>
          <a:xfrm>
            <a:off x="5562600" y="3810000"/>
            <a:ext cx="3124200" cy="304800"/>
          </a:xfrm>
          <a:prstGeom prst="rect">
            <a:avLst/>
          </a:prstGeom>
          <a:solidFill>
            <a:srgbClr val="EAF3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8" name="Google Shape;828;p108"/>
          <p:cNvSpPr/>
          <p:nvPr/>
        </p:nvSpPr>
        <p:spPr>
          <a:xfrm>
            <a:off x="5562600" y="5486400"/>
            <a:ext cx="3124200" cy="304800"/>
          </a:xfrm>
          <a:prstGeom prst="rect">
            <a:avLst/>
          </a:prstGeom>
          <a:solidFill>
            <a:srgbClr val="EAF3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829" name="Google Shape;829;p108"/>
          <p:cNvGraphicFramePr/>
          <p:nvPr/>
        </p:nvGraphicFramePr>
        <p:xfrm>
          <a:off x="5562600" y="2498725"/>
          <a:ext cx="3000000" cy="3000000"/>
        </p:xfrm>
        <a:graphic>
          <a:graphicData uri="http://schemas.openxmlformats.org/drawingml/2006/table">
            <a:tbl>
              <a:tblPr>
                <a:noFill/>
                <a:tableStyleId>{8C576B41-6210-474A-ABAD-7C91381A4B1E}</a:tableStyleId>
              </a:tblPr>
              <a:tblGrid>
                <a:gridCol w="762000"/>
                <a:gridCol w="838200"/>
                <a:gridCol w="1524000"/>
              </a:tblGrid>
              <a:tr h="384175">
                <a:tc>
                  <a:txBody>
                    <a:bodyPr/>
                    <a:lstStyle/>
                    <a:p>
                      <a:pPr indent="0" lvl="0" marL="0" marR="0" rtl="0" algn="ctr">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Age</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3D9"/>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School Year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3D9"/>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Typical Lexile Level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3D9"/>
                    </a:solidFill>
                  </a:tcPr>
                </a:tc>
              </a:tr>
              <a:tr h="1749425">
                <a:tc>
                  <a:txBody>
                    <a:bodyPr/>
                    <a:lstStyle/>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7</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8</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9</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10</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11</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12</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13</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14</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15</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16</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3</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4</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5</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6</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7</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8</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9</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10</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11</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12</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300- 800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400- 900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500-1000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600-1100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700-1200</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800-1300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900-1400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1000-1700</a:t>
                      </a:r>
                      <a:endParaRPr sz="1400" u="none" cap="none" strike="noStrike"/>
                    </a:p>
                    <a:p>
                      <a:pPr indent="0" lvl="0" marL="0" marR="0" rtl="0" algn="ctr">
                        <a:lnSpc>
                          <a:spcPct val="15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1100-1700</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1200-1700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830" name="Google Shape;830;p108"/>
          <p:cNvSpPr/>
          <p:nvPr/>
        </p:nvSpPr>
        <p:spPr>
          <a:xfrm>
            <a:off x="5486400" y="1860550"/>
            <a:ext cx="3200400" cy="6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Lexile Score Table </a:t>
            </a:r>
            <a:r>
              <a:rPr b="1" i="0" lang="en-US" sz="800" u="none" cap="none" strike="noStrike">
                <a:solidFill>
                  <a:schemeClr val="dk2"/>
                </a:solidFill>
                <a:latin typeface="Calibri"/>
                <a:ea typeface="Calibri"/>
                <a:cs typeface="Calibri"/>
                <a:sym typeface="Calibri"/>
              </a:rPr>
              <a:t>from www.lexile.com: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09"/>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836" name="Google Shape;836;p10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Word ID Pretest</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10"/>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842" name="Google Shape;842;p110"/>
          <p:cNvSpPr txBox="1"/>
          <p:nvPr>
            <p:ph idx="1" type="body"/>
          </p:nvPr>
        </p:nvSpPr>
        <p:spPr>
          <a:xfrm>
            <a:off x="1043492" y="2323652"/>
            <a:ext cx="6777300" cy="39246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6080"/>
              <a:buNone/>
            </a:pPr>
            <a:r>
              <a:rPr lang="en-US" sz="8000"/>
              <a:t>Word Mapping Pretest</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1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t/>
            </a:r>
            <a:endParaRPr/>
          </a:p>
        </p:txBody>
      </p:sp>
      <p:sp>
        <p:nvSpPr>
          <p:cNvPr id="848" name="Google Shape;848;p11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68580" rtl="0" algn="ctr">
              <a:lnSpc>
                <a:spcPct val="100000"/>
              </a:lnSpc>
              <a:spcBef>
                <a:spcPts val="0"/>
              </a:spcBef>
              <a:spcAft>
                <a:spcPts val="0"/>
              </a:spcAft>
              <a:buSzPts val="7296"/>
              <a:buNone/>
            </a:pPr>
            <a:r>
              <a:rPr lang="en-US" sz="9600"/>
              <a:t>Day 8</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12"/>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Century Gothic"/>
              <a:buNone/>
            </a:pPr>
            <a:r>
              <a:rPr lang="en-US"/>
              <a:t>Start-Up Activity Day 8</a:t>
            </a:r>
            <a:endParaRPr/>
          </a:p>
        </p:txBody>
      </p:sp>
      <p:sp>
        <p:nvSpPr>
          <p:cNvPr id="854" name="Google Shape;854;p11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368"/>
              <a:buNone/>
            </a:pPr>
            <a:r>
              <a:rPr lang="en-US" sz="3600"/>
              <a:t>In your journal, write two complete sentences about the parts of a learning community that you would like to see in place in this classroom.</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