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Default Extension="pdf" ContentType="application/pdf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Default Extension="wmf" ContentType="image/x-wmf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9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C50286-59D0-1248-A7DE-7836B298F2EA}" type="datetimeFigureOut">
              <a:rPr lang="en-US" smtClean="0"/>
              <a:t>7/22/18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EF5E71-25C2-124C-8D67-3D205B873ED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712005-6EA6-7144-913A-74D8CDA0C3FC}" type="slidenum">
              <a:rPr lang="en-US">
                <a:latin typeface="Arial" pitchFamily="-105" charset="0"/>
              </a:rPr>
              <a:pPr/>
              <a:t>3</a:t>
            </a:fld>
            <a:endParaRPr lang="en-US">
              <a:latin typeface="Arial" pitchFamily="-105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D38DB3-B9B9-6B4A-80D4-832AC317921E}" type="slidenum">
              <a:rPr lang="en-US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pPr/>
              <a:t>20</a:t>
            </a:fld>
            <a:endParaRPr lang="en-US"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5632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EA2AF5-08E0-2E46-B27A-21C5D21972A6}" type="slidenum">
              <a:rPr lang="en-US">
                <a:latin typeface="Arial" pitchFamily="-105" charset="0"/>
              </a:rPr>
              <a:pPr/>
              <a:t>22</a:t>
            </a:fld>
            <a:endParaRPr lang="en-US">
              <a:latin typeface="Arial" pitchFamily="-105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71AD99-22E8-7441-BF21-5BEDA6653A54}" type="slidenum">
              <a:rPr lang="en-US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pPr/>
              <a:t>5</a:t>
            </a:fld>
            <a:endParaRPr lang="en-US"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4301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B0C860-2511-754E-9506-DCA9C66D4A85}" type="slidenum">
              <a:rPr lang="en-US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pPr/>
              <a:t>6</a:t>
            </a:fld>
            <a:endParaRPr lang="en-US"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4505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387D15-271C-D446-9821-E1E4AE72485F}" type="slidenum">
              <a:rPr lang="en-US">
                <a:latin typeface="Arial" pitchFamily="-105" charset="0"/>
              </a:rPr>
              <a:pPr/>
              <a:t>7</a:t>
            </a:fld>
            <a:endParaRPr lang="en-US">
              <a:latin typeface="Arial" pitchFamily="-105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AEFC8C-C543-074B-B821-56121899EF5B}" type="slidenum">
              <a:rPr lang="en-US">
                <a:latin typeface="Arial" pitchFamily="-105" charset="0"/>
              </a:rPr>
              <a:pPr/>
              <a:t>9</a:t>
            </a:fld>
            <a:endParaRPr lang="en-US">
              <a:latin typeface="Arial" pitchFamily="-105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E4988C-2091-9540-B282-B1948F767023}" type="slidenum">
              <a:rPr lang="en-US">
                <a:latin typeface="Arial" pitchFamily="-105" charset="0"/>
              </a:rPr>
              <a:pPr/>
              <a:t>11</a:t>
            </a:fld>
            <a:endParaRPr lang="en-US">
              <a:latin typeface="Arial" pitchFamily="-105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48A67F-8A58-D34A-9A59-2BA33E776EEC}" type="slidenum">
              <a:rPr lang="en-US">
                <a:latin typeface="Arial" pitchFamily="29" charset="0"/>
              </a:rPr>
              <a:pPr/>
              <a:t>12</a:t>
            </a:fld>
            <a:endParaRPr lang="en-US">
              <a:latin typeface="Arial" pitchFamily="29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F0BC03-1DE5-234D-89B2-64785A7C2563}" type="slidenum">
              <a:rPr lang="en-US">
                <a:latin typeface="Arial" pitchFamily="-105" charset="0"/>
              </a:rPr>
              <a:pPr/>
              <a:t>13</a:t>
            </a:fld>
            <a:endParaRPr lang="en-US">
              <a:latin typeface="Arial" pitchFamily="-105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CA8DBC-A05D-814E-8239-4756ECBC1AC6}" type="slidenum">
              <a:rPr lang="en-US">
                <a:latin typeface="Arial" pitchFamily="-105" charset="0"/>
              </a:rPr>
              <a:pPr/>
              <a:t>17</a:t>
            </a:fld>
            <a:endParaRPr lang="en-US">
              <a:latin typeface="Arial" pitchFamily="-105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D5B83-096C-0F48-8BB1-50C93599B37D}" type="datetimeFigureOut">
              <a:rPr lang="en-US" smtClean="0"/>
              <a:t>7/22/18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47230-47F9-A649-B07B-72B4C06407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D5B83-096C-0F48-8BB1-50C93599B37D}" type="datetimeFigureOut">
              <a:rPr lang="en-US" smtClean="0"/>
              <a:t>7/22/18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47230-47F9-A649-B07B-72B4C06407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D5B83-096C-0F48-8BB1-50C93599B37D}" type="datetimeFigureOut">
              <a:rPr lang="en-US" smtClean="0"/>
              <a:t>7/22/18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47230-47F9-A649-B07B-72B4C06407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40ED9-B40F-AC4C-9882-7A817FB055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3810000" cy="44196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71295C-3069-E44A-B90E-C291D91A5B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D5B83-096C-0F48-8BB1-50C93599B37D}" type="datetimeFigureOut">
              <a:rPr lang="en-US" smtClean="0"/>
              <a:t>7/22/18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47230-47F9-A649-B07B-72B4C06407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D5B83-096C-0F48-8BB1-50C93599B37D}" type="datetimeFigureOut">
              <a:rPr lang="en-US" smtClean="0"/>
              <a:t>7/22/18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47230-47F9-A649-B07B-72B4C06407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D5B83-096C-0F48-8BB1-50C93599B37D}" type="datetimeFigureOut">
              <a:rPr lang="en-US" smtClean="0"/>
              <a:t>7/22/18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47230-47F9-A649-B07B-72B4C06407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D5B83-096C-0F48-8BB1-50C93599B37D}" type="datetimeFigureOut">
              <a:rPr lang="en-US" smtClean="0"/>
              <a:t>7/22/18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47230-47F9-A649-B07B-72B4C06407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D5B83-096C-0F48-8BB1-50C93599B37D}" type="datetimeFigureOut">
              <a:rPr lang="en-US" smtClean="0"/>
              <a:t>7/22/18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47230-47F9-A649-B07B-72B4C06407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D5B83-096C-0F48-8BB1-50C93599B37D}" type="datetimeFigureOut">
              <a:rPr lang="en-US" smtClean="0"/>
              <a:t>7/22/18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47230-47F9-A649-B07B-72B4C06407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D5B83-096C-0F48-8BB1-50C93599B37D}" type="datetimeFigureOut">
              <a:rPr lang="en-US" smtClean="0"/>
              <a:t>7/22/18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47230-47F9-A649-B07B-72B4C06407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D5B83-096C-0F48-8BB1-50C93599B37D}" type="datetimeFigureOut">
              <a:rPr lang="en-US" smtClean="0"/>
              <a:t>7/22/18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47230-47F9-A649-B07B-72B4C06407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D5B83-096C-0F48-8BB1-50C93599B37D}" type="datetimeFigureOut">
              <a:rPr lang="en-US" smtClean="0"/>
              <a:t>7/22/18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47230-47F9-A649-B07B-72B4C064071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df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4076" y="945698"/>
            <a:ext cx="2634641" cy="4325146"/>
          </a:xfrm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sz="5000" dirty="0" smtClean="0"/>
              <a:t>Let’s </a:t>
            </a:r>
          </a:p>
          <a:p>
            <a:pPr algn="ctr">
              <a:buNone/>
            </a:pPr>
            <a:r>
              <a:rPr lang="en-US" sz="5000" dirty="0" smtClean="0"/>
              <a:t>Take  A</a:t>
            </a:r>
          </a:p>
          <a:p>
            <a:pPr algn="ctr">
              <a:buNone/>
            </a:pPr>
            <a:r>
              <a:rPr lang="en-US" sz="5000" dirty="0" smtClean="0"/>
              <a:t>Look At</a:t>
            </a:r>
          </a:p>
          <a:p>
            <a:pPr algn="ctr">
              <a:buNone/>
            </a:pPr>
            <a:r>
              <a:rPr lang="en-US" sz="5000" dirty="0" smtClean="0"/>
              <a:t>Teacher</a:t>
            </a:r>
          </a:p>
          <a:p>
            <a:pPr algn="ctr">
              <a:buNone/>
            </a:pPr>
            <a:r>
              <a:rPr lang="en-US" sz="5000" dirty="0" smtClean="0"/>
              <a:t>Notebook</a:t>
            </a:r>
          </a:p>
          <a:p>
            <a:pPr algn="ctr">
              <a:buNone/>
            </a:pPr>
            <a:r>
              <a:rPr lang="en-US" sz="5000" dirty="0" smtClean="0"/>
              <a:t>#1.</a:t>
            </a:r>
            <a:endParaRPr lang="en-US" sz="5000" dirty="0"/>
          </a:p>
        </p:txBody>
      </p:sp>
      <p:pic>
        <p:nvPicPr>
          <p:cNvPr id="6" name="Content Placeholder 5" descr="1_Xtreme Xpect to Achieve Title.pdf"/>
          <p:cNvPicPr>
            <a:picLocks noGrp="1" noChangeAspect="1"/>
          </p:cNvPicPr>
          <p:nvPr>
            <p:ph sz="half" idx="2"/>
          </p:nvPr>
        </p:nvPicPr>
        <mc:AlternateContent>
          <mc:Choice xmlns:ma="http://schemas.microsoft.com/office/mac/drawingml/2008/main" Requires="ma">
            <p:blipFill>
              <a:blip r:embed="rId2"/>
              <a:srcRect l="-5992" r="-5992"/>
              <a:stretch>
                <a:fillRect/>
              </a:stretch>
            </p:blipFill>
          </mc:Choice>
          <mc:Fallback>
            <p:blipFill>
              <a:blip r:embed="rId3"/>
              <a:srcRect l="-5992" r="-5992"/>
              <a:stretch>
                <a:fillRect/>
              </a:stretch>
            </p:blipFill>
          </mc:Fallback>
        </mc:AlternateContent>
        <p:spPr>
          <a:xfrm>
            <a:off x="3268717" y="0"/>
            <a:ext cx="591206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en-US" smtClean="0"/>
              <a:t>Day 4 </a:t>
            </a:r>
          </a:p>
        </p:txBody>
      </p:sp>
      <p:sp>
        <p:nvSpPr>
          <p:cNvPr id="5120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219199"/>
            <a:ext cx="4114800" cy="533586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Start up activity</a:t>
            </a:r>
          </a:p>
          <a:p>
            <a:r>
              <a:rPr lang="en-US" sz="2800" dirty="0" smtClean="0"/>
              <a:t>Advance organizer</a:t>
            </a:r>
          </a:p>
          <a:p>
            <a:r>
              <a:rPr lang="en-US" sz="2800" dirty="0" smtClean="0"/>
              <a:t>Guided Reading - Coach Carter</a:t>
            </a:r>
          </a:p>
          <a:p>
            <a:r>
              <a:rPr lang="en-US" sz="2800" dirty="0" smtClean="0"/>
              <a:t>Give the Sentence Comprehension Subtest of the GRADE.</a:t>
            </a:r>
          </a:p>
          <a:p>
            <a:r>
              <a:rPr lang="en-US" sz="2800" dirty="0" smtClean="0"/>
              <a:t>Moving from/back to whole class routine</a:t>
            </a:r>
          </a:p>
          <a:p>
            <a:r>
              <a:rPr lang="en-US" sz="2800" dirty="0" smtClean="0"/>
              <a:t>Discuss expectations</a:t>
            </a:r>
          </a:p>
          <a:p>
            <a:r>
              <a:rPr lang="en-US" sz="2800" dirty="0" smtClean="0"/>
              <a:t>Closing</a:t>
            </a:r>
          </a:p>
        </p:txBody>
      </p:sp>
      <p:pic>
        <p:nvPicPr>
          <p:cNvPr id="51204" name="ClipArt Placeholder 7"/>
          <p:cNvPicPr>
            <a:picLocks noGrp="1" noChangeAspect="1"/>
          </p:cNvPicPr>
          <p:nvPr>
            <p:ph type="clipArt" sz="half" idx="2"/>
          </p:nvPr>
        </p:nvPicPr>
        <p:blipFill>
          <a:blip r:embed="rId2"/>
          <a:srcRect l="-15308" r="-15308"/>
          <a:stretch>
            <a:fillRect/>
          </a:stretch>
        </p:blipFill>
        <p:spPr>
          <a:xfrm>
            <a:off x="4648200" y="1219200"/>
            <a:ext cx="3810000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763000" cy="1295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Moving From and Back to</a:t>
            </a:r>
            <a:br>
              <a:rPr lang="en-US" sz="4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4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Whole Class </a:t>
            </a:r>
            <a:endParaRPr lang="en-US" sz="4000" b="1" dirty="0">
              <a:solidFill>
                <a:srgbClr val="FF33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7772400" cy="5486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>
                <a:solidFill>
                  <a:srgbClr val="FF3300"/>
                </a:solidFill>
              </a:rPr>
              <a:t>Transition</a:t>
            </a:r>
            <a:r>
              <a:rPr lang="en-US" sz="2400" b="1"/>
              <a:t> </a:t>
            </a:r>
            <a:r>
              <a:rPr lang="en-US" sz="1800" b="1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/>
              <a:t>Move from your desk to the appropriate work area designated by the teacher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/>
              <a:t>When moving back to Whole Class, leave the work area and return to your desk quickly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>
                <a:solidFill>
                  <a:srgbClr val="FF3300"/>
                </a:solidFill>
              </a:rPr>
              <a:t>Time</a:t>
            </a:r>
            <a:r>
              <a:rPr lang="en-US" sz="2000" b="1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/>
              <a:t>One minute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>
                <a:solidFill>
                  <a:srgbClr val="FF3300"/>
                </a:solidFill>
              </a:rPr>
              <a:t>Appropriate Participation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/>
              <a:t>Move directly to work area or desk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/>
              <a:t>Ask teacher question or make appointment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/>
              <a:t>Sharpen pencil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/>
              <a:t>Get supplies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/>
              <a:t>Immediately get to work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>
                <a:solidFill>
                  <a:srgbClr val="FF3300"/>
                </a:solidFill>
              </a:rPr>
              <a:t>Inappropriate Behaviors</a:t>
            </a:r>
            <a:r>
              <a:rPr lang="en-US" sz="2000" b="1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b="1"/>
              <a:t>Staying at desk or work area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b="1"/>
              <a:t>Talking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b="1"/>
              <a:t>Going to the wrong location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b="1"/>
              <a:t>Not getting to work immediately</a:t>
            </a:r>
          </a:p>
          <a:p>
            <a:pPr eaLnBrk="1" hangingPunct="1">
              <a:lnSpc>
                <a:spcPct val="90000"/>
              </a:lnSpc>
            </a:pPr>
            <a:endParaRPr lang="en-US" sz="2400" b="1"/>
          </a:p>
          <a:p>
            <a:pPr eaLnBrk="1" hangingPunct="1">
              <a:lnSpc>
                <a:spcPct val="80000"/>
              </a:lnSpc>
            </a:pPr>
            <a:endParaRPr lang="en-US" sz="1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91789"/>
            <a:ext cx="9144000" cy="6228098"/>
          </a:xfrm>
        </p:spPr>
        <p:txBody>
          <a:bodyPr>
            <a:normAutofit lnSpcReduction="10000"/>
          </a:bodyPr>
          <a:lstStyle/>
          <a:p>
            <a:pPr marL="533400" indent="-533400" algn="ctr" eaLnBrk="1" hangingPunct="1">
              <a:lnSpc>
                <a:spcPct val="80000"/>
              </a:lnSpc>
              <a:buNone/>
            </a:pPr>
            <a:r>
              <a:rPr lang="en-US" sz="4108" b="1" dirty="0" smtClean="0"/>
              <a:t>    Rely on the ACHIEVE Expectations:</a:t>
            </a:r>
            <a:endParaRPr lang="en-US" sz="4108" b="1" dirty="0"/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endParaRPr lang="en-US" sz="2800" b="1" dirty="0"/>
          </a:p>
          <a:p>
            <a:pPr marL="2171700" lvl="4" indent="-342900" eaLnBrk="1" hangingPunct="1">
              <a:lnSpc>
                <a:spcPct val="80000"/>
              </a:lnSpc>
              <a:buFontTx/>
              <a:buNone/>
            </a:pPr>
            <a:r>
              <a:rPr lang="en-US" sz="5189" b="1" dirty="0">
                <a:solidFill>
                  <a:srgbClr val="FF3300"/>
                </a:solidFill>
              </a:rPr>
              <a:t>A</a:t>
            </a:r>
            <a:r>
              <a:rPr lang="en-US" sz="5189" b="1" dirty="0"/>
              <a:t>ctivity</a:t>
            </a:r>
            <a:endParaRPr lang="en-US" sz="5189" b="1" dirty="0">
              <a:solidFill>
                <a:srgbClr val="FF3300"/>
              </a:solidFill>
            </a:endParaRPr>
          </a:p>
          <a:p>
            <a:pPr marL="2171700" lvl="4" indent="-342900" eaLnBrk="1" hangingPunct="1">
              <a:lnSpc>
                <a:spcPct val="80000"/>
              </a:lnSpc>
              <a:buFontTx/>
              <a:buNone/>
            </a:pPr>
            <a:r>
              <a:rPr lang="en-US" sz="5189" b="1" dirty="0">
                <a:solidFill>
                  <a:srgbClr val="FF3300"/>
                </a:solidFill>
              </a:rPr>
              <a:t>C</a:t>
            </a:r>
            <a:r>
              <a:rPr lang="en-US" sz="5189" b="1" dirty="0"/>
              <a:t>onversation</a:t>
            </a:r>
          </a:p>
          <a:p>
            <a:pPr marL="2171700" lvl="4" indent="-342900" eaLnBrk="1" hangingPunct="1">
              <a:lnSpc>
                <a:spcPct val="80000"/>
              </a:lnSpc>
              <a:buFontTx/>
              <a:buNone/>
            </a:pPr>
            <a:r>
              <a:rPr lang="en-US" sz="5189" b="1" dirty="0">
                <a:solidFill>
                  <a:srgbClr val="FF3300"/>
                </a:solidFill>
              </a:rPr>
              <a:t>H</a:t>
            </a:r>
            <a:r>
              <a:rPr lang="en-US" sz="5189" b="1" dirty="0"/>
              <a:t>elp</a:t>
            </a:r>
            <a:endParaRPr lang="en-US" sz="5189" b="1" dirty="0">
              <a:solidFill>
                <a:srgbClr val="FF3300"/>
              </a:solidFill>
            </a:endParaRPr>
          </a:p>
          <a:p>
            <a:pPr marL="2171700" lvl="4" indent="-342900" eaLnBrk="1" hangingPunct="1">
              <a:lnSpc>
                <a:spcPct val="80000"/>
              </a:lnSpc>
              <a:buFontTx/>
              <a:buNone/>
            </a:pPr>
            <a:r>
              <a:rPr lang="en-US" sz="5189" b="1" dirty="0">
                <a:solidFill>
                  <a:srgbClr val="FF3300"/>
                </a:solidFill>
              </a:rPr>
              <a:t>I</a:t>
            </a:r>
            <a:r>
              <a:rPr lang="en-US" sz="5189" b="1" dirty="0"/>
              <a:t>ntegrity</a:t>
            </a:r>
            <a:endParaRPr lang="en-US" sz="5189" b="1" dirty="0">
              <a:solidFill>
                <a:srgbClr val="FF3300"/>
              </a:solidFill>
            </a:endParaRPr>
          </a:p>
          <a:p>
            <a:pPr marL="2171700" lvl="4" indent="-342900" eaLnBrk="1" hangingPunct="1">
              <a:lnSpc>
                <a:spcPct val="80000"/>
              </a:lnSpc>
              <a:buFontTx/>
              <a:buNone/>
            </a:pPr>
            <a:r>
              <a:rPr lang="en-US" sz="5189" b="1" dirty="0">
                <a:solidFill>
                  <a:srgbClr val="FF3300"/>
                </a:solidFill>
              </a:rPr>
              <a:t>E</a:t>
            </a:r>
            <a:r>
              <a:rPr lang="en-US" sz="5189" b="1" dirty="0"/>
              <a:t>ffort</a:t>
            </a:r>
          </a:p>
          <a:p>
            <a:pPr marL="2171700" lvl="4" indent="-342900" eaLnBrk="1" hangingPunct="1">
              <a:lnSpc>
                <a:spcPct val="80000"/>
              </a:lnSpc>
              <a:buFontTx/>
              <a:buNone/>
            </a:pPr>
            <a:r>
              <a:rPr lang="en-US" sz="5189" b="1" dirty="0">
                <a:solidFill>
                  <a:srgbClr val="FF3300"/>
                </a:solidFill>
              </a:rPr>
              <a:t>V</a:t>
            </a:r>
            <a:r>
              <a:rPr lang="en-US" sz="5189" b="1" dirty="0"/>
              <a:t>alue</a:t>
            </a:r>
          </a:p>
          <a:p>
            <a:pPr marL="2171700" lvl="4" indent="-342900" eaLnBrk="1" hangingPunct="1">
              <a:lnSpc>
                <a:spcPct val="80000"/>
              </a:lnSpc>
              <a:buFontTx/>
              <a:buNone/>
            </a:pPr>
            <a:r>
              <a:rPr lang="en-US" sz="5189" b="1" dirty="0">
                <a:solidFill>
                  <a:srgbClr val="FF3300"/>
                </a:solidFill>
              </a:rPr>
              <a:t>E</a:t>
            </a:r>
            <a:r>
              <a:rPr lang="en-US" sz="5189" b="1" dirty="0"/>
              <a:t>fficiency</a:t>
            </a:r>
          </a:p>
          <a:p>
            <a:pPr marL="533400" indent="-533400" eaLnBrk="1" hangingPunct="1">
              <a:lnSpc>
                <a:spcPct val="80000"/>
              </a:lnSpc>
            </a:pPr>
            <a:endParaRPr lang="en-US" sz="2800" b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2590800"/>
          </a:xfrm>
        </p:spPr>
        <p:txBody>
          <a:bodyPr/>
          <a:lstStyle/>
          <a:p>
            <a:pPr eaLnBrk="1" hangingPunct="1"/>
            <a:r>
              <a:rPr lang="en-US"/>
              <a:t>Set Up Your Expectations using the </a:t>
            </a:r>
            <a:r>
              <a:rPr lang="en-US" b="1">
                <a:solidFill>
                  <a:srgbClr val="EF5C00"/>
                </a:solidFill>
                <a:latin typeface="Arial Black" pitchFamily="-105" charset="0"/>
              </a:rPr>
              <a:t>ACHIEVE</a:t>
            </a:r>
            <a:r>
              <a:rPr lang="en-US"/>
              <a:t> Planning Sheets for:</a:t>
            </a:r>
          </a:p>
        </p:txBody>
      </p:sp>
      <p:sp>
        <p:nvSpPr>
          <p:cNvPr id="6758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2438400"/>
            <a:ext cx="7772400" cy="3581400"/>
          </a:xfrm>
        </p:spPr>
        <p:txBody>
          <a:bodyPr/>
          <a:lstStyle/>
          <a:p>
            <a:pPr algn="ctr" eaLnBrk="1" hangingPunct="1"/>
            <a:r>
              <a:rPr lang="en-US" u="sng"/>
              <a:t>Whole Group Activities</a:t>
            </a:r>
            <a:r>
              <a:rPr lang="en-US"/>
              <a:t>:  Teacher leads the activity</a:t>
            </a:r>
          </a:p>
          <a:p>
            <a:pPr algn="ctr" eaLnBrk="1" hangingPunct="1"/>
            <a:r>
              <a:rPr lang="en-US" u="sng"/>
              <a:t>Paired or Small Group Activities</a:t>
            </a:r>
            <a:r>
              <a:rPr lang="en-US"/>
              <a:t>:  Students working together</a:t>
            </a:r>
          </a:p>
          <a:p>
            <a:pPr algn="ctr" eaLnBrk="1" hangingPunct="1"/>
            <a:r>
              <a:rPr lang="en-US" u="sng"/>
              <a:t>Independent  Activities</a:t>
            </a:r>
            <a:r>
              <a:rPr lang="en-US"/>
              <a:t>:  Students working alone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686800" cy="4525963"/>
          </a:xfrm>
        </p:spPr>
        <p:txBody>
          <a:bodyPr>
            <a:norm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4000" dirty="0" smtClean="0"/>
              <a:t>Set clear expectations </a:t>
            </a:r>
          </a:p>
          <a:p>
            <a:pPr marL="914400" indent="-914400">
              <a:buNone/>
            </a:pPr>
            <a:endParaRPr lang="en-US" sz="4000" dirty="0" smtClean="0"/>
          </a:p>
          <a:p>
            <a:pPr marL="914400" indent="-914400">
              <a:buFont typeface="+mj-lt"/>
              <a:buAutoNum type="arabicPeriod"/>
            </a:pPr>
            <a:r>
              <a:rPr lang="en-US" sz="4000" dirty="0" smtClean="0"/>
              <a:t>Build a strong learning community.</a:t>
            </a:r>
          </a:p>
          <a:p>
            <a:pPr marL="914400" indent="-914400">
              <a:buNone/>
            </a:pPr>
            <a:endParaRPr lang="en-US" sz="4000" dirty="0" smtClean="0"/>
          </a:p>
          <a:p>
            <a:pPr marL="914400" indent="-914400">
              <a:buFont typeface="+mj-lt"/>
              <a:buAutoNum type="arabicPeriod"/>
            </a:pPr>
            <a:r>
              <a:rPr lang="en-US" sz="4000" dirty="0" smtClean="0"/>
              <a:t>Provide positive feedback.</a:t>
            </a:r>
            <a:endParaRPr lang="en-US" sz="4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44582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Three Major Components of</a:t>
            </a:r>
            <a:b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Xpect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to Achieve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3796302"/>
            <a:ext cx="8229600" cy="96439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munit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2140" y="0"/>
            <a:ext cx="9471658" cy="683133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62140" y="3066764"/>
            <a:ext cx="9471658" cy="1143000"/>
          </a:xfrm>
        </p:spPr>
        <p:txBody>
          <a:bodyPr>
            <a:noAutofit/>
          </a:bodyPr>
          <a:lstStyle/>
          <a:p>
            <a:r>
              <a:rPr lang="en-US" sz="7400" b="1" dirty="0" smtClean="0"/>
              <a:t>How Do We Build A Learning Community?</a:t>
            </a:r>
            <a:endParaRPr lang="en-US" sz="7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en-US" dirty="0" smtClean="0"/>
              <a:t>Day 5 </a:t>
            </a:r>
          </a:p>
        </p:txBody>
      </p:sp>
      <p:sp>
        <p:nvSpPr>
          <p:cNvPr id="5120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219200"/>
            <a:ext cx="3577491" cy="4572000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Start up activity</a:t>
            </a:r>
          </a:p>
          <a:p>
            <a:r>
              <a:rPr lang="en-US" sz="2800" dirty="0" smtClean="0"/>
              <a:t>Advance organizer</a:t>
            </a:r>
          </a:p>
          <a:p>
            <a:r>
              <a:rPr lang="en-US" sz="2800" dirty="0" smtClean="0"/>
              <a:t>Introduce the concept of “Learning Community” with a </a:t>
            </a:r>
            <a:r>
              <a:rPr lang="en-US" sz="2800" b="1" i="1" dirty="0" smtClean="0"/>
              <a:t>Talking Together </a:t>
            </a:r>
            <a:r>
              <a:rPr lang="en-US" sz="2800" dirty="0" smtClean="0"/>
              <a:t>Lesson</a:t>
            </a:r>
          </a:p>
          <a:p>
            <a:r>
              <a:rPr lang="en-US" sz="2800" dirty="0" smtClean="0"/>
              <a:t>Introduce the concept of “Respect.” </a:t>
            </a:r>
          </a:p>
          <a:p>
            <a:r>
              <a:rPr lang="en-US" sz="2800" dirty="0" smtClean="0"/>
              <a:t>Guided Reading</a:t>
            </a:r>
          </a:p>
        </p:txBody>
      </p:sp>
      <p:pic>
        <p:nvPicPr>
          <p:cNvPr id="6" name="Picture 5" descr="we-valu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543" y="1521775"/>
            <a:ext cx="5002457" cy="379871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805105" y="4302161"/>
            <a:ext cx="3992813" cy="7780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RESPECT</a:t>
            </a:r>
            <a:endParaRPr lang="en-U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6600" b="1" dirty="0">
                <a:solidFill>
                  <a:srgbClr val="ED181E"/>
                </a:solidFill>
              </a:rPr>
              <a:t>Talking Together</a:t>
            </a:r>
            <a:endParaRPr lang="en-US" dirty="0"/>
          </a:p>
        </p:txBody>
      </p:sp>
      <p:sp>
        <p:nvSpPr>
          <p:cNvPr id="391174" name="Text Box 6"/>
          <p:cNvSpPr txBox="1">
            <a:spLocks noChangeArrowheads="1"/>
          </p:cNvSpPr>
          <p:nvPr/>
        </p:nvSpPr>
        <p:spPr bwMode="auto">
          <a:xfrm>
            <a:off x="189778" y="1143000"/>
            <a:ext cx="4796017" cy="513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/>
              <a:t>A learning community is 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“ … an environment that fosters 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mutual cooperation, emotional</a:t>
            </a:r>
            <a:r>
              <a:rPr lang="en-US" sz="2400" dirty="0" smtClean="0"/>
              <a:t> support,</a:t>
            </a:r>
          </a:p>
          <a:p>
            <a:pPr algn="ctr">
              <a:lnSpc>
                <a:spcPct val="150000"/>
              </a:lnSpc>
            </a:pPr>
            <a:r>
              <a:rPr lang="en-US" sz="2400" dirty="0" smtClean="0"/>
              <a:t> </a:t>
            </a:r>
            <a:r>
              <a:rPr lang="en-US" sz="2400" dirty="0"/>
              <a:t>and personal growth as 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(people) work together to achieve 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what they cannot accomplish 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alone.</a:t>
            </a:r>
            <a:r>
              <a:rPr lang="en-US" sz="2400" dirty="0" smtClean="0"/>
              <a:t>”</a:t>
            </a:r>
            <a:endParaRPr lang="en-US" sz="2800" dirty="0" smtClean="0"/>
          </a:p>
          <a:p>
            <a:pPr algn="ctr">
              <a:lnSpc>
                <a:spcPct val="150000"/>
              </a:lnSpc>
            </a:pPr>
            <a:r>
              <a:rPr lang="en-US" sz="2800" dirty="0" err="1"/>
              <a:t>DuFour</a:t>
            </a:r>
            <a:r>
              <a:rPr lang="en-US" sz="2800" dirty="0"/>
              <a:t> and </a:t>
            </a:r>
            <a:r>
              <a:rPr lang="en-US" sz="2800" dirty="0" err="1"/>
              <a:t>Eaker</a:t>
            </a:r>
            <a:r>
              <a:rPr lang="en-US" sz="2800" dirty="0"/>
              <a:t>, 1998</a:t>
            </a:r>
          </a:p>
        </p:txBody>
      </p:sp>
      <p:pic>
        <p:nvPicPr>
          <p:cNvPr id="5" name="Picture 4" descr="talking togeth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671" y="1676400"/>
            <a:ext cx="4031129" cy="40311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91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117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en-US" smtClean="0"/>
              <a:t>Day 6 </a:t>
            </a:r>
          </a:p>
        </p:txBody>
      </p:sp>
      <p:sp>
        <p:nvSpPr>
          <p:cNvPr id="6144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219200"/>
            <a:ext cx="3658979" cy="45720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Start up activity</a:t>
            </a:r>
          </a:p>
          <a:p>
            <a:r>
              <a:rPr lang="en-US" sz="2800" dirty="0" smtClean="0"/>
              <a:t>Advance organizer</a:t>
            </a:r>
          </a:p>
          <a:p>
            <a:r>
              <a:rPr lang="en-US" sz="2800" dirty="0" smtClean="0"/>
              <a:t>Begin pretests with the GRADE vocabulary subtest.</a:t>
            </a:r>
          </a:p>
          <a:p>
            <a:r>
              <a:rPr lang="en-US" sz="2800" dirty="0" smtClean="0"/>
              <a:t>Introduce the concept of “tolerance” with a </a:t>
            </a:r>
            <a:r>
              <a:rPr lang="en-US" sz="2800" b="1" i="1" dirty="0" smtClean="0"/>
              <a:t>Talking Together </a:t>
            </a:r>
            <a:r>
              <a:rPr lang="en-US" sz="2800" dirty="0" smtClean="0"/>
              <a:t>lesson.</a:t>
            </a:r>
            <a:endParaRPr lang="en-US" sz="2400" dirty="0" smtClean="0"/>
          </a:p>
        </p:txBody>
      </p:sp>
      <p:pic>
        <p:nvPicPr>
          <p:cNvPr id="6" name="Picture 5" descr="picture-of-bubble-she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3300" y="1475890"/>
            <a:ext cx="4401103" cy="3482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en-US" dirty="0" smtClean="0"/>
              <a:t>Day 7 </a:t>
            </a:r>
          </a:p>
        </p:txBody>
      </p:sp>
      <p:sp>
        <p:nvSpPr>
          <p:cNvPr id="6144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219200"/>
            <a:ext cx="3658979" cy="4572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Start up activity</a:t>
            </a:r>
          </a:p>
          <a:p>
            <a:r>
              <a:rPr lang="en-US" sz="2800" dirty="0" smtClean="0"/>
              <a:t>Discuss “closing the gap”</a:t>
            </a:r>
          </a:p>
          <a:p>
            <a:r>
              <a:rPr lang="en-US" sz="2800" dirty="0" smtClean="0"/>
              <a:t>Introduce </a:t>
            </a:r>
            <a:r>
              <a:rPr lang="en-US" sz="2800" dirty="0" err="1" smtClean="0"/>
              <a:t>lexile</a:t>
            </a:r>
            <a:r>
              <a:rPr lang="en-US" sz="2800" dirty="0" smtClean="0"/>
              <a:t> levels.</a:t>
            </a:r>
          </a:p>
          <a:p>
            <a:r>
              <a:rPr lang="en-US" sz="2800" dirty="0" smtClean="0"/>
              <a:t>Administer the pretests for Word Mapping and Word Identification</a:t>
            </a:r>
          </a:p>
        </p:txBody>
      </p:sp>
      <p:pic>
        <p:nvPicPr>
          <p:cNvPr id="5" name="Picture 4" descr="Screen Shot 2015-08-09 at 11.19.45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5886" y="1505559"/>
            <a:ext cx="3912165" cy="42856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Day 1 </a:t>
            </a:r>
          </a:p>
        </p:txBody>
      </p:sp>
      <p:sp>
        <p:nvSpPr>
          <p:cNvPr id="37891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600200"/>
            <a:ext cx="4114800" cy="4419600"/>
          </a:xfrm>
        </p:spPr>
        <p:txBody>
          <a:bodyPr/>
          <a:lstStyle/>
          <a:p>
            <a:r>
              <a:rPr lang="en-US" smtClean="0"/>
              <a:t>Start up activity</a:t>
            </a:r>
          </a:p>
          <a:p>
            <a:r>
              <a:rPr lang="en-US" smtClean="0"/>
              <a:t>Advance organizer</a:t>
            </a:r>
          </a:p>
          <a:p>
            <a:r>
              <a:rPr lang="en-US" smtClean="0"/>
              <a:t>Ice breaker </a:t>
            </a:r>
          </a:p>
          <a:p>
            <a:r>
              <a:rPr lang="en-US" smtClean="0"/>
              <a:t>Course rationale</a:t>
            </a:r>
          </a:p>
          <a:p>
            <a:r>
              <a:rPr lang="en-US" smtClean="0"/>
              <a:t>Course metaphor</a:t>
            </a:r>
          </a:p>
          <a:p>
            <a:r>
              <a:rPr lang="en-US" smtClean="0"/>
              <a:t>Closing – ending class routine</a:t>
            </a:r>
          </a:p>
        </p:txBody>
      </p:sp>
      <p:pic>
        <p:nvPicPr>
          <p:cNvPr id="37892" name="ClipArt Placeholder 4"/>
          <p:cNvPicPr>
            <a:picLocks noGrp="1" noChangeAspect="1"/>
          </p:cNvPicPr>
          <p:nvPr>
            <p:ph type="clipArt" sz="half" idx="2"/>
          </p:nvPr>
        </p:nvPicPr>
        <p:blipFill>
          <a:blip r:embed="rId2"/>
          <a:srcRect t="-36876" b="-36876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600950" cy="1371600"/>
          </a:xfrm>
        </p:spPr>
        <p:txBody>
          <a:bodyPr/>
          <a:lstStyle/>
          <a:p>
            <a:pPr eaLnBrk="1" hangingPunct="1"/>
            <a:r>
              <a:rPr lang="en-US" b="1">
                <a:ea typeface="ＭＳ Ｐゴシック" pitchFamily="-105" charset="-128"/>
                <a:cs typeface="ＭＳ Ｐゴシック" pitchFamily="-105" charset="-128"/>
              </a:rPr>
              <a:t>The “gap”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201738" y="2530475"/>
            <a:ext cx="6653212" cy="3419475"/>
            <a:chOff x="757" y="1594"/>
            <a:chExt cx="4191" cy="2154"/>
          </a:xfrm>
        </p:grpSpPr>
        <p:sp>
          <p:nvSpPr>
            <p:cNvPr id="55337" name="Line 5"/>
            <p:cNvSpPr>
              <a:spLocks noChangeShapeType="1"/>
            </p:cNvSpPr>
            <p:nvPr/>
          </p:nvSpPr>
          <p:spPr bwMode="auto">
            <a:xfrm>
              <a:off x="757" y="1594"/>
              <a:ext cx="0" cy="21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38" name="Line 6"/>
            <p:cNvSpPr>
              <a:spLocks noChangeShapeType="1"/>
            </p:cNvSpPr>
            <p:nvPr/>
          </p:nvSpPr>
          <p:spPr bwMode="auto">
            <a:xfrm>
              <a:off x="757" y="3748"/>
              <a:ext cx="419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5300" name="Text Box 7"/>
          <p:cNvSpPr txBox="1">
            <a:spLocks noChangeArrowheads="1"/>
          </p:cNvSpPr>
          <p:nvPr/>
        </p:nvSpPr>
        <p:spPr bwMode="auto">
          <a:xfrm>
            <a:off x="3124200" y="6172200"/>
            <a:ext cx="15382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latin typeface="Times" pitchFamily="-105" charset="0"/>
              </a:rPr>
              <a:t>Years in School</a:t>
            </a:r>
          </a:p>
        </p:txBody>
      </p:sp>
      <p:sp>
        <p:nvSpPr>
          <p:cNvPr id="55301" name="Text Box 8"/>
          <p:cNvSpPr txBox="1">
            <a:spLocks noChangeArrowheads="1"/>
          </p:cNvSpPr>
          <p:nvPr/>
        </p:nvSpPr>
        <p:spPr bwMode="auto">
          <a:xfrm>
            <a:off x="284163" y="2462213"/>
            <a:ext cx="6588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>
                <a:latin typeface="Times" pitchFamily="-105" charset="0"/>
              </a:rPr>
              <a:t>Skills</a:t>
            </a:r>
          </a:p>
        </p:txBody>
      </p:sp>
      <p:sp>
        <p:nvSpPr>
          <p:cNvPr id="55302" name="Line 9"/>
          <p:cNvSpPr>
            <a:spLocks noChangeShapeType="1"/>
          </p:cNvSpPr>
          <p:nvPr/>
        </p:nvSpPr>
        <p:spPr bwMode="auto">
          <a:xfrm flipV="1">
            <a:off x="1219200" y="1828800"/>
            <a:ext cx="4359275" cy="411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52388" y="2662238"/>
            <a:ext cx="996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3333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pitchFamily="-110" charset="0"/>
                <a:ea typeface="ＭＳ Ｐゴシック" pitchFamily="-110" charset="-128"/>
                <a:cs typeface="ＭＳ Ｐゴシック" pitchFamily="-110" charset="-128"/>
              </a:rPr>
              <a:t>Demands</a:t>
            </a:r>
          </a:p>
        </p:txBody>
      </p:sp>
      <p:sp>
        <p:nvSpPr>
          <p:cNvPr id="55304" name="Freeform 11"/>
          <p:cNvSpPr>
            <a:spLocks/>
          </p:cNvSpPr>
          <p:nvPr/>
        </p:nvSpPr>
        <p:spPr bwMode="auto">
          <a:xfrm>
            <a:off x="1193800" y="4529138"/>
            <a:ext cx="2695575" cy="1428750"/>
          </a:xfrm>
          <a:custGeom>
            <a:avLst/>
            <a:gdLst>
              <a:gd name="T0" fmla="*/ 0 w 1738"/>
              <a:gd name="T1" fmla="*/ 2147483647 h 962"/>
              <a:gd name="T2" fmla="*/ 2147483647 w 1738"/>
              <a:gd name="T3" fmla="*/ 2147483647 h 962"/>
              <a:gd name="T4" fmla="*/ 2147483647 w 1738"/>
              <a:gd name="T5" fmla="*/ 2147483647 h 962"/>
              <a:gd name="T6" fmla="*/ 2147483647 w 1738"/>
              <a:gd name="T7" fmla="*/ 2147483647 h 962"/>
              <a:gd name="T8" fmla="*/ 2147483647 w 1738"/>
              <a:gd name="T9" fmla="*/ 2147483647 h 962"/>
              <a:gd name="T10" fmla="*/ 2147483647 w 1738"/>
              <a:gd name="T11" fmla="*/ 0 h 96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38"/>
              <a:gd name="T19" fmla="*/ 0 h 962"/>
              <a:gd name="T20" fmla="*/ 1738 w 1738"/>
              <a:gd name="T21" fmla="*/ 962 h 96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38" h="962">
                <a:moveTo>
                  <a:pt x="0" y="962"/>
                </a:moveTo>
                <a:cubicBezTo>
                  <a:pt x="79" y="889"/>
                  <a:pt x="159" y="817"/>
                  <a:pt x="265" y="728"/>
                </a:cubicBezTo>
                <a:cubicBezTo>
                  <a:pt x="371" y="639"/>
                  <a:pt x="512" y="514"/>
                  <a:pt x="637" y="427"/>
                </a:cubicBezTo>
                <a:cubicBezTo>
                  <a:pt x="762" y="340"/>
                  <a:pt x="893" y="260"/>
                  <a:pt x="1016" y="204"/>
                </a:cubicBezTo>
                <a:cubicBezTo>
                  <a:pt x="1139" y="148"/>
                  <a:pt x="1257" y="124"/>
                  <a:pt x="1377" y="90"/>
                </a:cubicBezTo>
                <a:cubicBezTo>
                  <a:pt x="1497" y="56"/>
                  <a:pt x="1617" y="28"/>
                  <a:pt x="1738" y="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5" name="Text Box 12"/>
          <p:cNvSpPr txBox="1">
            <a:spLocks noChangeArrowheads="1"/>
          </p:cNvSpPr>
          <p:nvPr/>
        </p:nvSpPr>
        <p:spPr bwMode="auto">
          <a:xfrm>
            <a:off x="754063" y="2462213"/>
            <a:ext cx="241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folHlink"/>
                </a:solidFill>
                <a:latin typeface="Times" pitchFamily="-105" charset="0"/>
              </a:rPr>
              <a:t>/</a:t>
            </a:r>
            <a:endParaRPr lang="en-US" sz="1600">
              <a:solidFill>
                <a:srgbClr val="CA9A50"/>
              </a:solidFill>
              <a:latin typeface="Times" pitchFamily="-105" charset="0"/>
            </a:endParaRP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622425" y="5764213"/>
            <a:ext cx="3922713" cy="327025"/>
            <a:chOff x="1022" y="3631"/>
            <a:chExt cx="2471" cy="206"/>
          </a:xfrm>
        </p:grpSpPr>
        <p:sp>
          <p:nvSpPr>
            <p:cNvPr id="55325" name="Line 14"/>
            <p:cNvSpPr>
              <a:spLocks noChangeShapeType="1"/>
            </p:cNvSpPr>
            <p:nvPr/>
          </p:nvSpPr>
          <p:spPr bwMode="auto">
            <a:xfrm>
              <a:off x="1022" y="3641"/>
              <a:ext cx="0" cy="1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26" name="Line 15"/>
            <p:cNvSpPr>
              <a:spLocks noChangeShapeType="1"/>
            </p:cNvSpPr>
            <p:nvPr/>
          </p:nvSpPr>
          <p:spPr bwMode="auto">
            <a:xfrm>
              <a:off x="1246" y="3641"/>
              <a:ext cx="0" cy="1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27" name="Line 16"/>
            <p:cNvSpPr>
              <a:spLocks noChangeShapeType="1"/>
            </p:cNvSpPr>
            <p:nvPr/>
          </p:nvSpPr>
          <p:spPr bwMode="auto">
            <a:xfrm>
              <a:off x="1471" y="3641"/>
              <a:ext cx="0" cy="1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28" name="Line 17"/>
            <p:cNvSpPr>
              <a:spLocks noChangeShapeType="1"/>
            </p:cNvSpPr>
            <p:nvPr/>
          </p:nvSpPr>
          <p:spPr bwMode="auto">
            <a:xfrm>
              <a:off x="1695" y="3641"/>
              <a:ext cx="0" cy="1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29" name="Line 18"/>
            <p:cNvSpPr>
              <a:spLocks noChangeShapeType="1"/>
            </p:cNvSpPr>
            <p:nvPr/>
          </p:nvSpPr>
          <p:spPr bwMode="auto">
            <a:xfrm>
              <a:off x="1920" y="3641"/>
              <a:ext cx="0" cy="1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30" name="Line 19"/>
            <p:cNvSpPr>
              <a:spLocks noChangeShapeType="1"/>
            </p:cNvSpPr>
            <p:nvPr/>
          </p:nvSpPr>
          <p:spPr bwMode="auto">
            <a:xfrm>
              <a:off x="2145" y="3641"/>
              <a:ext cx="0" cy="1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31" name="Line 20"/>
            <p:cNvSpPr>
              <a:spLocks noChangeShapeType="1"/>
            </p:cNvSpPr>
            <p:nvPr/>
          </p:nvSpPr>
          <p:spPr bwMode="auto">
            <a:xfrm>
              <a:off x="2819" y="3641"/>
              <a:ext cx="0" cy="1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32" name="Line 21"/>
            <p:cNvSpPr>
              <a:spLocks noChangeShapeType="1"/>
            </p:cNvSpPr>
            <p:nvPr/>
          </p:nvSpPr>
          <p:spPr bwMode="auto">
            <a:xfrm>
              <a:off x="2594" y="3641"/>
              <a:ext cx="0" cy="1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33" name="Line 22"/>
            <p:cNvSpPr>
              <a:spLocks noChangeShapeType="1"/>
            </p:cNvSpPr>
            <p:nvPr/>
          </p:nvSpPr>
          <p:spPr bwMode="auto">
            <a:xfrm>
              <a:off x="2369" y="3641"/>
              <a:ext cx="0" cy="1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34" name="Line 23"/>
            <p:cNvSpPr>
              <a:spLocks noChangeShapeType="1"/>
            </p:cNvSpPr>
            <p:nvPr/>
          </p:nvSpPr>
          <p:spPr bwMode="auto">
            <a:xfrm>
              <a:off x="3268" y="3641"/>
              <a:ext cx="0" cy="1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35" name="Line 24"/>
            <p:cNvSpPr>
              <a:spLocks noChangeShapeType="1"/>
            </p:cNvSpPr>
            <p:nvPr/>
          </p:nvSpPr>
          <p:spPr bwMode="auto">
            <a:xfrm>
              <a:off x="3043" y="3641"/>
              <a:ext cx="0" cy="1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36" name="Line 25"/>
            <p:cNvSpPr>
              <a:spLocks noChangeShapeType="1"/>
            </p:cNvSpPr>
            <p:nvPr/>
          </p:nvSpPr>
          <p:spPr bwMode="auto">
            <a:xfrm>
              <a:off x="3493" y="3631"/>
              <a:ext cx="0" cy="1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1028700" y="2674938"/>
            <a:ext cx="311150" cy="2913062"/>
            <a:chOff x="648" y="1685"/>
            <a:chExt cx="196" cy="1835"/>
          </a:xfrm>
        </p:grpSpPr>
        <p:sp>
          <p:nvSpPr>
            <p:cNvPr id="55315" name="Line 27"/>
            <p:cNvSpPr>
              <a:spLocks noChangeShapeType="1"/>
            </p:cNvSpPr>
            <p:nvPr/>
          </p:nvSpPr>
          <p:spPr bwMode="auto">
            <a:xfrm>
              <a:off x="648" y="3520"/>
              <a:ext cx="1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16" name="Line 28"/>
            <p:cNvSpPr>
              <a:spLocks noChangeShapeType="1"/>
            </p:cNvSpPr>
            <p:nvPr/>
          </p:nvSpPr>
          <p:spPr bwMode="auto">
            <a:xfrm>
              <a:off x="648" y="3316"/>
              <a:ext cx="1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17" name="Line 29"/>
            <p:cNvSpPr>
              <a:spLocks noChangeShapeType="1"/>
            </p:cNvSpPr>
            <p:nvPr/>
          </p:nvSpPr>
          <p:spPr bwMode="auto">
            <a:xfrm>
              <a:off x="648" y="2908"/>
              <a:ext cx="1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18" name="Line 30"/>
            <p:cNvSpPr>
              <a:spLocks noChangeShapeType="1"/>
            </p:cNvSpPr>
            <p:nvPr/>
          </p:nvSpPr>
          <p:spPr bwMode="auto">
            <a:xfrm>
              <a:off x="648" y="2500"/>
              <a:ext cx="1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19" name="Line 31"/>
            <p:cNvSpPr>
              <a:spLocks noChangeShapeType="1"/>
            </p:cNvSpPr>
            <p:nvPr/>
          </p:nvSpPr>
          <p:spPr bwMode="auto">
            <a:xfrm>
              <a:off x="648" y="2704"/>
              <a:ext cx="1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20" name="Line 32"/>
            <p:cNvSpPr>
              <a:spLocks noChangeShapeType="1"/>
            </p:cNvSpPr>
            <p:nvPr/>
          </p:nvSpPr>
          <p:spPr bwMode="auto">
            <a:xfrm>
              <a:off x="648" y="3112"/>
              <a:ext cx="1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21" name="Line 33"/>
            <p:cNvSpPr>
              <a:spLocks noChangeShapeType="1"/>
            </p:cNvSpPr>
            <p:nvPr/>
          </p:nvSpPr>
          <p:spPr bwMode="auto">
            <a:xfrm>
              <a:off x="650" y="2296"/>
              <a:ext cx="1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22" name="Line 34"/>
            <p:cNvSpPr>
              <a:spLocks noChangeShapeType="1"/>
            </p:cNvSpPr>
            <p:nvPr/>
          </p:nvSpPr>
          <p:spPr bwMode="auto">
            <a:xfrm>
              <a:off x="650" y="2092"/>
              <a:ext cx="1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23" name="Line 35"/>
            <p:cNvSpPr>
              <a:spLocks noChangeShapeType="1"/>
            </p:cNvSpPr>
            <p:nvPr/>
          </p:nvSpPr>
          <p:spPr bwMode="auto">
            <a:xfrm>
              <a:off x="650" y="1685"/>
              <a:ext cx="1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24" name="Line 36"/>
            <p:cNvSpPr>
              <a:spLocks noChangeShapeType="1"/>
            </p:cNvSpPr>
            <p:nvPr/>
          </p:nvSpPr>
          <p:spPr bwMode="auto">
            <a:xfrm>
              <a:off x="650" y="1888"/>
              <a:ext cx="1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5308" name="Freeform 37"/>
          <p:cNvSpPr>
            <a:spLocks/>
          </p:cNvSpPr>
          <p:nvPr/>
        </p:nvSpPr>
        <p:spPr bwMode="auto">
          <a:xfrm>
            <a:off x="3873500" y="4435475"/>
            <a:ext cx="3276600" cy="95250"/>
          </a:xfrm>
          <a:custGeom>
            <a:avLst/>
            <a:gdLst>
              <a:gd name="T0" fmla="*/ 0 w 2064"/>
              <a:gd name="T1" fmla="*/ 2147483647 h 88"/>
              <a:gd name="T2" fmla="*/ 2147483647 w 2064"/>
              <a:gd name="T3" fmla="*/ 2147483647 h 88"/>
              <a:gd name="T4" fmla="*/ 2147483647 w 2064"/>
              <a:gd name="T5" fmla="*/ 2147483647 h 88"/>
              <a:gd name="T6" fmla="*/ 2147483647 w 2064"/>
              <a:gd name="T7" fmla="*/ 0 h 88"/>
              <a:gd name="T8" fmla="*/ 0 60000 65536"/>
              <a:gd name="T9" fmla="*/ 0 60000 65536"/>
              <a:gd name="T10" fmla="*/ 0 60000 65536"/>
              <a:gd name="T11" fmla="*/ 0 60000 65536"/>
              <a:gd name="T12" fmla="*/ 0 w 2064"/>
              <a:gd name="T13" fmla="*/ 0 h 88"/>
              <a:gd name="T14" fmla="*/ 2064 w 2064"/>
              <a:gd name="T15" fmla="*/ 88 h 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64" h="88">
                <a:moveTo>
                  <a:pt x="0" y="88"/>
                </a:moveTo>
                <a:cubicBezTo>
                  <a:pt x="79" y="66"/>
                  <a:pt x="158" y="45"/>
                  <a:pt x="344" y="32"/>
                </a:cubicBezTo>
                <a:cubicBezTo>
                  <a:pt x="530" y="19"/>
                  <a:pt x="829" y="17"/>
                  <a:pt x="1116" y="12"/>
                </a:cubicBezTo>
                <a:cubicBezTo>
                  <a:pt x="1403" y="7"/>
                  <a:pt x="1733" y="3"/>
                  <a:pt x="2064" y="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9" name="Text Box 38"/>
          <p:cNvSpPr txBox="1">
            <a:spLocks noChangeArrowheads="1"/>
          </p:cNvSpPr>
          <p:nvPr/>
        </p:nvSpPr>
        <p:spPr bwMode="auto">
          <a:xfrm>
            <a:off x="7239000" y="3892550"/>
            <a:ext cx="1905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sz="1600">
              <a:latin typeface="Helvetica" pitchFamily="-105" charset="0"/>
            </a:endParaRPr>
          </a:p>
          <a:p>
            <a:r>
              <a:rPr lang="en-US" sz="1600">
                <a:latin typeface="Helvetica" pitchFamily="-105" charset="0"/>
              </a:rPr>
              <a:t> </a:t>
            </a:r>
          </a:p>
        </p:txBody>
      </p:sp>
      <p:sp>
        <p:nvSpPr>
          <p:cNvPr id="55310" name="Text Box 39"/>
          <p:cNvSpPr txBox="1">
            <a:spLocks noChangeArrowheads="1"/>
          </p:cNvSpPr>
          <p:nvPr/>
        </p:nvSpPr>
        <p:spPr bwMode="auto">
          <a:xfrm>
            <a:off x="4724400" y="2057400"/>
            <a:ext cx="14287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sz="1600"/>
          </a:p>
          <a:p>
            <a:r>
              <a:rPr lang="en-US" sz="1600"/>
              <a:t> </a:t>
            </a:r>
          </a:p>
        </p:txBody>
      </p:sp>
      <p:sp>
        <p:nvSpPr>
          <p:cNvPr id="55311" name="TextBox 39"/>
          <p:cNvSpPr txBox="1">
            <a:spLocks noChangeArrowheads="1"/>
          </p:cNvSpPr>
          <p:nvPr/>
        </p:nvSpPr>
        <p:spPr bwMode="auto">
          <a:xfrm>
            <a:off x="5638800" y="1981200"/>
            <a:ext cx="3276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ea typeface="Arial" pitchFamily="-105" charset="0"/>
                <a:cs typeface="Arial" pitchFamily="-105" charset="0"/>
              </a:rPr>
              <a:t>The achievement gap for our struggling readers grows larger and larger throughout the years.</a:t>
            </a:r>
          </a:p>
        </p:txBody>
      </p:sp>
      <p:cxnSp>
        <p:nvCxnSpPr>
          <p:cNvPr id="55312" name="Straight Arrow Connector 41"/>
          <p:cNvCxnSpPr>
            <a:cxnSpLocks noChangeShapeType="1"/>
          </p:cNvCxnSpPr>
          <p:nvPr/>
        </p:nvCxnSpPr>
        <p:spPr bwMode="auto">
          <a:xfrm rot="5400000" flipH="1" flipV="1">
            <a:off x="2782888" y="4457700"/>
            <a:ext cx="531812" cy="1588"/>
          </a:xfrm>
          <a:prstGeom prst="straightConnector1">
            <a:avLst/>
          </a:prstGeom>
          <a:noFill/>
          <a:ln w="38100">
            <a:solidFill>
              <a:srgbClr val="CB0000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55313" name="Straight Arrow Connector 45"/>
          <p:cNvCxnSpPr>
            <a:cxnSpLocks noChangeShapeType="1"/>
            <a:endCxn id="55302" idx="1"/>
          </p:cNvCxnSpPr>
          <p:nvPr/>
        </p:nvCxnSpPr>
        <p:spPr bwMode="auto">
          <a:xfrm rot="5400000" flipH="1" flipV="1">
            <a:off x="4275138" y="3116262"/>
            <a:ext cx="2590800" cy="15875"/>
          </a:xfrm>
          <a:prstGeom prst="straightConnector1">
            <a:avLst/>
          </a:prstGeom>
          <a:noFill/>
          <a:ln w="38100">
            <a:solidFill>
              <a:srgbClr val="CB0000"/>
            </a:solidFill>
            <a:round/>
            <a:headEnd type="arrow" w="med" len="med"/>
            <a:tailEnd type="arrow" w="med" len="med"/>
          </a:ln>
        </p:spPr>
      </p:cxnSp>
      <p:sp>
        <p:nvSpPr>
          <p:cNvPr id="55314" name="TextBox 46"/>
          <p:cNvSpPr txBox="1">
            <a:spLocks noChangeArrowheads="1"/>
          </p:cNvSpPr>
          <p:nvPr/>
        </p:nvSpPr>
        <p:spPr bwMode="auto">
          <a:xfrm>
            <a:off x="3886200" y="4495800"/>
            <a:ext cx="22494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/>
              <a:t>Progress of struggling readers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9688" y="0"/>
            <a:ext cx="92233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/>
              <a:t>ProQuest Company</a:t>
            </a:r>
          </a:p>
        </p:txBody>
      </p:sp>
      <p:sp>
        <p:nvSpPr>
          <p:cNvPr id="65539" name="Rectangle 29"/>
          <p:cNvSpPr>
            <a:spLocks noChangeArrowheads="1"/>
          </p:cNvSpPr>
          <p:nvPr/>
        </p:nvSpPr>
        <p:spPr bwMode="auto">
          <a:xfrm>
            <a:off x="5562600" y="4953000"/>
            <a:ext cx="3124200" cy="304800"/>
          </a:xfrm>
          <a:prstGeom prst="rect">
            <a:avLst/>
          </a:prstGeom>
          <a:solidFill>
            <a:srgbClr val="EAF3D9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5540" name="Rectangle 28"/>
          <p:cNvSpPr>
            <a:spLocks noChangeArrowheads="1"/>
          </p:cNvSpPr>
          <p:nvPr/>
        </p:nvSpPr>
        <p:spPr bwMode="auto">
          <a:xfrm>
            <a:off x="5562600" y="4419600"/>
            <a:ext cx="3124200" cy="304800"/>
          </a:xfrm>
          <a:prstGeom prst="rect">
            <a:avLst/>
          </a:prstGeom>
          <a:solidFill>
            <a:srgbClr val="EAF3D9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6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69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b="1"/>
              <a:t>Lexile Reading Levels </a:t>
            </a:r>
          </a:p>
        </p:txBody>
      </p:sp>
      <p:sp>
        <p:nvSpPr>
          <p:cNvPr id="655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71538"/>
            <a:ext cx="5029200" cy="504825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b="1"/>
              <a:t>What are Lexile Reading Levels</a:t>
            </a:r>
          </a:p>
          <a:p>
            <a:r>
              <a:rPr lang="en-US" sz="2400"/>
              <a:t>Lexile scores match reader ability and text difficulty, allowing individualized monitoring of student progress.</a:t>
            </a:r>
          </a:p>
          <a:p>
            <a:pPr>
              <a:buFontTx/>
              <a:buNone/>
            </a:pPr>
            <a:r>
              <a:rPr lang="en-US" sz="2400" b="1"/>
              <a:t>How does it work?</a:t>
            </a:r>
          </a:p>
          <a:p>
            <a:pPr>
              <a:spcBef>
                <a:spcPct val="50000"/>
              </a:spcBef>
            </a:pPr>
            <a:r>
              <a:rPr lang="en-US" sz="2400"/>
              <a:t>Lexile measures are based on two well-established predictors of how difficult a text is to comprehend: </a:t>
            </a:r>
            <a:r>
              <a:rPr lang="en-US" sz="2400" i="1"/>
              <a:t>semantic difficulty </a:t>
            </a:r>
            <a:r>
              <a:rPr lang="en-US" sz="2400"/>
              <a:t>(word frequency) and </a:t>
            </a:r>
            <a:r>
              <a:rPr lang="en-US" sz="2400" i="1"/>
              <a:t>syntactic complexity </a:t>
            </a:r>
            <a:r>
              <a:rPr lang="en-US" sz="2400"/>
              <a:t>(sentence length).</a:t>
            </a:r>
          </a:p>
          <a:p>
            <a:endParaRPr lang="en-US" sz="2400"/>
          </a:p>
        </p:txBody>
      </p:sp>
      <p:sp>
        <p:nvSpPr>
          <p:cNvPr id="65543" name="Rectangle 26"/>
          <p:cNvSpPr>
            <a:spLocks noChangeArrowheads="1"/>
          </p:cNvSpPr>
          <p:nvPr/>
        </p:nvSpPr>
        <p:spPr bwMode="auto">
          <a:xfrm>
            <a:off x="5562600" y="3276600"/>
            <a:ext cx="3124200" cy="304800"/>
          </a:xfrm>
          <a:prstGeom prst="rect">
            <a:avLst/>
          </a:prstGeom>
          <a:solidFill>
            <a:srgbClr val="EAF3D9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5544" name="Rectangle 27"/>
          <p:cNvSpPr>
            <a:spLocks noChangeArrowheads="1"/>
          </p:cNvSpPr>
          <p:nvPr/>
        </p:nvSpPr>
        <p:spPr bwMode="auto">
          <a:xfrm>
            <a:off x="5562600" y="3810000"/>
            <a:ext cx="3124200" cy="304800"/>
          </a:xfrm>
          <a:prstGeom prst="rect">
            <a:avLst/>
          </a:prstGeom>
          <a:solidFill>
            <a:srgbClr val="EAF3D9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5545" name="Rectangle 30"/>
          <p:cNvSpPr>
            <a:spLocks noChangeArrowheads="1"/>
          </p:cNvSpPr>
          <p:nvPr/>
        </p:nvSpPr>
        <p:spPr bwMode="auto">
          <a:xfrm>
            <a:off x="5562600" y="5486400"/>
            <a:ext cx="3124200" cy="304800"/>
          </a:xfrm>
          <a:prstGeom prst="rect">
            <a:avLst/>
          </a:prstGeom>
          <a:solidFill>
            <a:srgbClr val="EAF3D9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69720" name="Group 24"/>
          <p:cNvGraphicFramePr>
            <a:graphicFrameLocks noGrp="1"/>
          </p:cNvGraphicFramePr>
          <p:nvPr/>
        </p:nvGraphicFramePr>
        <p:xfrm>
          <a:off x="5562600" y="2498725"/>
          <a:ext cx="3124200" cy="3291840"/>
        </p:xfrm>
        <a:graphic>
          <a:graphicData uri="http://schemas.openxmlformats.org/drawingml/2006/table">
            <a:tbl>
              <a:tblPr/>
              <a:tblGrid>
                <a:gridCol w="762000"/>
                <a:gridCol w="838200"/>
                <a:gridCol w="1524000"/>
              </a:tblGrid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</a:rPr>
                        <a:t>Age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3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</a:rPr>
                        <a:t>School Year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3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</a:rPr>
                        <a:t>Typical Lexile Level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3D9"/>
                    </a:solidFill>
                  </a:tcPr>
                </a:tc>
              </a:tr>
              <a:tr h="1749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</a:rPr>
                        <a:t>7</a:t>
                      </a:r>
                      <a:b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</a:rPr>
                      </a:b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</a:rPr>
                        <a:t>8</a:t>
                      </a:r>
                      <a:b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</a:rPr>
                      </a:b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</a:rPr>
                        <a:t>9</a:t>
                      </a:r>
                      <a:b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</a:rPr>
                      </a:b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</a:rPr>
                        <a:t>10</a:t>
                      </a:r>
                      <a:b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</a:rPr>
                      </a:b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</a:rPr>
                        <a:t>11</a:t>
                      </a:r>
                      <a:b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</a:rPr>
                      </a:b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</a:rPr>
                        <a:t>12</a:t>
                      </a:r>
                      <a:b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</a:rPr>
                      </a:b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</a:rPr>
                        <a:t>13</a:t>
                      </a:r>
                      <a:b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</a:rPr>
                      </a:b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</a:rPr>
                        <a:t>14</a:t>
                      </a:r>
                      <a:b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</a:rPr>
                      </a:b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</a:rPr>
                        <a:t>15</a:t>
                      </a:r>
                      <a:b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</a:rPr>
                      </a:b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</a:rPr>
                        <a:t>3</a:t>
                      </a:r>
                      <a:b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</a:rPr>
                      </a:b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</a:rPr>
                        <a:t>4</a:t>
                      </a:r>
                      <a:b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</a:rPr>
                      </a:b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</a:rPr>
                        <a:t>5</a:t>
                      </a:r>
                      <a:b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</a:rPr>
                      </a:b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</a:rPr>
                        <a:t>6</a:t>
                      </a:r>
                      <a:b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</a:rPr>
                      </a:b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</a:rPr>
                        <a:t>7</a:t>
                      </a:r>
                      <a:b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</a:rPr>
                      </a:b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</a:rPr>
                        <a:t>8</a:t>
                      </a:r>
                      <a:b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</a:rPr>
                      </a:b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</a:rPr>
                        <a:t>9</a:t>
                      </a:r>
                      <a:b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</a:rPr>
                      </a:b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</a:rPr>
                        <a:t>10</a:t>
                      </a:r>
                      <a:b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</a:rPr>
                      </a:b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</a:rPr>
                        <a:t>11</a:t>
                      </a:r>
                      <a:b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</a:rPr>
                      </a:b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</a:rPr>
                        <a:t>300- 800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</a:rPr>
                        <a:t>400- 900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</a:rPr>
                        <a:t>500-1000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</a:rPr>
                        <a:t>600-1100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</a:rPr>
                        <a:t>700-1200</a:t>
                      </a:r>
                      <a:b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</a:rPr>
                      </a:b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</a:rPr>
                        <a:t>800-1300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</a:rPr>
                        <a:t>900-1400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</a:rPr>
                        <a:t>1000-1700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</a:rPr>
                        <a:t>1100-1700</a:t>
                      </a:r>
                      <a:b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</a:rPr>
                      </a:b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</a:rPr>
                        <a:t>1200-1700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5560" name="Rectangle 32"/>
          <p:cNvSpPr>
            <a:spLocks noChangeArrowheads="1"/>
          </p:cNvSpPr>
          <p:nvPr/>
        </p:nvSpPr>
        <p:spPr bwMode="auto">
          <a:xfrm>
            <a:off x="5486400" y="1860550"/>
            <a:ext cx="32004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tx2"/>
                </a:solidFill>
              </a:rPr>
              <a:t>Lexile Score Table </a:t>
            </a:r>
            <a:r>
              <a:rPr lang="en-US" sz="800" b="1">
                <a:solidFill>
                  <a:schemeClr val="tx2"/>
                </a:solidFill>
              </a:rPr>
              <a:t>from www.lexile.com: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en-US" dirty="0" smtClean="0"/>
              <a:t>Day 8 </a:t>
            </a:r>
          </a:p>
        </p:txBody>
      </p:sp>
      <p:sp>
        <p:nvSpPr>
          <p:cNvPr id="6144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219200"/>
            <a:ext cx="3658979" cy="513147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Start up activity</a:t>
            </a:r>
          </a:p>
          <a:p>
            <a:r>
              <a:rPr lang="en-US" sz="2800" dirty="0" smtClean="0"/>
              <a:t>Administer the reading comprehension subtest of GRADE.</a:t>
            </a:r>
          </a:p>
          <a:p>
            <a:r>
              <a:rPr lang="en-US" sz="2800" dirty="0" smtClean="0"/>
              <a:t>Review the concept of learning community.</a:t>
            </a:r>
          </a:p>
          <a:p>
            <a:r>
              <a:rPr lang="en-US" sz="2800" dirty="0" smtClean="0"/>
              <a:t>Teach Lesson 6 in Talking Together.</a:t>
            </a:r>
          </a:p>
        </p:txBody>
      </p:sp>
      <p:pic>
        <p:nvPicPr>
          <p:cNvPr id="5" name="Picture 4" descr="Screen Shot 2015-08-09 at 11.19.45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5886" y="1505559"/>
            <a:ext cx="3912165" cy="42856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>
                <a:solidFill>
                  <a:srgbClr val="FF33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Ending Class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5334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>
                <a:solidFill>
                  <a:srgbClr val="FF3300"/>
                </a:solidFill>
              </a:rPr>
              <a:t>Transition</a:t>
            </a:r>
            <a:r>
              <a:rPr lang="en-US" sz="2400"/>
              <a:t> </a:t>
            </a:r>
            <a:r>
              <a:rPr lang="en-US" sz="2000" b="1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/>
              <a:t>Prepare for departure (clean up, put away all materials, return to desk)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>
                <a:solidFill>
                  <a:srgbClr val="FF3300"/>
                </a:solidFill>
              </a:rPr>
              <a:t>Time</a:t>
            </a:r>
            <a:r>
              <a:rPr lang="en-US" sz="2400" b="1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/>
              <a:t>No more than three minutes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>
                <a:solidFill>
                  <a:srgbClr val="FF3300"/>
                </a:solidFill>
              </a:rPr>
              <a:t>Appropriate Participation</a:t>
            </a:r>
            <a:r>
              <a:rPr lang="en-US" sz="2000" b="1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/>
              <a:t>Clean up or put away materials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/>
              <a:t>Move to your desk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/>
              <a:t>Ask teacher quick question or make an appointment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/>
              <a:t>Wait to be dismissed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>
                <a:solidFill>
                  <a:srgbClr val="FF3300"/>
                </a:solidFill>
              </a:rPr>
              <a:t>Inappropriate Behaviors</a:t>
            </a:r>
            <a:r>
              <a:rPr lang="en-US" sz="2000" b="1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/>
              <a:t>Staying at a station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/>
              <a:t>Talking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/>
              <a:t>Leaving materials out 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/>
              <a:t>Going to someone else’s desk</a:t>
            </a:r>
          </a:p>
          <a:p>
            <a:pPr eaLnBrk="1" hangingPunct="1">
              <a:lnSpc>
                <a:spcPct val="80000"/>
              </a:lnSpc>
            </a:pPr>
            <a:endParaRPr lang="en-US" sz="2000" b="1"/>
          </a:p>
          <a:p>
            <a:pPr eaLnBrk="1" hangingPunct="1">
              <a:lnSpc>
                <a:spcPct val="80000"/>
              </a:lnSpc>
            </a:pPr>
            <a:endParaRPr lang="en-US" sz="2000" b="1"/>
          </a:p>
          <a:p>
            <a:pPr eaLnBrk="1" hangingPunct="1">
              <a:lnSpc>
                <a:spcPct val="80000"/>
              </a:lnSpc>
            </a:pPr>
            <a:endParaRPr lang="en-US" sz="1400"/>
          </a:p>
          <a:p>
            <a:pPr eaLnBrk="1" hangingPunct="1">
              <a:lnSpc>
                <a:spcPct val="80000"/>
              </a:lnSpc>
            </a:pPr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Day 2 </a:t>
            </a:r>
          </a:p>
        </p:txBody>
      </p:sp>
      <p:sp>
        <p:nvSpPr>
          <p:cNvPr id="4096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600200"/>
            <a:ext cx="4114800" cy="4419600"/>
          </a:xfrm>
        </p:spPr>
        <p:txBody>
          <a:bodyPr/>
          <a:lstStyle/>
          <a:p>
            <a:r>
              <a:rPr lang="en-US" dirty="0" smtClean="0"/>
              <a:t>Start up activity</a:t>
            </a:r>
          </a:p>
          <a:p>
            <a:r>
              <a:rPr lang="en-US" dirty="0" smtClean="0"/>
              <a:t>Advance organizer</a:t>
            </a:r>
          </a:p>
          <a:p>
            <a:r>
              <a:rPr lang="en-US" dirty="0" smtClean="0"/>
              <a:t>Course syllabus</a:t>
            </a:r>
          </a:p>
          <a:p>
            <a:r>
              <a:rPr lang="en-US" dirty="0" smtClean="0"/>
              <a:t>Course Organizer</a:t>
            </a:r>
          </a:p>
          <a:p>
            <a:r>
              <a:rPr lang="en-US" dirty="0" smtClean="0"/>
              <a:t>Overview of books</a:t>
            </a:r>
          </a:p>
          <a:p>
            <a:r>
              <a:rPr lang="en-US" dirty="0" smtClean="0"/>
              <a:t>Closing and entering class expectations</a:t>
            </a:r>
          </a:p>
        </p:txBody>
      </p:sp>
      <p:pic>
        <p:nvPicPr>
          <p:cNvPr id="40964" name="ClipArt Placeholder 6"/>
          <p:cNvPicPr>
            <a:picLocks noGrp="1" noChangeAspect="1"/>
          </p:cNvPicPr>
          <p:nvPr>
            <p:ph type="clipArt" sz="half" idx="2"/>
          </p:nvPr>
        </p:nvPicPr>
        <p:blipFill>
          <a:blip r:embed="rId2"/>
          <a:srcRect l="-11787" r="-1178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09600" y="228600"/>
            <a:ext cx="7867650" cy="5919788"/>
            <a:chOff x="400" y="162"/>
            <a:chExt cx="4956" cy="3729"/>
          </a:xfrm>
        </p:grpSpPr>
        <p:sp>
          <p:nvSpPr>
            <p:cNvPr id="41991" name="Rectangle 3"/>
            <p:cNvSpPr>
              <a:spLocks noChangeArrowheads="1"/>
            </p:cNvSpPr>
            <p:nvPr/>
          </p:nvSpPr>
          <p:spPr bwMode="auto">
            <a:xfrm>
              <a:off x="400" y="549"/>
              <a:ext cx="4941" cy="334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92" name="Line 4"/>
            <p:cNvSpPr>
              <a:spLocks noChangeShapeType="1"/>
            </p:cNvSpPr>
            <p:nvPr/>
          </p:nvSpPr>
          <p:spPr bwMode="auto">
            <a:xfrm flipH="1">
              <a:off x="400" y="1545"/>
              <a:ext cx="309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93" name="Line 5"/>
            <p:cNvSpPr>
              <a:spLocks noChangeShapeType="1"/>
            </p:cNvSpPr>
            <p:nvPr/>
          </p:nvSpPr>
          <p:spPr bwMode="auto">
            <a:xfrm>
              <a:off x="3490" y="557"/>
              <a:ext cx="0" cy="332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94" name="Rectangle 6"/>
            <p:cNvSpPr>
              <a:spLocks noChangeArrowheads="1"/>
            </p:cNvSpPr>
            <p:nvPr/>
          </p:nvSpPr>
          <p:spPr bwMode="auto">
            <a:xfrm>
              <a:off x="404" y="180"/>
              <a:ext cx="1480" cy="32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95" name="Line 7"/>
            <p:cNvSpPr>
              <a:spLocks noChangeShapeType="1"/>
            </p:cNvSpPr>
            <p:nvPr/>
          </p:nvSpPr>
          <p:spPr bwMode="auto">
            <a:xfrm>
              <a:off x="404" y="340"/>
              <a:ext cx="147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96" name="Text Box 8"/>
            <p:cNvSpPr txBox="1">
              <a:spLocks noChangeArrowheads="1"/>
            </p:cNvSpPr>
            <p:nvPr/>
          </p:nvSpPr>
          <p:spPr bwMode="auto">
            <a:xfrm>
              <a:off x="406" y="185"/>
              <a:ext cx="40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900"/>
                <a:t>Teacher:</a:t>
              </a:r>
            </a:p>
          </p:txBody>
        </p:sp>
        <p:sp>
          <p:nvSpPr>
            <p:cNvPr id="41997" name="Text Box 9"/>
            <p:cNvSpPr txBox="1">
              <a:spLocks noChangeArrowheads="1"/>
            </p:cNvSpPr>
            <p:nvPr/>
          </p:nvSpPr>
          <p:spPr bwMode="auto">
            <a:xfrm>
              <a:off x="406" y="337"/>
              <a:ext cx="296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900"/>
                <a:t>Time:</a:t>
              </a:r>
            </a:p>
          </p:txBody>
        </p:sp>
        <p:sp>
          <p:nvSpPr>
            <p:cNvPr id="41998" name="Text Box 10"/>
            <p:cNvSpPr txBox="1">
              <a:spLocks noChangeArrowheads="1"/>
            </p:cNvSpPr>
            <p:nvPr/>
          </p:nvSpPr>
          <p:spPr bwMode="auto">
            <a:xfrm>
              <a:off x="1846" y="162"/>
              <a:ext cx="2085" cy="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sz="1600" b="1">
                  <a:latin typeface="Times" pitchFamily="-105" charset="0"/>
                </a:rPr>
                <a:t>The</a:t>
              </a:r>
              <a:endParaRPr lang="en-US" sz="2800" b="1">
                <a:latin typeface="Times" pitchFamily="-105" charset="0"/>
              </a:endParaRPr>
            </a:p>
            <a:p>
              <a:pPr>
                <a:lnSpc>
                  <a:spcPct val="70000"/>
                </a:lnSpc>
              </a:pPr>
              <a:r>
                <a:rPr lang="en-US" sz="3200" b="1">
                  <a:latin typeface="Times" pitchFamily="-105" charset="0"/>
                </a:rPr>
                <a:t>Course Organizer</a:t>
              </a:r>
              <a:endParaRPr lang="en-US" sz="2800" b="1">
                <a:latin typeface="Times" pitchFamily="-105" charset="0"/>
              </a:endParaRPr>
            </a:p>
          </p:txBody>
        </p:sp>
        <p:sp>
          <p:nvSpPr>
            <p:cNvPr id="41999" name="Rectangle 11"/>
            <p:cNvSpPr>
              <a:spLocks noChangeArrowheads="1"/>
            </p:cNvSpPr>
            <p:nvPr/>
          </p:nvSpPr>
          <p:spPr bwMode="auto">
            <a:xfrm>
              <a:off x="3876" y="184"/>
              <a:ext cx="1480" cy="32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00" name="Line 12"/>
            <p:cNvSpPr>
              <a:spLocks noChangeShapeType="1"/>
            </p:cNvSpPr>
            <p:nvPr/>
          </p:nvSpPr>
          <p:spPr bwMode="auto">
            <a:xfrm>
              <a:off x="3876" y="344"/>
              <a:ext cx="147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01" name="Text Box 13"/>
            <p:cNvSpPr txBox="1">
              <a:spLocks noChangeArrowheads="1"/>
            </p:cNvSpPr>
            <p:nvPr/>
          </p:nvSpPr>
          <p:spPr bwMode="auto">
            <a:xfrm>
              <a:off x="3874" y="185"/>
              <a:ext cx="38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900"/>
                <a:t>Student:</a:t>
              </a:r>
            </a:p>
          </p:txBody>
        </p:sp>
        <p:sp>
          <p:nvSpPr>
            <p:cNvPr id="42002" name="Text Box 14"/>
            <p:cNvSpPr txBox="1">
              <a:spLocks noChangeArrowheads="1"/>
            </p:cNvSpPr>
            <p:nvPr/>
          </p:nvSpPr>
          <p:spPr bwMode="auto">
            <a:xfrm>
              <a:off x="3874" y="337"/>
              <a:ext cx="576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900"/>
                <a:t>Course Dates:</a:t>
              </a:r>
            </a:p>
          </p:txBody>
        </p:sp>
        <p:sp>
          <p:nvSpPr>
            <p:cNvPr id="42003" name="Rectangle 15"/>
            <p:cNvSpPr>
              <a:spLocks noChangeArrowheads="1"/>
            </p:cNvSpPr>
            <p:nvPr/>
          </p:nvSpPr>
          <p:spPr bwMode="auto">
            <a:xfrm>
              <a:off x="3532" y="596"/>
              <a:ext cx="1760" cy="14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04" name="Oval 16"/>
            <p:cNvSpPr>
              <a:spLocks noChangeArrowheads="1"/>
            </p:cNvSpPr>
            <p:nvPr/>
          </p:nvSpPr>
          <p:spPr bwMode="auto">
            <a:xfrm>
              <a:off x="3764" y="620"/>
              <a:ext cx="104" cy="10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05" name="Text Box 17"/>
            <p:cNvSpPr txBox="1">
              <a:spLocks noChangeArrowheads="1"/>
            </p:cNvSpPr>
            <p:nvPr/>
          </p:nvSpPr>
          <p:spPr bwMode="auto">
            <a:xfrm>
              <a:off x="610" y="571"/>
              <a:ext cx="20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/>
                <a:t>This Course: </a:t>
              </a:r>
              <a:r>
                <a:rPr lang="en-US" sz="2000" i="1"/>
                <a:t>Xtreme Reading</a:t>
              </a:r>
              <a:endParaRPr lang="en-US" sz="1600"/>
            </a:p>
          </p:txBody>
        </p:sp>
        <p:sp>
          <p:nvSpPr>
            <p:cNvPr id="42006" name="Oval 18"/>
            <p:cNvSpPr>
              <a:spLocks noChangeArrowheads="1"/>
            </p:cNvSpPr>
            <p:nvPr/>
          </p:nvSpPr>
          <p:spPr bwMode="auto">
            <a:xfrm>
              <a:off x="508" y="660"/>
              <a:ext cx="104" cy="10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07" name="Oval 19"/>
            <p:cNvSpPr>
              <a:spLocks noChangeArrowheads="1"/>
            </p:cNvSpPr>
            <p:nvPr/>
          </p:nvSpPr>
          <p:spPr bwMode="auto">
            <a:xfrm>
              <a:off x="1144" y="1604"/>
              <a:ext cx="104" cy="10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08" name="Text Box 20"/>
            <p:cNvSpPr txBox="1">
              <a:spLocks noChangeArrowheads="1"/>
            </p:cNvSpPr>
            <p:nvPr/>
          </p:nvSpPr>
          <p:spPr bwMode="auto">
            <a:xfrm>
              <a:off x="1246" y="1553"/>
              <a:ext cx="117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/>
                <a:t>Course Questions:</a:t>
              </a:r>
            </a:p>
          </p:txBody>
        </p:sp>
        <p:sp>
          <p:nvSpPr>
            <p:cNvPr id="42009" name="AutoShape 21"/>
            <p:cNvSpPr>
              <a:spLocks noChangeArrowheads="1"/>
            </p:cNvSpPr>
            <p:nvPr/>
          </p:nvSpPr>
          <p:spPr bwMode="auto">
            <a:xfrm>
              <a:off x="572" y="1032"/>
              <a:ext cx="2736" cy="400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10" name="AutoShape 22"/>
            <p:cNvSpPr>
              <a:spLocks noChangeArrowheads="1"/>
            </p:cNvSpPr>
            <p:nvPr/>
          </p:nvSpPr>
          <p:spPr bwMode="auto">
            <a:xfrm>
              <a:off x="516" y="1128"/>
              <a:ext cx="320" cy="21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11" name="Text Box 23"/>
            <p:cNvSpPr txBox="1">
              <a:spLocks noChangeArrowheads="1"/>
            </p:cNvSpPr>
            <p:nvPr/>
          </p:nvSpPr>
          <p:spPr bwMode="auto">
            <a:xfrm>
              <a:off x="518" y="1105"/>
              <a:ext cx="3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00"/>
                <a:t>is</a:t>
              </a:r>
            </a:p>
            <a:p>
              <a:pPr algn="ctr"/>
              <a:r>
                <a:rPr lang="en-US" sz="1000"/>
                <a:t>about</a:t>
              </a:r>
            </a:p>
          </p:txBody>
        </p:sp>
      </p:grpSp>
      <p:sp>
        <p:nvSpPr>
          <p:cNvPr id="41987" name="Text Box 24"/>
          <p:cNvSpPr txBox="1">
            <a:spLocks noChangeArrowheads="1"/>
          </p:cNvSpPr>
          <p:nvPr/>
        </p:nvSpPr>
        <p:spPr bwMode="auto">
          <a:xfrm>
            <a:off x="1371600" y="1676400"/>
            <a:ext cx="381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/>
              <a:t>building the knowledge, strategies, and habits of learning that will make you a great reader and help you reach important goals.</a:t>
            </a:r>
          </a:p>
          <a:p>
            <a:endParaRPr lang="en-US" sz="1000"/>
          </a:p>
        </p:txBody>
      </p:sp>
      <p:sp>
        <p:nvSpPr>
          <p:cNvPr id="41988" name="Text Box 25"/>
          <p:cNvSpPr txBox="1">
            <a:spLocks noChangeArrowheads="1"/>
          </p:cNvSpPr>
          <p:nvPr/>
        </p:nvSpPr>
        <p:spPr bwMode="auto">
          <a:xfrm>
            <a:off x="838200" y="2895600"/>
            <a:ext cx="4435475" cy="296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292100" indent="-292100">
              <a:buFont typeface="Times" pitchFamily="-105" charset="0"/>
              <a:buNone/>
            </a:pPr>
            <a:r>
              <a:rPr lang="en-US" sz="1200"/>
              <a:t>1.	How does thinking about your dreams and possibilities for your life change the way you approach learning?</a:t>
            </a:r>
          </a:p>
          <a:p>
            <a:pPr marL="292100" indent="-292100">
              <a:buFont typeface="Times" pitchFamily="-105" charset="0"/>
              <a:buChar char="•"/>
            </a:pPr>
            <a:endParaRPr lang="en-US" sz="1200"/>
          </a:p>
          <a:p>
            <a:pPr marL="292100" indent="-292100">
              <a:buFont typeface="Times" pitchFamily="-105" charset="0"/>
              <a:buNone/>
            </a:pPr>
            <a:r>
              <a:rPr lang="en-US" sz="1200"/>
              <a:t>2. 	Why do good learners know and use several different reading strategies? </a:t>
            </a:r>
          </a:p>
          <a:p>
            <a:pPr marL="292100" indent="-292100">
              <a:buFont typeface="Times" pitchFamily="-105" charset="0"/>
              <a:buAutoNum type="arabicPeriod" startAt="4"/>
            </a:pPr>
            <a:endParaRPr lang="en-US" sz="1200"/>
          </a:p>
          <a:p>
            <a:pPr marL="292100" indent="-292100">
              <a:buFont typeface="Times" pitchFamily="-105" charset="0"/>
              <a:buNone/>
            </a:pPr>
            <a:r>
              <a:rPr lang="en-US" sz="1200"/>
              <a:t>3. 	How can learning new words and spending lots of time reading improve the knowledge that you have?</a:t>
            </a:r>
          </a:p>
          <a:p>
            <a:pPr marL="292100" indent="-292100">
              <a:buFont typeface="Times" pitchFamily="-105" charset="0"/>
              <a:buAutoNum type="arabicPeriod" startAt="4"/>
            </a:pPr>
            <a:endParaRPr lang="en-US" sz="1200"/>
          </a:p>
          <a:p>
            <a:pPr marL="292100" indent="-292100">
              <a:buFont typeface="Times" pitchFamily="-105" charset="0"/>
              <a:buNone/>
            </a:pPr>
            <a:r>
              <a:rPr lang="en-US" sz="1200"/>
              <a:t>4. 	Why is reading fluently important?</a:t>
            </a:r>
          </a:p>
          <a:p>
            <a:pPr marL="292100" indent="-292100">
              <a:buFont typeface="Times" pitchFamily="-105" charset="0"/>
              <a:buNone/>
            </a:pPr>
            <a:endParaRPr lang="en-US" sz="1200"/>
          </a:p>
          <a:p>
            <a:pPr marL="292100" indent="-292100">
              <a:buFont typeface="Times" pitchFamily="-105" charset="0"/>
              <a:buNone/>
            </a:pPr>
            <a:r>
              <a:rPr lang="en-US" sz="1200"/>
              <a:t>5. 	Why is developing good habits of learning important?</a:t>
            </a:r>
          </a:p>
          <a:p>
            <a:pPr marL="292100" indent="-292100">
              <a:buFont typeface="Times" pitchFamily="-105" charset="0"/>
              <a:buAutoNum type="arabicPeriod" startAt="6"/>
            </a:pPr>
            <a:endParaRPr lang="en-US" sz="1200"/>
          </a:p>
          <a:p>
            <a:pPr marL="292100" indent="-292100">
              <a:buFont typeface="Times" pitchFamily="-105" charset="0"/>
              <a:buNone/>
            </a:pPr>
            <a:r>
              <a:rPr lang="en-US" sz="1200"/>
              <a:t>6. 	How does improving your reading help you reach your goals and dreams?</a:t>
            </a:r>
          </a:p>
          <a:p>
            <a:pPr marL="292100" indent="-292100">
              <a:buFont typeface="Times" pitchFamily="-105" charset="0"/>
              <a:buAutoNum type="arabicPeriod" startAt="5"/>
            </a:pPr>
            <a:endParaRPr lang="en-US" sz="900"/>
          </a:p>
        </p:txBody>
      </p:sp>
      <p:sp>
        <p:nvSpPr>
          <p:cNvPr id="41989" name="Text Box 26"/>
          <p:cNvSpPr txBox="1">
            <a:spLocks noChangeArrowheads="1"/>
          </p:cNvSpPr>
          <p:nvPr/>
        </p:nvSpPr>
        <p:spPr bwMode="auto">
          <a:xfrm>
            <a:off x="6248400" y="920750"/>
            <a:ext cx="15478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/>
              <a:t>Grading Procedures</a:t>
            </a:r>
          </a:p>
        </p:txBody>
      </p:sp>
      <p:sp>
        <p:nvSpPr>
          <p:cNvPr id="41990" name="Text Box 27"/>
          <p:cNvSpPr txBox="1">
            <a:spLocks noChangeArrowheads="1"/>
          </p:cNvSpPr>
          <p:nvPr/>
        </p:nvSpPr>
        <p:spPr bwMode="auto">
          <a:xfrm>
            <a:off x="5638800" y="1752600"/>
            <a:ext cx="26670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100000"/>
              </a:spcBef>
            </a:pPr>
            <a:r>
              <a:rPr lang="en-US" sz="1200"/>
              <a:t>Start-Up Activities</a:t>
            </a:r>
          </a:p>
          <a:p>
            <a:pPr>
              <a:spcBef>
                <a:spcPct val="100000"/>
              </a:spcBef>
            </a:pPr>
            <a:r>
              <a:rPr lang="en-US" sz="1200"/>
              <a:t>Participation &amp; Discussion</a:t>
            </a:r>
          </a:p>
          <a:p>
            <a:pPr>
              <a:spcBef>
                <a:spcPct val="100000"/>
              </a:spcBef>
            </a:pPr>
            <a:r>
              <a:rPr lang="en-US" sz="1200"/>
              <a:t>Classroom Skills	</a:t>
            </a:r>
          </a:p>
          <a:p>
            <a:pPr>
              <a:spcBef>
                <a:spcPct val="100000"/>
              </a:spcBef>
            </a:pPr>
            <a:r>
              <a:rPr lang="en-US" sz="1200"/>
              <a:t>Assignments</a:t>
            </a:r>
          </a:p>
          <a:p>
            <a:pPr>
              <a:spcBef>
                <a:spcPct val="100000"/>
              </a:spcBef>
            </a:pPr>
            <a:r>
              <a:rPr lang="en-US" sz="1200"/>
              <a:t>Book Study</a:t>
            </a:r>
          </a:p>
          <a:p>
            <a:pPr>
              <a:spcBef>
                <a:spcPct val="100000"/>
              </a:spcBef>
            </a:pPr>
            <a:r>
              <a:rPr lang="en-US" sz="1200"/>
              <a:t>Tests &amp; Quizzes	</a:t>
            </a:r>
            <a:endParaRPr lang="en-US" sz="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42938" y="287338"/>
            <a:ext cx="7848600" cy="4319587"/>
            <a:chOff x="405" y="181"/>
            <a:chExt cx="4944" cy="2721"/>
          </a:xfrm>
        </p:grpSpPr>
        <p:sp>
          <p:nvSpPr>
            <p:cNvPr id="44055" name="Line 3"/>
            <p:cNvSpPr>
              <a:spLocks noChangeShapeType="1"/>
            </p:cNvSpPr>
            <p:nvPr/>
          </p:nvSpPr>
          <p:spPr bwMode="auto">
            <a:xfrm>
              <a:off x="2835" y="417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56" name="Line 4"/>
            <p:cNvSpPr>
              <a:spLocks noChangeShapeType="1"/>
            </p:cNvSpPr>
            <p:nvPr/>
          </p:nvSpPr>
          <p:spPr bwMode="auto">
            <a:xfrm>
              <a:off x="2839" y="553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57" name="Line 5"/>
            <p:cNvSpPr>
              <a:spLocks noChangeShapeType="1"/>
            </p:cNvSpPr>
            <p:nvPr/>
          </p:nvSpPr>
          <p:spPr bwMode="auto">
            <a:xfrm>
              <a:off x="4851" y="521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58" name="Line 6"/>
            <p:cNvSpPr>
              <a:spLocks noChangeShapeType="1"/>
            </p:cNvSpPr>
            <p:nvPr/>
          </p:nvSpPr>
          <p:spPr bwMode="auto">
            <a:xfrm>
              <a:off x="907" y="521"/>
              <a:ext cx="0" cy="1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59" name="Line 7"/>
            <p:cNvSpPr>
              <a:spLocks noChangeShapeType="1"/>
            </p:cNvSpPr>
            <p:nvPr/>
          </p:nvSpPr>
          <p:spPr bwMode="auto">
            <a:xfrm>
              <a:off x="2875" y="1621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60" name="AutoShape 8"/>
            <p:cNvSpPr>
              <a:spLocks noChangeArrowheads="1"/>
            </p:cNvSpPr>
            <p:nvPr/>
          </p:nvSpPr>
          <p:spPr bwMode="auto">
            <a:xfrm>
              <a:off x="1609" y="1730"/>
              <a:ext cx="2545" cy="949"/>
            </a:xfrm>
            <a:prstGeom prst="roundRect">
              <a:avLst>
                <a:gd name="adj" fmla="val 50000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61" name="Rectangle 9"/>
            <p:cNvSpPr>
              <a:spLocks noChangeArrowheads="1"/>
            </p:cNvSpPr>
            <p:nvPr/>
          </p:nvSpPr>
          <p:spPr bwMode="auto">
            <a:xfrm>
              <a:off x="4250" y="661"/>
              <a:ext cx="1099" cy="965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62" name="Rectangle 10"/>
            <p:cNvSpPr>
              <a:spLocks noChangeArrowheads="1"/>
            </p:cNvSpPr>
            <p:nvPr/>
          </p:nvSpPr>
          <p:spPr bwMode="auto">
            <a:xfrm>
              <a:off x="405" y="661"/>
              <a:ext cx="1088" cy="965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63" name="Rectangle 11"/>
            <p:cNvSpPr>
              <a:spLocks noChangeArrowheads="1"/>
            </p:cNvSpPr>
            <p:nvPr/>
          </p:nvSpPr>
          <p:spPr bwMode="auto">
            <a:xfrm>
              <a:off x="1621" y="181"/>
              <a:ext cx="2544" cy="28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64" name="Rectangle 12"/>
            <p:cNvSpPr>
              <a:spLocks noChangeArrowheads="1"/>
            </p:cNvSpPr>
            <p:nvPr/>
          </p:nvSpPr>
          <p:spPr bwMode="auto">
            <a:xfrm>
              <a:off x="1616" y="661"/>
              <a:ext cx="2533" cy="965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65" name="Rectangle 13"/>
            <p:cNvSpPr>
              <a:spLocks noChangeArrowheads="1"/>
            </p:cNvSpPr>
            <p:nvPr/>
          </p:nvSpPr>
          <p:spPr bwMode="auto">
            <a:xfrm>
              <a:off x="405" y="186"/>
              <a:ext cx="1088" cy="277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66" name="Rectangle 14"/>
            <p:cNvSpPr>
              <a:spLocks noChangeArrowheads="1"/>
            </p:cNvSpPr>
            <p:nvPr/>
          </p:nvSpPr>
          <p:spPr bwMode="auto">
            <a:xfrm>
              <a:off x="485" y="597"/>
              <a:ext cx="939" cy="24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67" name="Oval 15"/>
            <p:cNvSpPr>
              <a:spLocks noChangeArrowheads="1"/>
            </p:cNvSpPr>
            <p:nvPr/>
          </p:nvSpPr>
          <p:spPr bwMode="auto">
            <a:xfrm>
              <a:off x="525" y="624"/>
              <a:ext cx="104" cy="10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68" name="Text Box 16"/>
            <p:cNvSpPr txBox="1">
              <a:spLocks noChangeArrowheads="1"/>
            </p:cNvSpPr>
            <p:nvPr/>
          </p:nvSpPr>
          <p:spPr bwMode="auto">
            <a:xfrm>
              <a:off x="587" y="584"/>
              <a:ext cx="757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/>
                <a:t>Classroom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/>
                <a:t>Expectations</a:t>
              </a:r>
            </a:p>
          </p:txBody>
        </p:sp>
        <p:sp>
          <p:nvSpPr>
            <p:cNvPr id="44069" name="Rectangle 17"/>
            <p:cNvSpPr>
              <a:spLocks noChangeArrowheads="1"/>
            </p:cNvSpPr>
            <p:nvPr/>
          </p:nvSpPr>
          <p:spPr bwMode="auto">
            <a:xfrm>
              <a:off x="1707" y="597"/>
              <a:ext cx="2352" cy="24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70" name="Oval 18"/>
            <p:cNvSpPr>
              <a:spLocks noChangeArrowheads="1"/>
            </p:cNvSpPr>
            <p:nvPr/>
          </p:nvSpPr>
          <p:spPr bwMode="auto">
            <a:xfrm>
              <a:off x="2337" y="651"/>
              <a:ext cx="104" cy="10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71" name="Text Box 19"/>
            <p:cNvSpPr txBox="1">
              <a:spLocks noChangeArrowheads="1"/>
            </p:cNvSpPr>
            <p:nvPr/>
          </p:nvSpPr>
          <p:spPr bwMode="auto">
            <a:xfrm>
              <a:off x="2421" y="618"/>
              <a:ext cx="1155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/>
                <a:t>Learning Routines</a:t>
              </a:r>
            </a:p>
          </p:txBody>
        </p:sp>
        <p:sp>
          <p:nvSpPr>
            <p:cNvPr id="44072" name="Text Box 20"/>
            <p:cNvSpPr txBox="1">
              <a:spLocks noChangeArrowheads="1"/>
            </p:cNvSpPr>
            <p:nvPr/>
          </p:nvSpPr>
          <p:spPr bwMode="auto">
            <a:xfrm>
              <a:off x="415" y="191"/>
              <a:ext cx="1082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400"/>
                <a:t>Course Map</a:t>
              </a:r>
            </a:p>
          </p:txBody>
        </p:sp>
        <p:sp>
          <p:nvSpPr>
            <p:cNvPr id="44073" name="Text Box 21"/>
            <p:cNvSpPr txBox="1">
              <a:spLocks noChangeArrowheads="1"/>
            </p:cNvSpPr>
            <p:nvPr/>
          </p:nvSpPr>
          <p:spPr bwMode="auto">
            <a:xfrm>
              <a:off x="1629" y="201"/>
              <a:ext cx="569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000"/>
                <a:t>This Course:</a:t>
              </a:r>
            </a:p>
          </p:txBody>
        </p:sp>
        <p:sp>
          <p:nvSpPr>
            <p:cNvPr id="44074" name="Text Box 22"/>
            <p:cNvSpPr txBox="1">
              <a:spLocks noChangeArrowheads="1"/>
            </p:cNvSpPr>
            <p:nvPr/>
          </p:nvSpPr>
          <p:spPr bwMode="auto">
            <a:xfrm>
              <a:off x="2649" y="446"/>
              <a:ext cx="410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000"/>
                <a:t>includes</a:t>
              </a:r>
            </a:p>
          </p:txBody>
        </p:sp>
        <p:sp>
          <p:nvSpPr>
            <p:cNvPr id="44075" name="Rectangle 23"/>
            <p:cNvSpPr>
              <a:spLocks noChangeArrowheads="1"/>
            </p:cNvSpPr>
            <p:nvPr/>
          </p:nvSpPr>
          <p:spPr bwMode="auto">
            <a:xfrm>
              <a:off x="4325" y="587"/>
              <a:ext cx="939" cy="24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76" name="Oval 24"/>
            <p:cNvSpPr>
              <a:spLocks noChangeArrowheads="1"/>
            </p:cNvSpPr>
            <p:nvPr/>
          </p:nvSpPr>
          <p:spPr bwMode="auto">
            <a:xfrm>
              <a:off x="4365" y="606"/>
              <a:ext cx="104" cy="10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77" name="Text Box 25"/>
            <p:cNvSpPr txBox="1">
              <a:spLocks noChangeArrowheads="1"/>
            </p:cNvSpPr>
            <p:nvPr/>
          </p:nvSpPr>
          <p:spPr bwMode="auto">
            <a:xfrm>
              <a:off x="4353" y="570"/>
              <a:ext cx="919" cy="27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0000"/>
                </a:lnSpc>
              </a:pPr>
              <a:endParaRPr lang="en-US" sz="1400"/>
            </a:p>
            <a:p>
              <a:pPr algn="ctr">
                <a:lnSpc>
                  <a:spcPct val="80000"/>
                </a:lnSpc>
              </a:pPr>
              <a:r>
                <a:rPr lang="en-US" sz="1400"/>
                <a:t> Tasks/Activities</a:t>
              </a:r>
            </a:p>
          </p:txBody>
        </p:sp>
        <p:sp>
          <p:nvSpPr>
            <p:cNvPr id="44078" name="Rectangle 26"/>
            <p:cNvSpPr>
              <a:spLocks noChangeArrowheads="1"/>
            </p:cNvSpPr>
            <p:nvPr/>
          </p:nvSpPr>
          <p:spPr bwMode="auto">
            <a:xfrm>
              <a:off x="4245" y="181"/>
              <a:ext cx="1104" cy="28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79" name="Text Box 27"/>
            <p:cNvSpPr txBox="1">
              <a:spLocks noChangeArrowheads="1"/>
            </p:cNvSpPr>
            <p:nvPr/>
          </p:nvSpPr>
          <p:spPr bwMode="auto">
            <a:xfrm>
              <a:off x="4246" y="202"/>
              <a:ext cx="414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000"/>
                <a:t>Student:</a:t>
              </a:r>
            </a:p>
          </p:txBody>
        </p:sp>
        <p:sp>
          <p:nvSpPr>
            <p:cNvPr id="44080" name="AutoShape 28"/>
            <p:cNvSpPr>
              <a:spLocks noChangeArrowheads="1"/>
            </p:cNvSpPr>
            <p:nvPr/>
          </p:nvSpPr>
          <p:spPr bwMode="auto">
            <a:xfrm rot="5400000" flipH="1">
              <a:off x="1491" y="779"/>
              <a:ext cx="144" cy="12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81" name="AutoShape 29"/>
            <p:cNvSpPr>
              <a:spLocks noChangeArrowheads="1"/>
            </p:cNvSpPr>
            <p:nvPr/>
          </p:nvSpPr>
          <p:spPr bwMode="auto">
            <a:xfrm rot="5400000" flipH="1">
              <a:off x="1491" y="1030"/>
              <a:ext cx="144" cy="12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82" name="AutoShape 30"/>
            <p:cNvSpPr>
              <a:spLocks noChangeArrowheads="1"/>
            </p:cNvSpPr>
            <p:nvPr/>
          </p:nvSpPr>
          <p:spPr bwMode="auto">
            <a:xfrm rot="5400000" flipH="1">
              <a:off x="1491" y="1286"/>
              <a:ext cx="144" cy="12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83" name="Rectangle 31"/>
            <p:cNvSpPr>
              <a:spLocks noChangeArrowheads="1"/>
            </p:cNvSpPr>
            <p:nvPr/>
          </p:nvSpPr>
          <p:spPr bwMode="auto">
            <a:xfrm>
              <a:off x="2298" y="1680"/>
              <a:ext cx="1216" cy="16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84" name="Oval 32"/>
            <p:cNvSpPr>
              <a:spLocks noChangeArrowheads="1"/>
            </p:cNvSpPr>
            <p:nvPr/>
          </p:nvSpPr>
          <p:spPr bwMode="auto">
            <a:xfrm>
              <a:off x="2368" y="1704"/>
              <a:ext cx="104" cy="10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85" name="Text Box 33"/>
            <p:cNvSpPr txBox="1">
              <a:spLocks noChangeArrowheads="1"/>
            </p:cNvSpPr>
            <p:nvPr/>
          </p:nvSpPr>
          <p:spPr bwMode="auto">
            <a:xfrm>
              <a:off x="2449" y="1683"/>
              <a:ext cx="963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/>
                <a:t>Critical Concepts</a:t>
              </a:r>
            </a:p>
          </p:txBody>
        </p:sp>
        <p:sp>
          <p:nvSpPr>
            <p:cNvPr id="44086" name="AutoShape 34"/>
            <p:cNvSpPr>
              <a:spLocks noChangeArrowheads="1"/>
            </p:cNvSpPr>
            <p:nvPr/>
          </p:nvSpPr>
          <p:spPr bwMode="auto">
            <a:xfrm>
              <a:off x="2314" y="2600"/>
              <a:ext cx="1126" cy="27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400"/>
            </a:p>
          </p:txBody>
        </p:sp>
        <p:sp>
          <p:nvSpPr>
            <p:cNvPr id="44087" name="Oval 35"/>
            <p:cNvSpPr>
              <a:spLocks noChangeArrowheads="1"/>
            </p:cNvSpPr>
            <p:nvPr/>
          </p:nvSpPr>
          <p:spPr bwMode="auto">
            <a:xfrm>
              <a:off x="2443" y="2648"/>
              <a:ext cx="104" cy="10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88" name="Text Box 36"/>
            <p:cNvSpPr txBox="1">
              <a:spLocks noChangeArrowheads="1"/>
            </p:cNvSpPr>
            <p:nvPr/>
          </p:nvSpPr>
          <p:spPr bwMode="auto">
            <a:xfrm>
              <a:off x="2508" y="2629"/>
              <a:ext cx="831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/>
                <a:t>Learned in these</a:t>
              </a:r>
              <a:endParaRPr lang="en-US" sz="1400"/>
            </a:p>
            <a:p>
              <a:pPr algn="ctr">
                <a:lnSpc>
                  <a:spcPct val="80000"/>
                </a:lnSpc>
              </a:pPr>
              <a:r>
                <a:rPr lang="en-US" sz="1600"/>
                <a:t>Units</a:t>
              </a:r>
            </a:p>
          </p:txBody>
        </p:sp>
        <p:sp>
          <p:nvSpPr>
            <p:cNvPr id="44089" name="Line 37"/>
            <p:cNvSpPr>
              <a:spLocks noChangeShapeType="1"/>
            </p:cNvSpPr>
            <p:nvPr/>
          </p:nvSpPr>
          <p:spPr bwMode="auto">
            <a:xfrm>
              <a:off x="3024" y="520"/>
              <a:ext cx="18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90" name="Line 38"/>
            <p:cNvSpPr>
              <a:spLocks noChangeShapeType="1"/>
            </p:cNvSpPr>
            <p:nvPr/>
          </p:nvSpPr>
          <p:spPr bwMode="auto">
            <a:xfrm>
              <a:off x="912" y="520"/>
              <a:ext cx="17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4035" name="Text Box 39"/>
          <p:cNvSpPr txBox="1">
            <a:spLocks noChangeArrowheads="1"/>
          </p:cNvSpPr>
          <p:nvPr/>
        </p:nvSpPr>
        <p:spPr bwMode="auto">
          <a:xfrm>
            <a:off x="990600" y="1371600"/>
            <a:ext cx="8953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/>
              <a:t>Teamwork</a:t>
            </a:r>
          </a:p>
          <a:p>
            <a:r>
              <a:rPr lang="en-US" sz="1200"/>
              <a:t>Respect</a:t>
            </a:r>
          </a:p>
          <a:p>
            <a:r>
              <a:rPr lang="en-US" sz="1200"/>
              <a:t>Tolerance</a:t>
            </a:r>
          </a:p>
          <a:p>
            <a:r>
              <a:rPr lang="en-US" sz="1200"/>
              <a:t>Voice</a:t>
            </a:r>
          </a:p>
          <a:p>
            <a:r>
              <a:rPr lang="en-US" sz="1200"/>
              <a:t>Choice</a:t>
            </a:r>
          </a:p>
          <a:p>
            <a:r>
              <a:rPr lang="en-US" sz="1200"/>
              <a:t>Hard work</a:t>
            </a:r>
          </a:p>
        </p:txBody>
      </p:sp>
      <p:sp>
        <p:nvSpPr>
          <p:cNvPr id="44036" name="Text Box 40"/>
          <p:cNvSpPr txBox="1">
            <a:spLocks noChangeArrowheads="1"/>
          </p:cNvSpPr>
          <p:nvPr/>
        </p:nvSpPr>
        <p:spPr bwMode="auto">
          <a:xfrm>
            <a:off x="3352800" y="314325"/>
            <a:ext cx="1652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i="1"/>
              <a:t>Xtreme Reading</a:t>
            </a:r>
            <a:endParaRPr lang="en-US" sz="1600"/>
          </a:p>
        </p:txBody>
      </p:sp>
      <p:sp>
        <p:nvSpPr>
          <p:cNvPr id="44037" name="Text Box 41"/>
          <p:cNvSpPr txBox="1">
            <a:spLocks noChangeArrowheads="1"/>
          </p:cNvSpPr>
          <p:nvPr/>
        </p:nvSpPr>
        <p:spPr bwMode="auto">
          <a:xfrm>
            <a:off x="2743200" y="1600200"/>
            <a:ext cx="3657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/>
              <a:t>Classroom procedures	Guided practice</a:t>
            </a:r>
          </a:p>
          <a:p>
            <a:r>
              <a:rPr lang="en-US" sz="1200"/>
              <a:t>Daily agenda		Partner practice</a:t>
            </a:r>
          </a:p>
          <a:p>
            <a:r>
              <a:rPr lang="en-US" sz="1200"/>
              <a:t>Start-up activities	Feedback sessions</a:t>
            </a:r>
          </a:p>
          <a:p>
            <a:r>
              <a:rPr lang="en-US" sz="1200"/>
              <a:t>Group participation	Progress charting</a:t>
            </a:r>
          </a:p>
        </p:txBody>
      </p:sp>
      <p:sp>
        <p:nvSpPr>
          <p:cNvPr id="44038" name="Text Box 42"/>
          <p:cNvSpPr txBox="1">
            <a:spLocks noChangeArrowheads="1"/>
          </p:cNvSpPr>
          <p:nvPr/>
        </p:nvSpPr>
        <p:spPr bwMode="auto">
          <a:xfrm>
            <a:off x="7086600" y="1447800"/>
            <a:ext cx="99695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1200"/>
          </a:p>
          <a:p>
            <a:r>
              <a:rPr lang="en-US" sz="1200"/>
              <a:t>Discussions</a:t>
            </a:r>
          </a:p>
          <a:p>
            <a:r>
              <a:rPr lang="en-US" sz="1200"/>
              <a:t>Products</a:t>
            </a:r>
          </a:p>
          <a:p>
            <a:r>
              <a:rPr lang="en-US" sz="1200"/>
              <a:t>Quizzes</a:t>
            </a:r>
          </a:p>
          <a:p>
            <a:endParaRPr lang="en-US" sz="1200"/>
          </a:p>
        </p:txBody>
      </p:sp>
      <p:sp>
        <p:nvSpPr>
          <p:cNvPr id="44039" name="Text Box 43"/>
          <p:cNvSpPr txBox="1">
            <a:spLocks noChangeArrowheads="1"/>
          </p:cNvSpPr>
          <p:nvPr/>
        </p:nvSpPr>
        <p:spPr bwMode="auto">
          <a:xfrm>
            <a:off x="3657600" y="2819400"/>
            <a:ext cx="29114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/>
              <a:t>	 </a:t>
            </a:r>
          </a:p>
          <a:p>
            <a:r>
              <a:rPr lang="en-US" sz="1200"/>
              <a:t>Hopes and Dreams 	</a:t>
            </a:r>
          </a:p>
          <a:p>
            <a:r>
              <a:rPr lang="en-US" sz="1200"/>
              <a:t>Reading Strategies</a:t>
            </a:r>
          </a:p>
          <a:p>
            <a:r>
              <a:rPr lang="en-US" sz="1200"/>
              <a:t>Habits of Learning	</a:t>
            </a:r>
          </a:p>
          <a:p>
            <a:r>
              <a:rPr lang="en-US" sz="1200"/>
              <a:t>Expert Reading</a:t>
            </a:r>
          </a:p>
          <a:p>
            <a:endParaRPr lang="en-US" sz="1200"/>
          </a:p>
        </p:txBody>
      </p:sp>
      <p:sp>
        <p:nvSpPr>
          <p:cNvPr id="44040" name="Oval 44"/>
          <p:cNvSpPr>
            <a:spLocks noChangeArrowheads="1"/>
          </p:cNvSpPr>
          <p:nvPr/>
        </p:nvSpPr>
        <p:spPr bwMode="auto">
          <a:xfrm>
            <a:off x="381000" y="3810000"/>
            <a:ext cx="19050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/>
              <a:t>Learning</a:t>
            </a:r>
          </a:p>
          <a:p>
            <a:pPr algn="ctr"/>
            <a:r>
              <a:rPr lang="en-US" sz="1400"/>
              <a:t>Community</a:t>
            </a:r>
          </a:p>
        </p:txBody>
      </p:sp>
      <p:sp>
        <p:nvSpPr>
          <p:cNvPr id="44041" name="Rectangle 45"/>
          <p:cNvSpPr>
            <a:spLocks noChangeArrowheads="1"/>
          </p:cNvSpPr>
          <p:nvPr/>
        </p:nvSpPr>
        <p:spPr bwMode="auto">
          <a:xfrm>
            <a:off x="685800" y="5562600"/>
            <a:ext cx="1295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200" i="1"/>
              <a:t>Highly Engaging </a:t>
            </a:r>
          </a:p>
          <a:p>
            <a:pPr algn="ctr"/>
            <a:r>
              <a:rPr lang="en-US" sz="1200" i="1"/>
              <a:t>Literature</a:t>
            </a:r>
            <a:endParaRPr lang="en-US" sz="1200"/>
          </a:p>
        </p:txBody>
      </p:sp>
      <p:sp>
        <p:nvSpPr>
          <p:cNvPr id="44042" name="Text Box 46"/>
          <p:cNvSpPr txBox="1">
            <a:spLocks noChangeArrowheads="1"/>
          </p:cNvSpPr>
          <p:nvPr/>
        </p:nvSpPr>
        <p:spPr bwMode="auto">
          <a:xfrm>
            <a:off x="1066800" y="5194300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>
                <a:latin typeface="Times" pitchFamily="-105" charset="0"/>
              </a:rPr>
              <a:t>through</a:t>
            </a:r>
            <a:endParaRPr lang="en-US" sz="2400">
              <a:latin typeface="Times" pitchFamily="-105" charset="0"/>
            </a:endParaRPr>
          </a:p>
        </p:txBody>
      </p:sp>
      <p:sp>
        <p:nvSpPr>
          <p:cNvPr id="44043" name="Text Box 47"/>
          <p:cNvSpPr txBox="1">
            <a:spLocks noChangeArrowheads="1"/>
          </p:cNvSpPr>
          <p:nvPr/>
        </p:nvSpPr>
        <p:spPr bwMode="auto">
          <a:xfrm>
            <a:off x="4330700" y="6032500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>
                <a:latin typeface="Times" pitchFamily="-105" charset="0"/>
              </a:rPr>
              <a:t>through</a:t>
            </a:r>
            <a:endParaRPr lang="en-US" sz="2400">
              <a:latin typeface="Times" pitchFamily="-105" charset="0"/>
            </a:endParaRPr>
          </a:p>
        </p:txBody>
      </p:sp>
      <p:sp>
        <p:nvSpPr>
          <p:cNvPr id="44044" name="Text Box 48"/>
          <p:cNvSpPr txBox="1">
            <a:spLocks noChangeArrowheads="1"/>
          </p:cNvSpPr>
          <p:nvPr/>
        </p:nvSpPr>
        <p:spPr bwMode="auto">
          <a:xfrm>
            <a:off x="7518400" y="5194300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>
                <a:latin typeface="Times" pitchFamily="-105" charset="0"/>
              </a:rPr>
              <a:t>through</a:t>
            </a:r>
            <a:endParaRPr lang="en-US" sz="2400">
              <a:latin typeface="Times" pitchFamily="-105" charset="0"/>
            </a:endParaRPr>
          </a:p>
        </p:txBody>
      </p:sp>
      <p:sp>
        <p:nvSpPr>
          <p:cNvPr id="44045" name="Oval 49"/>
          <p:cNvSpPr>
            <a:spLocks noChangeArrowheads="1"/>
          </p:cNvSpPr>
          <p:nvPr/>
        </p:nvSpPr>
        <p:spPr bwMode="auto">
          <a:xfrm>
            <a:off x="3683000" y="4813300"/>
            <a:ext cx="19050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/>
              <a:t>Hopes</a:t>
            </a:r>
          </a:p>
          <a:p>
            <a:pPr algn="ctr"/>
            <a:r>
              <a:rPr lang="en-US" sz="1400"/>
              <a:t>and Dreams</a:t>
            </a:r>
          </a:p>
        </p:txBody>
      </p:sp>
      <p:sp>
        <p:nvSpPr>
          <p:cNvPr id="44046" name="Oval 50"/>
          <p:cNvSpPr>
            <a:spLocks noChangeArrowheads="1"/>
          </p:cNvSpPr>
          <p:nvPr/>
        </p:nvSpPr>
        <p:spPr bwMode="auto">
          <a:xfrm>
            <a:off x="6858000" y="3810000"/>
            <a:ext cx="19050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/>
              <a:t>Reading</a:t>
            </a:r>
          </a:p>
          <a:p>
            <a:pPr algn="ctr"/>
            <a:r>
              <a:rPr lang="en-US" sz="1400"/>
              <a:t>Strategies</a:t>
            </a:r>
          </a:p>
        </p:txBody>
      </p:sp>
      <p:cxnSp>
        <p:nvCxnSpPr>
          <p:cNvPr id="44047" name="AutoShape 51"/>
          <p:cNvCxnSpPr>
            <a:cxnSpLocks noChangeShapeType="1"/>
            <a:stCxn id="44086" idx="1"/>
            <a:endCxn id="44040" idx="6"/>
          </p:cNvCxnSpPr>
          <p:nvPr/>
        </p:nvCxnSpPr>
        <p:spPr bwMode="auto">
          <a:xfrm flipH="1">
            <a:off x="2286000" y="4348163"/>
            <a:ext cx="1373188" cy="33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4048" name="AutoShape 52"/>
          <p:cNvCxnSpPr>
            <a:cxnSpLocks noChangeShapeType="1"/>
            <a:stCxn id="44086" idx="3"/>
            <a:endCxn id="44046" idx="2"/>
          </p:cNvCxnSpPr>
          <p:nvPr/>
        </p:nvCxnSpPr>
        <p:spPr bwMode="auto">
          <a:xfrm>
            <a:off x="5475288" y="4348163"/>
            <a:ext cx="1382712" cy="33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4049" name="AutoShape 53"/>
          <p:cNvCxnSpPr>
            <a:cxnSpLocks noChangeShapeType="1"/>
            <a:stCxn id="44040" idx="4"/>
            <a:endCxn id="44041" idx="0"/>
          </p:cNvCxnSpPr>
          <p:nvPr/>
        </p:nvCxnSpPr>
        <p:spPr bwMode="auto">
          <a:xfrm>
            <a:off x="1333500" y="4953000"/>
            <a:ext cx="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4050" name="AutoShape 54"/>
          <p:cNvCxnSpPr>
            <a:cxnSpLocks noChangeShapeType="1"/>
            <a:stCxn id="44088" idx="2"/>
            <a:endCxn id="44045" idx="0"/>
          </p:cNvCxnSpPr>
          <p:nvPr/>
        </p:nvCxnSpPr>
        <p:spPr bwMode="auto">
          <a:xfrm flipH="1">
            <a:off x="4635500" y="4606925"/>
            <a:ext cx="6350" cy="206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4051" name="Rectangle 55"/>
          <p:cNvSpPr>
            <a:spLocks noChangeArrowheads="1"/>
          </p:cNvSpPr>
          <p:nvPr/>
        </p:nvSpPr>
        <p:spPr bwMode="auto">
          <a:xfrm>
            <a:off x="3543300" y="6400800"/>
            <a:ext cx="21971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200" i="1"/>
              <a:t>Highly Engaging Literature</a:t>
            </a:r>
            <a:endParaRPr lang="en-US" sz="1200"/>
          </a:p>
        </p:txBody>
      </p:sp>
      <p:sp>
        <p:nvSpPr>
          <p:cNvPr id="44052" name="Rectangle 56"/>
          <p:cNvSpPr>
            <a:spLocks noChangeArrowheads="1"/>
          </p:cNvSpPr>
          <p:nvPr/>
        </p:nvSpPr>
        <p:spPr bwMode="auto">
          <a:xfrm>
            <a:off x="7162800" y="5562600"/>
            <a:ext cx="1295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200" i="1"/>
              <a:t>Highly Engaging </a:t>
            </a:r>
          </a:p>
          <a:p>
            <a:pPr algn="ctr"/>
            <a:r>
              <a:rPr lang="en-US" sz="1200" i="1"/>
              <a:t>Literature</a:t>
            </a:r>
            <a:endParaRPr lang="en-US" sz="1200"/>
          </a:p>
        </p:txBody>
      </p:sp>
      <p:cxnSp>
        <p:nvCxnSpPr>
          <p:cNvPr id="44053" name="AutoShape 57"/>
          <p:cNvCxnSpPr>
            <a:cxnSpLocks noChangeShapeType="1"/>
            <a:stCxn id="44046" idx="4"/>
            <a:endCxn id="44052" idx="0"/>
          </p:cNvCxnSpPr>
          <p:nvPr/>
        </p:nvCxnSpPr>
        <p:spPr bwMode="auto">
          <a:xfrm>
            <a:off x="7810500" y="4953000"/>
            <a:ext cx="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4054" name="AutoShape 58"/>
          <p:cNvCxnSpPr>
            <a:cxnSpLocks noChangeShapeType="1"/>
            <a:stCxn id="44045" idx="4"/>
            <a:endCxn id="44051" idx="0"/>
          </p:cNvCxnSpPr>
          <p:nvPr/>
        </p:nvCxnSpPr>
        <p:spPr bwMode="auto">
          <a:xfrm>
            <a:off x="4635500" y="5956300"/>
            <a:ext cx="6350" cy="4445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b="1">
                <a:solidFill>
                  <a:srgbClr val="FF33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Entering Class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>
                <a:solidFill>
                  <a:srgbClr val="FF3300"/>
                </a:solidFill>
              </a:rPr>
              <a:t>Transition</a:t>
            </a:r>
            <a:r>
              <a:rPr lang="en-US" sz="2400" b="1"/>
              <a:t> </a:t>
            </a:r>
            <a:r>
              <a:rPr lang="en-US" sz="2000" b="1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/>
              <a:t>Move from the hallway into the classroom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/>
              <a:t>Be ready to work on warm-up activity when the bell rings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>
                <a:solidFill>
                  <a:srgbClr val="FF3300"/>
                </a:solidFill>
              </a:rPr>
              <a:t>Time</a:t>
            </a:r>
            <a:r>
              <a:rPr lang="en-US" sz="2400" b="1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/>
              <a:t>No more than length of passing time (door to seat)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>
                <a:solidFill>
                  <a:srgbClr val="FF3300"/>
                </a:solidFill>
              </a:rPr>
              <a:t>Appropriate Participation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/>
              <a:t>Move directly to desk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/>
              <a:t>Sharpen pencil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/>
              <a:t>Get supplies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/>
              <a:t>Talk quietly at desk with another student until the bell rings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>
                <a:solidFill>
                  <a:srgbClr val="FF3300"/>
                </a:solidFill>
              </a:rPr>
              <a:t>Inappropriate Behaviors</a:t>
            </a:r>
            <a:r>
              <a:rPr lang="en-US" sz="2000" b="1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/>
              <a:t>Moving around classroom without a purpose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/>
              <a:t>Continuing to move after the bell has rung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/>
              <a:t>Talking loudly, yelling, or continuing to react to a situation from the hallway</a:t>
            </a:r>
          </a:p>
          <a:p>
            <a:pPr eaLnBrk="1" hangingPunct="1">
              <a:lnSpc>
                <a:spcPct val="80000"/>
              </a:lnSpc>
            </a:pPr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en-US" smtClean="0"/>
              <a:t>Day 3 </a:t>
            </a:r>
          </a:p>
        </p:txBody>
      </p:sp>
      <p:sp>
        <p:nvSpPr>
          <p:cNvPr id="48131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219200"/>
            <a:ext cx="41148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Start up activity</a:t>
            </a:r>
          </a:p>
          <a:p>
            <a:r>
              <a:rPr lang="en-US" dirty="0" smtClean="0"/>
              <a:t>Advance organizer</a:t>
            </a:r>
          </a:p>
          <a:p>
            <a:r>
              <a:rPr lang="en-US" dirty="0" smtClean="0"/>
              <a:t>ACHIEVE Unit </a:t>
            </a:r>
          </a:p>
          <a:p>
            <a:pPr>
              <a:buFontTx/>
              <a:buNone/>
            </a:pPr>
            <a:r>
              <a:rPr lang="en-US" dirty="0" smtClean="0"/>
              <a:t>   Organizer</a:t>
            </a:r>
          </a:p>
          <a:p>
            <a:r>
              <a:rPr lang="en-US" dirty="0" smtClean="0"/>
              <a:t>Whole class  discussion expectations</a:t>
            </a:r>
          </a:p>
          <a:p>
            <a:r>
              <a:rPr lang="en-US" dirty="0" smtClean="0"/>
              <a:t>Coach Carter – Guided Reading</a:t>
            </a:r>
          </a:p>
          <a:p>
            <a:r>
              <a:rPr lang="en-US" dirty="0" smtClean="0"/>
              <a:t>Closing</a:t>
            </a:r>
          </a:p>
        </p:txBody>
      </p:sp>
      <p:pic>
        <p:nvPicPr>
          <p:cNvPr id="48132" name="ClipArt Placeholder 8"/>
          <p:cNvPicPr>
            <a:picLocks noGrp="1" noChangeAspect="1"/>
          </p:cNvPicPr>
          <p:nvPr>
            <p:ph type="clipArt" sz="half" idx="2"/>
          </p:nvPr>
        </p:nvPicPr>
        <p:blipFill>
          <a:blip r:embed="rId2"/>
          <a:srcRect t="-12852" b="-1285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Whole Class Discussion</a:t>
            </a:r>
            <a:endParaRPr lang="en-US" b="1" dirty="0">
              <a:solidFill>
                <a:srgbClr val="FF33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smtClean="0">
                <a:solidFill>
                  <a:srgbClr val="FF3300"/>
                </a:solidFill>
              </a:rPr>
              <a:t>Conversation</a:t>
            </a:r>
            <a:r>
              <a:rPr lang="en-US" sz="2400" b="1" smtClean="0"/>
              <a:t> </a:t>
            </a:r>
            <a:r>
              <a:rPr lang="en-US" sz="2000" b="1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 smtClean="0"/>
              <a:t>Speak when called upon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 smtClean="0"/>
              <a:t>Look and listen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smtClean="0">
                <a:solidFill>
                  <a:srgbClr val="FF3300"/>
                </a:solidFill>
              </a:rPr>
              <a:t>Help</a:t>
            </a:r>
            <a:r>
              <a:rPr lang="en-US" sz="2400" b="1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 smtClean="0"/>
              <a:t>Raise hand; wait to be called upon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smtClean="0">
                <a:solidFill>
                  <a:srgbClr val="FF3300"/>
                </a:solidFill>
              </a:rPr>
              <a:t>Integrity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smtClean="0"/>
              <a:t>Ask teacher to slow down or repeat information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smtClean="0"/>
              <a:t>Wait your turn to speak; support your classmates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smtClean="0">
                <a:solidFill>
                  <a:srgbClr val="FF3300"/>
                </a:solidFill>
              </a:rPr>
              <a:t>Effort</a:t>
            </a:r>
            <a:endParaRPr lang="en-US" sz="2000" b="1" smtClean="0"/>
          </a:p>
          <a:p>
            <a:pPr eaLnBrk="1" hangingPunct="1">
              <a:lnSpc>
                <a:spcPct val="80000"/>
              </a:lnSpc>
            </a:pPr>
            <a:r>
              <a:rPr lang="en-US" sz="1800" b="1" smtClean="0"/>
              <a:t>Sit up and listen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 smtClean="0"/>
              <a:t>Keep eyes on presenter…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smtClean="0">
                <a:solidFill>
                  <a:srgbClr val="FF3300"/>
                </a:solidFill>
              </a:rPr>
              <a:t>Value</a:t>
            </a:r>
            <a:endParaRPr lang="en-US" sz="2400" b="1" smtClean="0"/>
          </a:p>
          <a:p>
            <a:pPr eaLnBrk="1" hangingPunct="1">
              <a:lnSpc>
                <a:spcPct val="80000"/>
              </a:lnSpc>
            </a:pPr>
            <a:r>
              <a:rPr lang="en-US" sz="1800" b="1" smtClean="0"/>
              <a:t>Improve reading, speaking and writing skills</a:t>
            </a:r>
            <a:endParaRPr lang="en-US" sz="12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smtClean="0">
                <a:solidFill>
                  <a:srgbClr val="FF3300"/>
                </a:solidFill>
              </a:rPr>
              <a:t>Efficiency</a:t>
            </a:r>
            <a:endParaRPr lang="en-US" sz="2400" b="1" smtClean="0"/>
          </a:p>
          <a:p>
            <a:pPr eaLnBrk="1" hangingPunct="1">
              <a:lnSpc>
                <a:spcPct val="80000"/>
              </a:lnSpc>
            </a:pPr>
            <a:r>
              <a:rPr lang="en-US" sz="1800" b="1" smtClean="0"/>
              <a:t>Keep mind on lesson; stay in seat</a:t>
            </a:r>
          </a:p>
          <a:p>
            <a:pPr eaLnBrk="1" hangingPunct="1">
              <a:lnSpc>
                <a:spcPct val="80000"/>
              </a:lnSpc>
            </a:pPr>
            <a:endParaRPr lang="en-US" sz="1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1067</Words>
  <Application>Microsoft Macintosh PowerPoint</Application>
  <PresentationFormat>On-screen Show (4:3)</PresentationFormat>
  <Paragraphs>269</Paragraphs>
  <Slides>23</Slides>
  <Notes>11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Day 1 </vt:lpstr>
      <vt:lpstr>Ending Class</vt:lpstr>
      <vt:lpstr>Day 2 </vt:lpstr>
      <vt:lpstr>Slide 5</vt:lpstr>
      <vt:lpstr>Slide 6</vt:lpstr>
      <vt:lpstr>Entering Class</vt:lpstr>
      <vt:lpstr>Day 3 </vt:lpstr>
      <vt:lpstr>Whole Class Discussion</vt:lpstr>
      <vt:lpstr>Day 4 </vt:lpstr>
      <vt:lpstr>Moving From and Back to Whole Class </vt:lpstr>
      <vt:lpstr>Slide 12</vt:lpstr>
      <vt:lpstr>Set Up Your Expectations using the ACHIEVE Planning Sheets for:</vt:lpstr>
      <vt:lpstr>Slide 14</vt:lpstr>
      <vt:lpstr>How Do We Build A Learning Community?</vt:lpstr>
      <vt:lpstr>Day 5 </vt:lpstr>
      <vt:lpstr>Talking Together</vt:lpstr>
      <vt:lpstr>Day 6 </vt:lpstr>
      <vt:lpstr>Day 7 </vt:lpstr>
      <vt:lpstr>The “gap”</vt:lpstr>
      <vt:lpstr>Slide 21</vt:lpstr>
      <vt:lpstr>Lexile Reading Levels </vt:lpstr>
      <vt:lpstr>Day 8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Pam Leitzell</dc:creator>
  <cp:lastModifiedBy>Pam Leitzell</cp:lastModifiedBy>
  <cp:revision>1</cp:revision>
  <dcterms:created xsi:type="dcterms:W3CDTF">2018-07-23T01:53:51Z</dcterms:created>
  <dcterms:modified xsi:type="dcterms:W3CDTF">2018-07-23T01:54:27Z</dcterms:modified>
</cp:coreProperties>
</file>