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8"/>
  </p:notesMasterIdLst>
  <p:sldIdLst>
    <p:sldId id="295" r:id="rId2"/>
    <p:sldId id="288" r:id="rId3"/>
    <p:sldId id="284" r:id="rId4"/>
    <p:sldId id="285" r:id="rId5"/>
    <p:sldId id="286" r:id="rId6"/>
    <p:sldId id="287" r:id="rId7"/>
    <p:sldId id="296" r:id="rId8"/>
    <p:sldId id="297" r:id="rId9"/>
    <p:sldId id="298" r:id="rId10"/>
    <p:sldId id="299" r:id="rId11"/>
    <p:sldId id="300" r:id="rId12"/>
    <p:sldId id="301" r:id="rId13"/>
    <p:sldId id="321" r:id="rId14"/>
    <p:sldId id="302" r:id="rId15"/>
    <p:sldId id="303" r:id="rId16"/>
    <p:sldId id="258" r:id="rId17"/>
    <p:sldId id="306" r:id="rId18"/>
    <p:sldId id="307" r:id="rId19"/>
    <p:sldId id="259" r:id="rId20"/>
    <p:sldId id="260" r:id="rId21"/>
    <p:sldId id="308" r:id="rId22"/>
    <p:sldId id="309" r:id="rId23"/>
    <p:sldId id="261" r:id="rId24"/>
    <p:sldId id="262" r:id="rId25"/>
    <p:sldId id="310" r:id="rId26"/>
    <p:sldId id="323" r:id="rId27"/>
    <p:sldId id="311" r:id="rId28"/>
    <p:sldId id="263" r:id="rId29"/>
    <p:sldId id="264" r:id="rId30"/>
    <p:sldId id="312" r:id="rId31"/>
    <p:sldId id="265" r:id="rId32"/>
    <p:sldId id="313" r:id="rId33"/>
    <p:sldId id="314" r:id="rId34"/>
    <p:sldId id="315" r:id="rId35"/>
    <p:sldId id="316" r:id="rId36"/>
    <p:sldId id="317" r:id="rId37"/>
    <p:sldId id="318" r:id="rId38"/>
    <p:sldId id="319" r:id="rId39"/>
    <p:sldId id="320" r:id="rId40"/>
    <p:sldId id="266" r:id="rId41"/>
    <p:sldId id="267" r:id="rId42"/>
    <p:sldId id="289" r:id="rId43"/>
    <p:sldId id="272" r:id="rId44"/>
    <p:sldId id="324" r:id="rId45"/>
    <p:sldId id="274" r:id="rId46"/>
    <p:sldId id="275" r:id="rId47"/>
    <p:sldId id="276" r:id="rId48"/>
    <p:sldId id="325" r:id="rId49"/>
    <p:sldId id="277" r:id="rId50"/>
    <p:sldId id="326" r:id="rId51"/>
    <p:sldId id="279" r:id="rId52"/>
    <p:sldId id="280" r:id="rId53"/>
    <p:sldId id="290" r:id="rId54"/>
    <p:sldId id="305" r:id="rId55"/>
    <p:sldId id="294" r:id="rId56"/>
    <p:sldId id="327"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0" d="100"/>
          <a:sy n="70" d="100"/>
        </p:scale>
        <p:origin x="-144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50286-59D0-1248-A7DE-7836B298F2EA}" type="datetimeFigureOut">
              <a:rPr lang="en-US" smtClean="0"/>
              <a:pPr/>
              <a:t>8/23/20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F5E71-25C2-124C-8D67-3D205B873ED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08395E8-B72C-AF4D-830C-2EAAAEF9D93F}" type="slidenum">
              <a:rPr lang="en-US">
                <a:latin typeface="Arial" pitchFamily="-105" charset="0"/>
              </a:rPr>
              <a:pPr/>
              <a:t>4</a:t>
            </a:fld>
            <a:endParaRPr lang="en-US" dirty="0">
              <a:latin typeface="Arial" pitchFamily="-105" charset="0"/>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AB0C860-2511-754E-9506-DCA9C66D4A85}" type="slidenum">
              <a:rPr lang="en-US">
                <a:latin typeface="Arial" pitchFamily="-105" charset="0"/>
                <a:ea typeface="ＭＳ Ｐゴシック" pitchFamily="-105" charset="-128"/>
                <a:cs typeface="ＭＳ Ｐゴシック" pitchFamily="-105" charset="-128"/>
              </a:rPr>
              <a:pPr/>
              <a:t>24</a:t>
            </a:fld>
            <a:endParaRPr lang="en-US" dirty="0">
              <a:latin typeface="Arial" pitchFamily="-105" charset="0"/>
              <a:ea typeface="ＭＳ Ｐゴシック" pitchFamily="-105" charset="-128"/>
              <a:cs typeface="ＭＳ Ｐゴシック" pitchFamily="-105" charset="-128"/>
            </a:endParaRPr>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48A67F-8A58-D34A-9A59-2BA33E776EEC}" type="slidenum">
              <a:rPr lang="en-US">
                <a:latin typeface="Arial" pitchFamily="29" charset="0"/>
              </a:rPr>
              <a:pPr/>
              <a:t>26</a:t>
            </a:fld>
            <a:endParaRPr lang="en-US">
              <a:latin typeface="Arial" pitchFamily="29" charset="0"/>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29" charset="0"/>
              <a:ea typeface="ＭＳ Ｐゴシック" pitchFamily="29" charset="-128"/>
              <a:cs typeface="ＭＳ Ｐゴシック" pitchFamily="29"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B387D15-271C-D446-9821-E1E4AE72485F}" type="slidenum">
              <a:rPr lang="en-US">
                <a:latin typeface="Arial" pitchFamily="-105" charset="0"/>
              </a:rPr>
              <a:pPr/>
              <a:t>28</a:t>
            </a:fld>
            <a:endParaRPr lang="en-US" dirty="0">
              <a:latin typeface="Arial" pitchFamily="-105"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5AEFC8C-C543-074B-B821-56121899EF5B}" type="slidenum">
              <a:rPr lang="en-US">
                <a:latin typeface="Arial" pitchFamily="-105" charset="0"/>
              </a:rPr>
              <a:pPr/>
              <a:t>31</a:t>
            </a:fld>
            <a:endParaRPr lang="en-US" dirty="0">
              <a:latin typeface="Arial" pitchFamily="-105"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a:t>
            </a:r>
            <a:r>
              <a:rPr lang="en-US" baseline="0" dirty="0" smtClean="0"/>
              <a:t> Reading is an important part of Xtreme Reading because (click)</a:t>
            </a:r>
            <a:endParaRPr lang="en-US" dirty="0"/>
          </a:p>
        </p:txBody>
      </p:sp>
      <p:sp>
        <p:nvSpPr>
          <p:cNvPr id="4" name="Slide Number Placeholder 3"/>
          <p:cNvSpPr>
            <a:spLocks noGrp="1"/>
          </p:cNvSpPr>
          <p:nvPr>
            <p:ph type="sldNum" sz="quarter" idx="10"/>
          </p:nvPr>
        </p:nvSpPr>
        <p:spPr/>
        <p:txBody>
          <a:bodyPr/>
          <a:lstStyle/>
          <a:p>
            <a:fld id="{C66AC05C-3E98-5C4B-9EAA-96BF30FE343E}" type="slidenum">
              <a:rPr lang="en-US" smtClean="0"/>
              <a:pPr/>
              <a:t>32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will help students make the shift from (click) wanting to hide from or avoid reading to (click) becoming engaged in reading. </a:t>
            </a:r>
            <a:r>
              <a:rPr lang="en-US" baseline="0" dirty="0" smtClean="0"/>
              <a:t> Over the course of the year, you will read anywhere from 4-6 novels with your class, and you will notice that students will gradually become more and more comfortable reading aloud.  Many of the students have never completed a novel, and Guided Reading allows them to do this.</a:t>
            </a:r>
            <a:endParaRPr lang="en-US" dirty="0"/>
          </a:p>
        </p:txBody>
      </p:sp>
      <p:sp>
        <p:nvSpPr>
          <p:cNvPr id="4" name="Slide Number Placeholder 3"/>
          <p:cNvSpPr>
            <a:spLocks noGrp="1"/>
          </p:cNvSpPr>
          <p:nvPr>
            <p:ph type="sldNum" sz="quarter" idx="10"/>
          </p:nvPr>
        </p:nvSpPr>
        <p:spPr/>
        <p:txBody>
          <a:bodyPr/>
          <a:lstStyle/>
          <a:p>
            <a:fld id="{C66AC05C-3E98-5C4B-9EAA-96BF30FE343E}"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Guided Reading also </a:t>
            </a:r>
          </a:p>
          <a:p>
            <a:r>
              <a:rPr lang="en-US" dirty="0" smtClean="0"/>
              <a:t>(click) allows teachers to model how good readers think about text.  Built-in</a:t>
            </a:r>
            <a:r>
              <a:rPr lang="en-US" baseline="0" dirty="0" smtClean="0"/>
              <a:t> opportunities to provide modeling because we know it is much more powerful for students to see something than to just hear about it.</a:t>
            </a:r>
            <a:endParaRPr lang="en-US" dirty="0" smtClean="0"/>
          </a:p>
          <a:p>
            <a:r>
              <a:rPr lang="en-US" dirty="0" smtClean="0"/>
              <a:t>(click) It allows student to see how the teacher and other students use reading strategies.</a:t>
            </a:r>
          </a:p>
          <a:p>
            <a:r>
              <a:rPr lang="en-US" dirty="0" smtClean="0"/>
              <a:t>(click) Provides students oral opportunities to practice reading strategies.</a:t>
            </a:r>
          </a:p>
          <a:p>
            <a:r>
              <a:rPr lang="en-US" dirty="0" smtClean="0"/>
              <a:t>(click) Provides lots of opportunities for students to read novels.</a:t>
            </a:r>
          </a:p>
          <a:p>
            <a:endParaRPr lang="en-US" dirty="0"/>
          </a:p>
        </p:txBody>
      </p:sp>
      <p:sp>
        <p:nvSpPr>
          <p:cNvPr id="4" name="Slide Number Placeholder 3"/>
          <p:cNvSpPr>
            <a:spLocks noGrp="1"/>
          </p:cNvSpPr>
          <p:nvPr>
            <p:ph type="sldNum" sz="quarter" idx="10"/>
          </p:nvPr>
        </p:nvSpPr>
        <p:spPr/>
        <p:txBody>
          <a:bodyPr/>
          <a:lstStyle/>
          <a:p>
            <a:fld id="{C66AC05C-3E98-5C4B-9EAA-96BF30FE343E}" type="slidenum">
              <a:rPr lang="en-US" smtClean="0"/>
              <a:pPr/>
              <a:t>34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 these steps:</a:t>
            </a:r>
          </a:p>
          <a:p>
            <a:r>
              <a:rPr lang="en-US" dirty="0" smtClean="0"/>
              <a:t>(</a:t>
            </a:r>
            <a:r>
              <a:rPr lang="en-US" dirty="0" err="1" smtClean="0"/>
              <a:t>clcick</a:t>
            </a:r>
            <a:r>
              <a:rPr lang="en-US" dirty="0" smtClean="0"/>
              <a:t>)</a:t>
            </a:r>
            <a:endParaRPr lang="en-US" dirty="0"/>
          </a:p>
        </p:txBody>
      </p:sp>
      <p:sp>
        <p:nvSpPr>
          <p:cNvPr id="4" name="Slide Number Placeholder 3"/>
          <p:cNvSpPr>
            <a:spLocks noGrp="1"/>
          </p:cNvSpPr>
          <p:nvPr>
            <p:ph type="sldNum" sz="quarter" idx="10"/>
          </p:nvPr>
        </p:nvSpPr>
        <p:spPr/>
        <p:txBody>
          <a:bodyPr/>
          <a:lstStyle/>
          <a:p>
            <a:fld id="{C66AC05C-3E98-5C4B-9EAA-96BF30FE343E}" type="slidenum">
              <a:rPr lang="en-US" smtClean="0"/>
              <a:pPr/>
              <a:t>35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2E4988C-2091-9540-B282-B1948F767023}" type="slidenum">
              <a:rPr lang="en-US">
                <a:latin typeface="Arial" pitchFamily="-105" charset="0"/>
              </a:rPr>
              <a:pPr/>
              <a:t>41</a:t>
            </a:fld>
            <a:endParaRPr lang="en-US">
              <a:latin typeface="Arial" pitchFamily="-105"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4D38DB3-B9B9-6B4A-80D4-832AC317921E}" type="slidenum">
              <a:rPr lang="en-US">
                <a:latin typeface="Arial" pitchFamily="-105" charset="0"/>
                <a:ea typeface="ＭＳ Ｐゴシック" pitchFamily="-105" charset="-128"/>
                <a:cs typeface="ＭＳ Ｐゴシック" pitchFamily="-105" charset="-128"/>
              </a:rPr>
              <a:pPr/>
              <a:t>47</a:t>
            </a:fld>
            <a:endParaRPr lang="en-US" dirty="0">
              <a:latin typeface="Arial" pitchFamily="-105" charset="0"/>
              <a:ea typeface="ＭＳ Ｐゴシック" pitchFamily="-105" charset="-128"/>
              <a:cs typeface="ＭＳ Ｐゴシック" pitchFamily="-105" charset="-128"/>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9A1EF4B-C570-FC4A-91AD-6C0335F774C7}" type="slidenum">
              <a:rPr lang="en-US">
                <a:latin typeface="Arial" pitchFamily="-105" charset="0"/>
              </a:rPr>
              <a:pPr/>
              <a:t>5</a:t>
            </a:fld>
            <a:endParaRPr lang="en-US" dirty="0">
              <a:latin typeface="Arial" pitchFamily="-105"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7EA2AF5-08E0-2E46-B27A-21C5D21972A6}" type="slidenum">
              <a:rPr lang="en-US">
                <a:latin typeface="Arial" pitchFamily="-105" charset="0"/>
              </a:rPr>
              <a:pPr/>
              <a:t>48</a:t>
            </a:fld>
            <a:endParaRPr lang="en-US" dirty="0">
              <a:latin typeface="Arial" pitchFamily="-105"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B50FE03-4E32-6C4C-9801-A7EE0CAC2A46}" type="slidenum">
              <a:rPr lang="en-US">
                <a:latin typeface="Arial" pitchFamily="-105" charset="0"/>
              </a:rPr>
              <a:pPr/>
              <a:t>6</a:t>
            </a:fld>
            <a:endParaRPr lang="en-US" dirty="0">
              <a:latin typeface="Arial" pitchFamily="-105"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ECA8DBC-A05D-814E-8239-4756ECBC1AC6}" type="slidenum">
              <a:rPr lang="en-US">
                <a:latin typeface="Arial" pitchFamily="-105" charset="0"/>
              </a:rPr>
              <a:pPr/>
              <a:t>8</a:t>
            </a:fld>
            <a:endParaRPr lang="en-US" dirty="0">
              <a:latin typeface="Arial" pitchFamily="-105" charset="0"/>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C075833-39D3-2347-9E0E-D9E309F94F80}" type="slidenum">
              <a:rPr lang="en-US">
                <a:latin typeface="Arial" pitchFamily="-105" charset="0"/>
              </a:rPr>
              <a:pPr/>
              <a:t>10</a:t>
            </a:fld>
            <a:endParaRPr lang="en-US" dirty="0">
              <a:latin typeface="Arial" pitchFamily="-105"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D54E731-A25B-9342-B5D5-B281A8AED697}" type="slidenum">
              <a:rPr lang="en-US">
                <a:latin typeface="Arial" pitchFamily="-105" charset="0"/>
              </a:rPr>
              <a:pPr/>
              <a:t>11</a:t>
            </a:fld>
            <a:endParaRPr lang="en-US" dirty="0">
              <a:latin typeface="Arial" pitchFamily="-105"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9C4D33D-9B44-2140-BE05-24C17338C1EA}" type="slidenum">
              <a:rPr lang="en-US">
                <a:latin typeface="Arial" pitchFamily="-105" charset="0"/>
              </a:rPr>
              <a:pPr/>
              <a:t>12</a:t>
            </a:fld>
            <a:endParaRPr lang="en-US" dirty="0">
              <a:latin typeface="Arial" pitchFamily="-105"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F712005-6EA6-7144-913A-74D8CDA0C3FC}" type="slidenum">
              <a:rPr lang="en-US">
                <a:latin typeface="Arial" pitchFamily="-105" charset="0"/>
              </a:rPr>
              <a:pPr/>
              <a:t>19</a:t>
            </a:fld>
            <a:endParaRPr lang="en-US" dirty="0">
              <a:latin typeface="Arial" pitchFamily="-105"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A71AD99-22E8-7441-BF21-5BEDA6653A54}" type="slidenum">
              <a:rPr lang="en-US">
                <a:latin typeface="Arial" pitchFamily="-105" charset="0"/>
                <a:ea typeface="ＭＳ Ｐゴシック" pitchFamily="-105" charset="-128"/>
                <a:cs typeface="ＭＳ Ｐゴシック" pitchFamily="-105" charset="-128"/>
              </a:rPr>
              <a:pPr/>
              <a:t>23</a:t>
            </a:fld>
            <a:endParaRPr lang="en-US" dirty="0">
              <a:latin typeface="Arial" pitchFamily="-105" charset="0"/>
              <a:ea typeface="ＭＳ Ｐゴシック" pitchFamily="-105" charset="-128"/>
              <a:cs typeface="ＭＳ Ｐゴシック" pitchFamily="-105" charset="-128"/>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A8640ED9-B40F-AC4C-9882-7A817FB055F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419600"/>
          </a:xfrm>
        </p:spPr>
        <p:txBody>
          <a:bodyPr/>
          <a:lstStyle/>
          <a:p>
            <a:pPr lvl="0"/>
            <a:endParaRPr lang="en-US" noProof="0" dirty="0" smtClean="0"/>
          </a:p>
        </p:txBody>
      </p:sp>
      <p:sp>
        <p:nvSpPr>
          <p:cNvPr id="5" name="Rectangle 5"/>
          <p:cNvSpPr>
            <a:spLocks noGrp="1" noChangeArrowheads="1"/>
          </p:cNvSpPr>
          <p:nvPr>
            <p:ph type="sldNum" sz="quarter" idx="10"/>
          </p:nvPr>
        </p:nvSpPr>
        <p:spPr>
          <a:ln/>
        </p:spPr>
        <p:txBody>
          <a:bodyPr/>
          <a:lstStyle>
            <a:lvl1pPr>
              <a:defRPr/>
            </a:lvl1pPr>
          </a:lstStyle>
          <a:p>
            <a:pPr>
              <a:defRPr/>
            </a:pPr>
            <a:fld id="{5671295C-3069-E44A-B90E-C291D91A5BA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DD5B83-096C-0F48-8BB1-50C93599B37D}" type="datetimeFigureOut">
              <a:rPr lang="en-US" smtClean="0"/>
              <a:pPr/>
              <a:t>8/23/20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47230-47F9-A649-B07B-72B4C064071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D5B83-096C-0F48-8BB1-50C93599B37D}" type="datetimeFigureOut">
              <a:rPr lang="en-US" smtClean="0"/>
              <a:pPr/>
              <a:t>8/23/20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47230-47F9-A649-B07B-72B4C064071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hyperlink" Target="http://tinyurl.com/WM-Video-Ser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Paint Ball welcome.jpg"/>
          <p:cNvPicPr>
            <a:picLocks noChangeAspect="1"/>
          </p:cNvPicPr>
          <p:nvPr/>
        </p:nvPicPr>
        <p:blipFill>
          <a:blip r:embed="rId2"/>
          <a:stretch>
            <a:fillRect/>
          </a:stretch>
        </p:blipFill>
        <p:spPr>
          <a:xfrm>
            <a:off x="-86967" y="0"/>
            <a:ext cx="9317934" cy="6858000"/>
          </a:xfrm>
          <a:prstGeom prst="rect">
            <a:avLst/>
          </a:prstGeom>
        </p:spPr>
      </p:pic>
      <p:sp>
        <p:nvSpPr>
          <p:cNvPr id="10" name="TextBox 9"/>
          <p:cNvSpPr txBox="1"/>
          <p:nvPr/>
        </p:nvSpPr>
        <p:spPr>
          <a:xfrm>
            <a:off x="4267564" y="4133211"/>
            <a:ext cx="4903907" cy="677108"/>
          </a:xfrm>
          <a:prstGeom prst="rect">
            <a:avLst/>
          </a:prstGeom>
          <a:noFill/>
        </p:spPr>
        <p:txBody>
          <a:bodyPr wrap="none" rtlCol="0">
            <a:spAutoFit/>
          </a:bodyPr>
          <a:lstStyle/>
          <a:p>
            <a:r>
              <a:rPr lang="en-US" sz="3800" b="1" dirty="0" smtClean="0">
                <a:solidFill>
                  <a:schemeClr val="bg1"/>
                </a:solidFill>
                <a:latin typeface="Cooper Black"/>
                <a:cs typeface="Cooper Black"/>
              </a:rPr>
              <a:t>To Xtreme Reading</a:t>
            </a:r>
            <a:endParaRPr lang="en-US" sz="3800" b="1" dirty="0">
              <a:solidFill>
                <a:schemeClr val="bg1"/>
              </a:solidFill>
              <a:latin typeface="Cooper Black"/>
              <a:cs typeface="Cooper Black"/>
            </a:endParaRPr>
          </a:p>
        </p:txBody>
      </p:sp>
      <p:sp>
        <p:nvSpPr>
          <p:cNvPr id="4" name="TextBox 3"/>
          <p:cNvSpPr txBox="1"/>
          <p:nvPr/>
        </p:nvSpPr>
        <p:spPr>
          <a:xfrm>
            <a:off x="4756963" y="4842602"/>
            <a:ext cx="4126794" cy="507831"/>
          </a:xfrm>
          <a:prstGeom prst="rect">
            <a:avLst/>
          </a:prstGeom>
          <a:noFill/>
        </p:spPr>
        <p:txBody>
          <a:bodyPr wrap="none" rtlCol="0">
            <a:spAutoFit/>
          </a:bodyPr>
          <a:lstStyle/>
          <a:p>
            <a:pPr algn="ctr"/>
            <a:r>
              <a:rPr lang="en-US" sz="2700" dirty="0" smtClean="0">
                <a:solidFill>
                  <a:schemeClr val="bg1"/>
                </a:solidFill>
              </a:rPr>
              <a:t>Our session begins at 10:00.</a:t>
            </a:r>
            <a:endParaRPr lang="en-US" sz="27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3.  Provide Feedback</a:t>
            </a:r>
          </a:p>
        </p:txBody>
      </p:sp>
      <p:sp>
        <p:nvSpPr>
          <p:cNvPr id="385027" name="Rectangle 3"/>
          <p:cNvSpPr>
            <a:spLocks noGrp="1" noChangeArrowheads="1"/>
          </p:cNvSpPr>
          <p:nvPr>
            <p:ph type="body" sz="half" idx="1"/>
          </p:nvPr>
        </p:nvSpPr>
        <p:spPr/>
        <p:txBody>
          <a:bodyPr/>
          <a:lstStyle/>
          <a:p>
            <a:pPr eaLnBrk="1" hangingPunct="1"/>
            <a:r>
              <a:rPr lang="en-US" dirty="0"/>
              <a:t>Positive Feedback</a:t>
            </a:r>
          </a:p>
          <a:p>
            <a:pPr lvl="1" eaLnBrk="1" hangingPunct="1"/>
            <a:endParaRPr lang="en-US" sz="2000" dirty="0"/>
          </a:p>
          <a:p>
            <a:pPr lvl="1" eaLnBrk="1" hangingPunct="1"/>
            <a:r>
              <a:rPr lang="en-US" sz="2000" b="1" dirty="0">
                <a:solidFill>
                  <a:srgbClr val="FF0000"/>
                </a:solidFill>
              </a:rPr>
              <a:t>Accurate</a:t>
            </a:r>
          </a:p>
          <a:p>
            <a:pPr lvl="1" eaLnBrk="1" hangingPunct="1"/>
            <a:endParaRPr lang="en-US" sz="2000" b="1" dirty="0">
              <a:solidFill>
                <a:srgbClr val="FF0000"/>
              </a:solidFill>
            </a:endParaRPr>
          </a:p>
          <a:p>
            <a:pPr lvl="1" eaLnBrk="1" hangingPunct="1"/>
            <a:r>
              <a:rPr lang="en-US" sz="2000" b="1" dirty="0">
                <a:solidFill>
                  <a:srgbClr val="FF0000"/>
                </a:solidFill>
              </a:rPr>
              <a:t>Specific &amp; Descriptive</a:t>
            </a:r>
          </a:p>
          <a:p>
            <a:pPr lvl="1" eaLnBrk="1" hangingPunct="1"/>
            <a:endParaRPr lang="en-US" sz="2000" b="1" dirty="0">
              <a:solidFill>
                <a:srgbClr val="FF0000"/>
              </a:solidFill>
            </a:endParaRPr>
          </a:p>
          <a:p>
            <a:pPr lvl="1" eaLnBrk="1" hangingPunct="1"/>
            <a:r>
              <a:rPr lang="en-US" sz="2000" b="1" dirty="0">
                <a:solidFill>
                  <a:srgbClr val="FF0000"/>
                </a:solidFill>
              </a:rPr>
              <a:t>Contingent</a:t>
            </a:r>
          </a:p>
          <a:p>
            <a:pPr lvl="1" eaLnBrk="1" hangingPunct="1"/>
            <a:endParaRPr lang="en-US" sz="2000" b="1" dirty="0">
              <a:solidFill>
                <a:srgbClr val="FF0000"/>
              </a:solidFill>
            </a:endParaRPr>
          </a:p>
          <a:p>
            <a:pPr lvl="1" eaLnBrk="1" hangingPunct="1"/>
            <a:r>
              <a:rPr lang="en-US" sz="2000" b="1" dirty="0">
                <a:solidFill>
                  <a:srgbClr val="FF0000"/>
                </a:solidFill>
              </a:rPr>
              <a:t>Immediate</a:t>
            </a:r>
          </a:p>
          <a:p>
            <a:pPr lvl="1" eaLnBrk="1" hangingPunct="1"/>
            <a:endParaRPr lang="en-US" sz="2000" b="1" dirty="0">
              <a:solidFill>
                <a:srgbClr val="FF0000"/>
              </a:solidFill>
            </a:endParaRPr>
          </a:p>
          <a:p>
            <a:pPr lvl="1" eaLnBrk="1" hangingPunct="1"/>
            <a:r>
              <a:rPr lang="en-US" sz="2000" b="1" dirty="0">
                <a:solidFill>
                  <a:srgbClr val="FF0000"/>
                </a:solidFill>
              </a:rPr>
              <a:t>Fits your style</a:t>
            </a:r>
          </a:p>
        </p:txBody>
      </p:sp>
      <p:sp>
        <p:nvSpPr>
          <p:cNvPr id="385028" name="Rectangle 4"/>
          <p:cNvSpPr>
            <a:spLocks noGrp="1" noChangeArrowheads="1"/>
          </p:cNvSpPr>
          <p:nvPr>
            <p:ph type="body" sz="half" idx="2"/>
          </p:nvPr>
        </p:nvSpPr>
        <p:spPr/>
        <p:txBody>
          <a:bodyPr/>
          <a:lstStyle/>
          <a:p>
            <a:pPr eaLnBrk="1" hangingPunct="1"/>
            <a:r>
              <a:rPr lang="en-US" dirty="0"/>
              <a:t>Corrective Feedback</a:t>
            </a:r>
          </a:p>
          <a:p>
            <a:pPr lvl="1" eaLnBrk="1" hangingPunct="1"/>
            <a:endParaRPr lang="en-US" sz="2000" b="1" dirty="0">
              <a:solidFill>
                <a:srgbClr val="FF0000"/>
              </a:solidFill>
            </a:endParaRPr>
          </a:p>
          <a:p>
            <a:pPr lvl="1" eaLnBrk="1" hangingPunct="1"/>
            <a:r>
              <a:rPr lang="en-US" sz="2000" b="1" dirty="0">
                <a:solidFill>
                  <a:srgbClr val="FF0000"/>
                </a:solidFill>
              </a:rPr>
              <a:t>Immediate</a:t>
            </a:r>
          </a:p>
          <a:p>
            <a:pPr lvl="1" eaLnBrk="1" hangingPunct="1"/>
            <a:endParaRPr lang="en-US" sz="2000" b="1" dirty="0">
              <a:solidFill>
                <a:srgbClr val="FF0000"/>
              </a:solidFill>
            </a:endParaRPr>
          </a:p>
          <a:p>
            <a:pPr lvl="1" eaLnBrk="1" hangingPunct="1"/>
            <a:r>
              <a:rPr lang="en-US" sz="2000" b="1" dirty="0">
                <a:solidFill>
                  <a:srgbClr val="FF0000"/>
                </a:solidFill>
              </a:rPr>
              <a:t>Calm</a:t>
            </a:r>
          </a:p>
          <a:p>
            <a:pPr lvl="1" eaLnBrk="1" hangingPunct="1"/>
            <a:endParaRPr lang="en-US" sz="2000" b="1" dirty="0">
              <a:solidFill>
                <a:srgbClr val="FF0000"/>
              </a:solidFill>
            </a:endParaRPr>
          </a:p>
          <a:p>
            <a:pPr lvl="1" eaLnBrk="1" hangingPunct="1"/>
            <a:r>
              <a:rPr lang="en-US" sz="2000" b="1" dirty="0">
                <a:solidFill>
                  <a:srgbClr val="FF0000"/>
                </a:solidFill>
              </a:rPr>
              <a:t>Consistent</a:t>
            </a:r>
          </a:p>
        </p:txBody>
      </p:sp>
      <p:sp>
        <p:nvSpPr>
          <p:cNvPr id="385029" name="WordArt 5" descr="Paper bag"/>
          <p:cNvSpPr>
            <a:spLocks noChangeArrowheads="1" noChangeShapeType="1" noTextEdit="1"/>
          </p:cNvSpPr>
          <p:nvPr/>
        </p:nvSpPr>
        <p:spPr bwMode="auto">
          <a:xfrm>
            <a:off x="2057400" y="2971800"/>
            <a:ext cx="5105400" cy="2057400"/>
          </a:xfrm>
          <a:prstGeom prst="rect">
            <a:avLst/>
          </a:prstGeom>
        </p:spPr>
        <p:txBody>
          <a:bodyPr wrap="none" fromWordArt="1">
            <a:prstTxWarp prst="textCascadeUp">
              <a:avLst>
                <a:gd name="adj" fmla="val 44444"/>
              </a:avLst>
            </a:prstTxWarp>
            <a:scene3d>
              <a:camera prst="legacyPerspectiveTopLeft">
                <a:rot lat="0" lon="20519992" rev="0"/>
              </a:camera>
              <a:lightRig rig="legacyHarsh3" dir="r"/>
            </a:scene3d>
            <a:sp3d extrusionH="430200" prstMaterial="legacyMatte">
              <a:extrusionClr>
                <a:srgbClr val="006600"/>
              </a:extrusionClr>
            </a:sp3d>
          </a:bodyPr>
          <a:lstStyle/>
          <a:p>
            <a:pPr algn="ctr"/>
            <a:r>
              <a:rPr lang="en-US" sz="3600" kern="10" dirty="0">
                <a:ln w="9525">
                  <a:round/>
                  <a:headEnd/>
                  <a:tailEnd/>
                </a:ln>
                <a:blipFill dpi="0" rotWithShape="0">
                  <a:blip r:embed="rId3"/>
                  <a:srcRect/>
                  <a:tile tx="0" ty="0" sx="100000" sy="100000" flip="none" algn="tl"/>
                </a:blipFill>
                <a:latin typeface="Arial Black"/>
                <a:ea typeface="Arial Black"/>
                <a:cs typeface="Arial Black"/>
              </a:rPr>
              <a:t>3 to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Effect transition="in" filter="fade">
                                      <p:cBhvr>
                                        <p:cTn id="7" dur="1000"/>
                                        <p:tgtEl>
                                          <p:spTgt spid="385027">
                                            <p:txEl>
                                              <p:pRg st="0" end="0"/>
                                            </p:txEl>
                                          </p:spTgt>
                                        </p:tgtEl>
                                      </p:cBhvr>
                                    </p:animEffect>
                                    <p:anim calcmode="lin" valueType="num">
                                      <p:cBhvr>
                                        <p:cTn id="8" dur="1000" fill="hold"/>
                                        <p:tgtEl>
                                          <p:spTgt spid="3850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50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5027">
                                            <p:txEl>
                                              <p:pRg st="2" end="2"/>
                                            </p:txEl>
                                          </p:spTgt>
                                        </p:tgtEl>
                                        <p:attrNameLst>
                                          <p:attrName>style.visibility</p:attrName>
                                        </p:attrNameLst>
                                      </p:cBhvr>
                                      <p:to>
                                        <p:strVal val="visible"/>
                                      </p:to>
                                    </p:set>
                                    <p:animEffect transition="in" filter="fade">
                                      <p:cBhvr>
                                        <p:cTn id="12" dur="1000"/>
                                        <p:tgtEl>
                                          <p:spTgt spid="385027">
                                            <p:txEl>
                                              <p:pRg st="2" end="2"/>
                                            </p:txEl>
                                          </p:spTgt>
                                        </p:tgtEl>
                                      </p:cBhvr>
                                    </p:animEffect>
                                    <p:anim calcmode="lin" valueType="num">
                                      <p:cBhvr>
                                        <p:cTn id="13" dur="1000" fill="hold"/>
                                        <p:tgtEl>
                                          <p:spTgt spid="38502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8502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5027">
                                            <p:txEl>
                                              <p:pRg st="4" end="4"/>
                                            </p:txEl>
                                          </p:spTgt>
                                        </p:tgtEl>
                                        <p:attrNameLst>
                                          <p:attrName>style.visibility</p:attrName>
                                        </p:attrNameLst>
                                      </p:cBhvr>
                                      <p:to>
                                        <p:strVal val="visible"/>
                                      </p:to>
                                    </p:set>
                                    <p:animEffect transition="in" filter="fade">
                                      <p:cBhvr>
                                        <p:cTn id="17" dur="1000"/>
                                        <p:tgtEl>
                                          <p:spTgt spid="385027">
                                            <p:txEl>
                                              <p:pRg st="4" end="4"/>
                                            </p:txEl>
                                          </p:spTgt>
                                        </p:tgtEl>
                                      </p:cBhvr>
                                    </p:animEffect>
                                    <p:anim calcmode="lin" valueType="num">
                                      <p:cBhvr>
                                        <p:cTn id="18" dur="1000" fill="hold"/>
                                        <p:tgtEl>
                                          <p:spTgt spid="38502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85027">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5027">
                                            <p:txEl>
                                              <p:pRg st="6" end="6"/>
                                            </p:txEl>
                                          </p:spTgt>
                                        </p:tgtEl>
                                        <p:attrNameLst>
                                          <p:attrName>style.visibility</p:attrName>
                                        </p:attrNameLst>
                                      </p:cBhvr>
                                      <p:to>
                                        <p:strVal val="visible"/>
                                      </p:to>
                                    </p:set>
                                    <p:animEffect transition="in" filter="fade">
                                      <p:cBhvr>
                                        <p:cTn id="22" dur="1000"/>
                                        <p:tgtEl>
                                          <p:spTgt spid="385027">
                                            <p:txEl>
                                              <p:pRg st="6" end="6"/>
                                            </p:txEl>
                                          </p:spTgt>
                                        </p:tgtEl>
                                      </p:cBhvr>
                                    </p:animEffect>
                                    <p:anim calcmode="lin" valueType="num">
                                      <p:cBhvr>
                                        <p:cTn id="23" dur="1000" fill="hold"/>
                                        <p:tgtEl>
                                          <p:spTgt spid="385027">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85027">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5027">
                                            <p:txEl>
                                              <p:pRg st="8" end="8"/>
                                            </p:txEl>
                                          </p:spTgt>
                                        </p:tgtEl>
                                        <p:attrNameLst>
                                          <p:attrName>style.visibility</p:attrName>
                                        </p:attrNameLst>
                                      </p:cBhvr>
                                      <p:to>
                                        <p:strVal val="visible"/>
                                      </p:to>
                                    </p:set>
                                    <p:animEffect transition="in" filter="fade">
                                      <p:cBhvr>
                                        <p:cTn id="27" dur="1000"/>
                                        <p:tgtEl>
                                          <p:spTgt spid="385027">
                                            <p:txEl>
                                              <p:pRg st="8" end="8"/>
                                            </p:txEl>
                                          </p:spTgt>
                                        </p:tgtEl>
                                      </p:cBhvr>
                                    </p:animEffect>
                                    <p:anim calcmode="lin" valueType="num">
                                      <p:cBhvr>
                                        <p:cTn id="28" dur="1000" fill="hold"/>
                                        <p:tgtEl>
                                          <p:spTgt spid="385027">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85027">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5027">
                                            <p:txEl>
                                              <p:pRg st="10" end="10"/>
                                            </p:txEl>
                                          </p:spTgt>
                                        </p:tgtEl>
                                        <p:attrNameLst>
                                          <p:attrName>style.visibility</p:attrName>
                                        </p:attrNameLst>
                                      </p:cBhvr>
                                      <p:to>
                                        <p:strVal val="visible"/>
                                      </p:to>
                                    </p:set>
                                    <p:animEffect transition="in" filter="fade">
                                      <p:cBhvr>
                                        <p:cTn id="32" dur="1000"/>
                                        <p:tgtEl>
                                          <p:spTgt spid="385027">
                                            <p:txEl>
                                              <p:pRg st="10" end="10"/>
                                            </p:txEl>
                                          </p:spTgt>
                                        </p:tgtEl>
                                      </p:cBhvr>
                                    </p:animEffect>
                                    <p:anim calcmode="lin" valueType="num">
                                      <p:cBhvr>
                                        <p:cTn id="33" dur="1000" fill="hold"/>
                                        <p:tgtEl>
                                          <p:spTgt spid="385027">
                                            <p:txEl>
                                              <p:pRg st="10" end="10"/>
                                            </p:txEl>
                                          </p:spTgt>
                                        </p:tgtEl>
                                        <p:attrNameLst>
                                          <p:attrName>ppt_x</p:attrName>
                                        </p:attrNameLst>
                                      </p:cBhvr>
                                      <p:tavLst>
                                        <p:tav tm="0">
                                          <p:val>
                                            <p:strVal val="#ppt_x"/>
                                          </p:val>
                                        </p:tav>
                                        <p:tav tm="100000">
                                          <p:val>
                                            <p:strVal val="#ppt_x"/>
                                          </p:val>
                                        </p:tav>
                                      </p:tavLst>
                                    </p:anim>
                                    <p:anim calcmode="lin" valueType="num">
                                      <p:cBhvr>
                                        <p:cTn id="34" dur="1000" fill="hold"/>
                                        <p:tgtEl>
                                          <p:spTgt spid="38502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85028">
                                            <p:txEl>
                                              <p:pRg st="0" end="0"/>
                                            </p:txEl>
                                          </p:spTgt>
                                        </p:tgtEl>
                                        <p:attrNameLst>
                                          <p:attrName>style.visibility</p:attrName>
                                        </p:attrNameLst>
                                      </p:cBhvr>
                                      <p:to>
                                        <p:strVal val="visible"/>
                                      </p:to>
                                    </p:set>
                                    <p:animEffect transition="in" filter="fade">
                                      <p:cBhvr>
                                        <p:cTn id="39" dur="1000"/>
                                        <p:tgtEl>
                                          <p:spTgt spid="385028">
                                            <p:txEl>
                                              <p:pRg st="0" end="0"/>
                                            </p:txEl>
                                          </p:spTgt>
                                        </p:tgtEl>
                                      </p:cBhvr>
                                    </p:animEffect>
                                    <p:anim calcmode="lin" valueType="num">
                                      <p:cBhvr>
                                        <p:cTn id="40" dur="1000" fill="hold"/>
                                        <p:tgtEl>
                                          <p:spTgt spid="38502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85028">
                                            <p:txEl>
                                              <p:pRg st="0" end="0"/>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85028">
                                            <p:txEl>
                                              <p:pRg st="2" end="2"/>
                                            </p:txEl>
                                          </p:spTgt>
                                        </p:tgtEl>
                                        <p:attrNameLst>
                                          <p:attrName>style.visibility</p:attrName>
                                        </p:attrNameLst>
                                      </p:cBhvr>
                                      <p:to>
                                        <p:strVal val="visible"/>
                                      </p:to>
                                    </p:set>
                                    <p:animEffect transition="in" filter="fade">
                                      <p:cBhvr>
                                        <p:cTn id="44" dur="1000"/>
                                        <p:tgtEl>
                                          <p:spTgt spid="385028">
                                            <p:txEl>
                                              <p:pRg st="2" end="2"/>
                                            </p:txEl>
                                          </p:spTgt>
                                        </p:tgtEl>
                                      </p:cBhvr>
                                    </p:animEffect>
                                    <p:anim calcmode="lin" valueType="num">
                                      <p:cBhvr>
                                        <p:cTn id="45" dur="1000" fill="hold"/>
                                        <p:tgtEl>
                                          <p:spTgt spid="385028">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85028">
                                            <p:txEl>
                                              <p:pRg st="2" end="2"/>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5028">
                                            <p:txEl>
                                              <p:pRg st="4" end="4"/>
                                            </p:txEl>
                                          </p:spTgt>
                                        </p:tgtEl>
                                        <p:attrNameLst>
                                          <p:attrName>style.visibility</p:attrName>
                                        </p:attrNameLst>
                                      </p:cBhvr>
                                      <p:to>
                                        <p:strVal val="visible"/>
                                      </p:to>
                                    </p:set>
                                    <p:animEffect transition="in" filter="fade">
                                      <p:cBhvr>
                                        <p:cTn id="49" dur="1000"/>
                                        <p:tgtEl>
                                          <p:spTgt spid="385028">
                                            <p:txEl>
                                              <p:pRg st="4" end="4"/>
                                            </p:txEl>
                                          </p:spTgt>
                                        </p:tgtEl>
                                      </p:cBhvr>
                                    </p:animEffect>
                                    <p:anim calcmode="lin" valueType="num">
                                      <p:cBhvr>
                                        <p:cTn id="50" dur="1000" fill="hold"/>
                                        <p:tgtEl>
                                          <p:spTgt spid="385028">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385028">
                                            <p:txEl>
                                              <p:pRg st="4" end="4"/>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85028">
                                            <p:txEl>
                                              <p:pRg st="6" end="6"/>
                                            </p:txEl>
                                          </p:spTgt>
                                        </p:tgtEl>
                                        <p:attrNameLst>
                                          <p:attrName>style.visibility</p:attrName>
                                        </p:attrNameLst>
                                      </p:cBhvr>
                                      <p:to>
                                        <p:strVal val="visible"/>
                                      </p:to>
                                    </p:set>
                                    <p:animEffect transition="in" filter="fade">
                                      <p:cBhvr>
                                        <p:cTn id="54" dur="1000"/>
                                        <p:tgtEl>
                                          <p:spTgt spid="385028">
                                            <p:txEl>
                                              <p:pRg st="6" end="6"/>
                                            </p:txEl>
                                          </p:spTgt>
                                        </p:tgtEl>
                                      </p:cBhvr>
                                    </p:animEffect>
                                    <p:anim calcmode="lin" valueType="num">
                                      <p:cBhvr>
                                        <p:cTn id="55" dur="1000" fill="hold"/>
                                        <p:tgtEl>
                                          <p:spTgt spid="38502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8502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85029"/>
                                        </p:tgtEl>
                                        <p:attrNameLst>
                                          <p:attrName>style.visibility</p:attrName>
                                        </p:attrNameLst>
                                      </p:cBhvr>
                                      <p:to>
                                        <p:strVal val="visible"/>
                                      </p:to>
                                    </p:set>
                                    <p:anim calcmode="lin" valueType="num">
                                      <p:cBhvr>
                                        <p:cTn id="61" dur="1000" fill="hold"/>
                                        <p:tgtEl>
                                          <p:spTgt spid="385029"/>
                                        </p:tgtEl>
                                        <p:attrNameLst>
                                          <p:attrName>ppt_w</p:attrName>
                                        </p:attrNameLst>
                                      </p:cBhvr>
                                      <p:tavLst>
                                        <p:tav tm="0">
                                          <p:val>
                                            <p:strVal val="#ppt_w*0.70"/>
                                          </p:val>
                                        </p:tav>
                                        <p:tav tm="100000">
                                          <p:val>
                                            <p:strVal val="#ppt_w"/>
                                          </p:val>
                                        </p:tav>
                                      </p:tavLst>
                                    </p:anim>
                                    <p:anim calcmode="lin" valueType="num">
                                      <p:cBhvr>
                                        <p:cTn id="62" dur="1000" fill="hold"/>
                                        <p:tgtEl>
                                          <p:spTgt spid="385029"/>
                                        </p:tgtEl>
                                        <p:attrNameLst>
                                          <p:attrName>ppt_h</p:attrName>
                                        </p:attrNameLst>
                                      </p:cBhvr>
                                      <p:tavLst>
                                        <p:tav tm="0">
                                          <p:val>
                                            <p:strVal val="#ppt_h"/>
                                          </p:val>
                                        </p:tav>
                                        <p:tav tm="100000">
                                          <p:val>
                                            <p:strVal val="#ppt_h"/>
                                          </p:val>
                                        </p:tav>
                                      </p:tavLst>
                                    </p:anim>
                                    <p:animEffect transition="in" filter="fade">
                                      <p:cBhvr>
                                        <p:cTn id="63" dur="1000"/>
                                        <p:tgtEl>
                                          <p:spTgt spid="385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build="p"/>
      <p:bldP spid="385029"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a:t>Ratio of Interactions</a:t>
            </a:r>
          </a:p>
        </p:txBody>
      </p:sp>
      <p:sp>
        <p:nvSpPr>
          <p:cNvPr id="71683" name="Rectangle 3"/>
          <p:cNvSpPr>
            <a:spLocks noGrp="1" noChangeArrowheads="1"/>
          </p:cNvSpPr>
          <p:nvPr>
            <p:ph type="body" idx="1"/>
          </p:nvPr>
        </p:nvSpPr>
        <p:spPr>
          <a:xfrm>
            <a:off x="457200" y="1600200"/>
            <a:ext cx="8229600" cy="2195333"/>
          </a:xfrm>
        </p:spPr>
        <p:txBody>
          <a:bodyPr/>
          <a:lstStyle/>
          <a:p>
            <a:pPr eaLnBrk="1" hangingPunct="1"/>
            <a:r>
              <a:rPr lang="en-US" dirty="0"/>
              <a:t>The single most important thing teachers can do to improve the overall behaviors of students in their classroom and connect with students </a:t>
            </a:r>
            <a:r>
              <a:rPr lang="en-US" dirty="0" smtClean="0"/>
              <a:t>is:</a:t>
            </a:r>
          </a:p>
          <a:p>
            <a:pPr eaLnBrk="1" hangingPunct="1"/>
            <a:endParaRPr lang="en-US" dirty="0"/>
          </a:p>
        </p:txBody>
      </p:sp>
      <p:sp>
        <p:nvSpPr>
          <p:cNvPr id="4" name="TextBox 3"/>
          <p:cNvSpPr txBox="1"/>
          <p:nvPr/>
        </p:nvSpPr>
        <p:spPr>
          <a:xfrm>
            <a:off x="285416" y="4337752"/>
            <a:ext cx="8580794" cy="1569660"/>
          </a:xfrm>
          <a:prstGeom prst="rect">
            <a:avLst/>
          </a:prstGeom>
          <a:noFill/>
        </p:spPr>
        <p:txBody>
          <a:bodyPr wrap="none" rtlCol="0">
            <a:spAutoFit/>
          </a:bodyPr>
          <a:lstStyle/>
          <a:p>
            <a:pPr marL="0" lvl="1" algn="ctr"/>
            <a:r>
              <a:rPr lang="en-US" sz="3200" dirty="0" smtClean="0">
                <a:solidFill>
                  <a:srgbClr val="FF0000"/>
                </a:solidFill>
              </a:rPr>
              <a:t>Increase the number of positive or non-contingent</a:t>
            </a:r>
          </a:p>
          <a:p>
            <a:pPr marL="0" lvl="1" algn="ctr"/>
            <a:r>
              <a:rPr lang="en-US" sz="3200" dirty="0" smtClean="0">
                <a:solidFill>
                  <a:srgbClr val="FF0000"/>
                </a:solidFill>
              </a:rPr>
              <a:t> interactions they have with each student.</a:t>
            </a:r>
          </a:p>
          <a:p>
            <a:pPr algn="ct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097280" y="332106"/>
            <a:ext cx="8229600" cy="1143000"/>
          </a:xfrm>
        </p:spPr>
        <p:txBody>
          <a:bodyPr/>
          <a:lstStyle/>
          <a:p>
            <a:pPr eaLnBrk="1" hangingPunct="1"/>
            <a:endParaRPr lang="en-US" dirty="0"/>
          </a:p>
        </p:txBody>
      </p:sp>
      <p:sp>
        <p:nvSpPr>
          <p:cNvPr id="73731" name="Rectangle 3"/>
          <p:cNvSpPr>
            <a:spLocks noGrp="1" noChangeArrowheads="1"/>
          </p:cNvSpPr>
          <p:nvPr>
            <p:ph type="body" idx="1"/>
          </p:nvPr>
        </p:nvSpPr>
        <p:spPr>
          <a:xfrm>
            <a:off x="457200" y="1919230"/>
            <a:ext cx="8229600" cy="4525963"/>
          </a:xfrm>
        </p:spPr>
        <p:txBody>
          <a:bodyPr/>
          <a:lstStyle/>
          <a:p>
            <a:pPr lvl="1" eaLnBrk="1" hangingPunct="1"/>
            <a:r>
              <a:rPr lang="en-US" sz="2400" dirty="0"/>
              <a:t>Greeting students</a:t>
            </a:r>
          </a:p>
          <a:p>
            <a:pPr lvl="1" eaLnBrk="1" hangingPunct="1"/>
            <a:r>
              <a:rPr lang="en-US" sz="2400" dirty="0"/>
              <a:t>Showing interest in student work</a:t>
            </a:r>
          </a:p>
          <a:p>
            <a:pPr lvl="1" eaLnBrk="1" hangingPunct="1"/>
            <a:r>
              <a:rPr lang="en-US" sz="2400" dirty="0"/>
              <a:t>Inviting students to ask for assistance</a:t>
            </a:r>
          </a:p>
          <a:p>
            <a:pPr lvl="1" eaLnBrk="1" hangingPunct="1"/>
            <a:r>
              <a:rPr lang="en-US" sz="2400" dirty="0"/>
              <a:t>Having conversations with students when possible</a:t>
            </a:r>
          </a:p>
          <a:p>
            <a:pPr lvl="1" eaLnBrk="1" hangingPunct="1"/>
            <a:r>
              <a:rPr lang="en-US" sz="2400" dirty="0"/>
              <a:t>Learning about likes/dislikes</a:t>
            </a:r>
          </a:p>
          <a:p>
            <a:pPr lvl="1" eaLnBrk="1" hangingPunct="1"/>
            <a:r>
              <a:rPr lang="en-US" sz="2400" dirty="0"/>
              <a:t>Genuine interest </a:t>
            </a:r>
          </a:p>
          <a:p>
            <a:pPr lvl="1" eaLnBrk="1" hangingPunct="1"/>
            <a:r>
              <a:rPr lang="en-US" sz="2400" dirty="0"/>
              <a:t>Making a special effort to talk with any student with whom you have given corrective feedback for misbehavior</a:t>
            </a:r>
          </a:p>
        </p:txBody>
      </p:sp>
      <p:sp>
        <p:nvSpPr>
          <p:cNvPr id="3" name="TextBox 2"/>
          <p:cNvSpPr txBox="1"/>
          <p:nvPr/>
        </p:nvSpPr>
        <p:spPr>
          <a:xfrm>
            <a:off x="1314450" y="511191"/>
            <a:ext cx="6812280" cy="784830"/>
          </a:xfrm>
          <a:prstGeom prst="rect">
            <a:avLst/>
          </a:prstGeom>
          <a:solidFill>
            <a:srgbClr val="FFFF00"/>
          </a:solidFill>
          <a:ln>
            <a:noFill/>
          </a:ln>
        </p:spPr>
        <p:txBody>
          <a:bodyPr wrap="square" rtlCol="0">
            <a:spAutoFit/>
          </a:bodyPr>
          <a:lstStyle/>
          <a:p>
            <a:r>
              <a:rPr lang="en-US" sz="4500" b="1" i="1" dirty="0"/>
              <a:t>Rapport, rapport, rapport!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pple-1594742_1920.jpg"/>
          <p:cNvPicPr>
            <a:picLocks noChangeAspect="1"/>
          </p:cNvPicPr>
          <p:nvPr/>
        </p:nvPicPr>
        <p:blipFill>
          <a:blip r:embed="rId2"/>
          <a:stretch>
            <a:fillRect/>
          </a:stretch>
        </p:blipFill>
        <p:spPr>
          <a:xfrm>
            <a:off x="-1" y="994578"/>
            <a:ext cx="9144000" cy="3302000"/>
          </a:xfrm>
          <a:prstGeom prst="rect">
            <a:avLst/>
          </a:prstGeom>
        </p:spPr>
      </p:pic>
      <p:sp>
        <p:nvSpPr>
          <p:cNvPr id="6" name="TextBox 5"/>
          <p:cNvSpPr txBox="1"/>
          <p:nvPr/>
        </p:nvSpPr>
        <p:spPr>
          <a:xfrm>
            <a:off x="-1" y="22054"/>
            <a:ext cx="9143999" cy="738664"/>
          </a:xfrm>
          <a:prstGeom prst="rect">
            <a:avLst/>
          </a:prstGeom>
          <a:noFill/>
        </p:spPr>
        <p:txBody>
          <a:bodyPr wrap="square" rtlCol="0">
            <a:spAutoFit/>
          </a:bodyPr>
          <a:lstStyle/>
          <a:p>
            <a:pPr algn="ctr"/>
            <a:r>
              <a:rPr lang="en-US" sz="4200" dirty="0" smtClean="0"/>
              <a:t>They may forget what you said, but …</a:t>
            </a:r>
            <a:endParaRPr lang="en-US" sz="4200" dirty="0"/>
          </a:p>
        </p:txBody>
      </p:sp>
      <p:sp>
        <p:nvSpPr>
          <p:cNvPr id="7" name="TextBox 6"/>
          <p:cNvSpPr txBox="1"/>
          <p:nvPr/>
        </p:nvSpPr>
        <p:spPr>
          <a:xfrm>
            <a:off x="1" y="4296578"/>
            <a:ext cx="9143999" cy="2339102"/>
          </a:xfrm>
          <a:prstGeom prst="rect">
            <a:avLst/>
          </a:prstGeom>
          <a:noFill/>
        </p:spPr>
        <p:txBody>
          <a:bodyPr wrap="square" rtlCol="0">
            <a:spAutoFit/>
          </a:bodyPr>
          <a:lstStyle/>
          <a:p>
            <a:pPr algn="ctr"/>
            <a:r>
              <a:rPr lang="en-US" sz="4200" dirty="0" smtClean="0"/>
              <a:t>t</a:t>
            </a:r>
            <a:r>
              <a:rPr lang="en-US" sz="4200" dirty="0" smtClean="0"/>
              <a:t>hey will not forget how you </a:t>
            </a:r>
          </a:p>
          <a:p>
            <a:pPr algn="ctr"/>
            <a:r>
              <a:rPr lang="en-US" sz="4200" dirty="0" smtClean="0"/>
              <a:t>m</a:t>
            </a:r>
            <a:r>
              <a:rPr lang="en-US" sz="4200" dirty="0" smtClean="0"/>
              <a:t>ade them feel.</a:t>
            </a:r>
            <a:endParaRPr lang="en-US" sz="1400" dirty="0" smtClean="0"/>
          </a:p>
          <a:p>
            <a:pPr algn="ctr"/>
            <a:endParaRPr lang="en-US" sz="4200" dirty="0" smtClean="0"/>
          </a:p>
          <a:p>
            <a:pPr algn="ctr"/>
            <a:r>
              <a:rPr lang="en-US" sz="2000" dirty="0" smtClean="0"/>
              <a:t>Carl </a:t>
            </a:r>
            <a:r>
              <a:rPr lang="en-US" sz="2000" dirty="0" smtClean="0"/>
              <a:t>Buechner</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Xtreme Logo.png"/>
          <p:cNvPicPr>
            <a:picLocks noChangeAspect="1"/>
          </p:cNvPicPr>
          <p:nvPr/>
        </p:nvPicPr>
        <p:blipFill>
          <a:blip r:embed="rId2"/>
          <a:stretch>
            <a:fillRect/>
          </a:stretch>
        </p:blipFill>
        <p:spPr>
          <a:xfrm>
            <a:off x="2078099" y="490628"/>
            <a:ext cx="5353993" cy="1600679"/>
          </a:xfrm>
          <a:prstGeom prst="rect">
            <a:avLst/>
          </a:prstGeom>
        </p:spPr>
      </p:pic>
      <p:pic>
        <p:nvPicPr>
          <p:cNvPr id="8" name="Picture 7" descr="Screen Shot 2020-05-28 at 4.32.30 PM.png"/>
          <p:cNvPicPr>
            <a:picLocks noChangeAspect="1"/>
          </p:cNvPicPr>
          <p:nvPr/>
        </p:nvPicPr>
        <p:blipFill>
          <a:blip r:embed="rId3"/>
          <a:stretch>
            <a:fillRect/>
          </a:stretch>
        </p:blipFill>
        <p:spPr>
          <a:xfrm>
            <a:off x="2395587" y="1781411"/>
            <a:ext cx="4657142" cy="3505199"/>
          </a:xfrm>
          <a:prstGeom prst="rect">
            <a:avLst/>
          </a:prstGeom>
        </p:spPr>
      </p:pic>
      <p:sp>
        <p:nvSpPr>
          <p:cNvPr id="9" name="TextBox 8"/>
          <p:cNvSpPr txBox="1"/>
          <p:nvPr/>
        </p:nvSpPr>
        <p:spPr>
          <a:xfrm>
            <a:off x="2626487" y="5541340"/>
            <a:ext cx="3860477" cy="892552"/>
          </a:xfrm>
          <a:prstGeom prst="rect">
            <a:avLst/>
          </a:prstGeom>
          <a:noFill/>
        </p:spPr>
        <p:txBody>
          <a:bodyPr wrap="none" rtlCol="0">
            <a:spAutoFit/>
          </a:bodyPr>
          <a:lstStyle/>
          <a:p>
            <a:r>
              <a:rPr lang="en-US" sz="5200" b="1" dirty="0" smtClean="0">
                <a:solidFill>
                  <a:schemeClr val="tx1">
                    <a:lumMod val="50000"/>
                    <a:lumOff val="50000"/>
                  </a:schemeClr>
                </a:solidFill>
              </a:rPr>
              <a:t>Daily Lessons</a:t>
            </a:r>
            <a:endParaRPr lang="en-US" sz="5200" b="1"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270233" y="2332037"/>
            <a:ext cx="6526120"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Day 1 </a:t>
            </a:r>
          </a:p>
        </p:txBody>
      </p:sp>
      <p:sp>
        <p:nvSpPr>
          <p:cNvPr id="37891" name="Text Placeholder 2"/>
          <p:cNvSpPr>
            <a:spLocks noGrp="1"/>
          </p:cNvSpPr>
          <p:nvPr>
            <p:ph type="body" sz="half" idx="1"/>
          </p:nvPr>
        </p:nvSpPr>
        <p:spPr>
          <a:xfrm>
            <a:off x="381000" y="1600200"/>
            <a:ext cx="4114800" cy="4419600"/>
          </a:xfrm>
        </p:spPr>
        <p:txBody>
          <a:bodyPr/>
          <a:lstStyle/>
          <a:p>
            <a:r>
              <a:rPr lang="en-US" dirty="0" smtClean="0"/>
              <a:t>Start up activity</a:t>
            </a:r>
          </a:p>
          <a:p>
            <a:r>
              <a:rPr lang="en-US" dirty="0" smtClean="0"/>
              <a:t>Advance organizer</a:t>
            </a:r>
          </a:p>
          <a:p>
            <a:r>
              <a:rPr lang="en-US" dirty="0" smtClean="0"/>
              <a:t>Ice breaker </a:t>
            </a:r>
          </a:p>
          <a:p>
            <a:r>
              <a:rPr lang="en-US" dirty="0" smtClean="0"/>
              <a:t>Course rationale</a:t>
            </a:r>
          </a:p>
          <a:p>
            <a:r>
              <a:rPr lang="en-US" dirty="0" smtClean="0"/>
              <a:t>Course metaphor</a:t>
            </a:r>
          </a:p>
          <a:p>
            <a:r>
              <a:rPr lang="en-US" dirty="0" smtClean="0"/>
              <a:t>Closing – ending class routine</a:t>
            </a:r>
          </a:p>
        </p:txBody>
      </p:sp>
      <p:pic>
        <p:nvPicPr>
          <p:cNvPr id="37892" name="ClipArt Placeholder 4"/>
          <p:cNvPicPr>
            <a:picLocks noGrp="1" noChangeAspect="1"/>
          </p:cNvPicPr>
          <p:nvPr>
            <p:ph type="clipArt" sz="half" idx="2"/>
          </p:nvPr>
        </p:nvPicPr>
        <p:blipFill>
          <a:blip r:embed="rId2"/>
          <a:srcRect t="-36876" b="-36876"/>
          <a:stretch>
            <a:fillRect/>
          </a:stretch>
        </p: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creen Shot 2020-08-03 at 8.06.33 PM.png"/>
          <p:cNvPicPr>
            <a:picLocks noGrp="1" noChangeAspect="1"/>
          </p:cNvPicPr>
          <p:nvPr>
            <p:ph idx="1"/>
          </p:nvPr>
        </p:nvPicPr>
        <p:blipFill>
          <a:blip r:embed="rId2"/>
          <a:srcRect l="-10863" r="-10863"/>
          <a:stretch>
            <a:fillRect/>
          </a:stretch>
        </p:blipFill>
        <p:spPr>
          <a:xfrm>
            <a:off x="-1089887" y="295716"/>
            <a:ext cx="11481538" cy="6314404"/>
          </a:xfr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Content Placeholder 8" descr="Screen Shot 2020-08-03 at 8.07.30 PM.png"/>
          <p:cNvPicPr>
            <a:picLocks noGrp="1" noChangeAspect="1"/>
          </p:cNvPicPr>
          <p:nvPr>
            <p:ph idx="1"/>
          </p:nvPr>
        </p:nvPicPr>
        <p:blipFill>
          <a:blip r:embed="rId2"/>
          <a:srcRect l="-11895" r="-11895"/>
          <a:stretch>
            <a:fillRect/>
          </a:stretch>
        </p:blipFill>
        <p:spPr>
          <a:xfrm>
            <a:off x="-1757040" y="0"/>
            <a:ext cx="11957330" cy="657607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685800" y="0"/>
            <a:ext cx="7772400" cy="1066800"/>
          </a:xfrm>
        </p:spPr>
        <p:txBody>
          <a:bodyPr/>
          <a:lstStyle/>
          <a:p>
            <a:pPr eaLnBrk="1" hangingPunct="1">
              <a:defRPr/>
            </a:pPr>
            <a:r>
              <a:rPr lang="en-US" sz="4000" b="1" dirty="0">
                <a:solidFill>
                  <a:srgbClr val="FF3300"/>
                </a:solidFill>
                <a:effectLst>
                  <a:outerShdw blurRad="38100" dist="38100" dir="2700000" algn="tl">
                    <a:srgbClr val="DDDDDD"/>
                  </a:outerShdw>
                </a:effectLst>
              </a:rPr>
              <a:t>Ending Class</a:t>
            </a:r>
          </a:p>
        </p:txBody>
      </p:sp>
      <p:sp>
        <p:nvSpPr>
          <p:cNvPr id="38915" name="Rectangle 3"/>
          <p:cNvSpPr>
            <a:spLocks noGrp="1" noChangeArrowheads="1"/>
          </p:cNvSpPr>
          <p:nvPr>
            <p:ph type="body" idx="1"/>
          </p:nvPr>
        </p:nvSpPr>
        <p:spPr>
          <a:xfrm>
            <a:off x="685800" y="1143000"/>
            <a:ext cx="7772400" cy="5334000"/>
          </a:xfrm>
        </p:spPr>
        <p:txBody>
          <a:bodyPr/>
          <a:lstStyle/>
          <a:p>
            <a:pPr eaLnBrk="1" hangingPunct="1">
              <a:lnSpc>
                <a:spcPct val="80000"/>
              </a:lnSpc>
              <a:buFontTx/>
              <a:buNone/>
            </a:pPr>
            <a:r>
              <a:rPr lang="en-US" sz="2400" b="1" dirty="0">
                <a:solidFill>
                  <a:srgbClr val="FF3300"/>
                </a:solidFill>
              </a:rPr>
              <a:t>Transition</a:t>
            </a:r>
            <a:r>
              <a:rPr lang="en-US" sz="2400" dirty="0"/>
              <a:t> </a:t>
            </a:r>
            <a:r>
              <a:rPr lang="en-US" sz="2000" b="1" dirty="0"/>
              <a:t> </a:t>
            </a:r>
          </a:p>
          <a:p>
            <a:pPr eaLnBrk="1" hangingPunct="1">
              <a:lnSpc>
                <a:spcPct val="80000"/>
              </a:lnSpc>
            </a:pPr>
            <a:r>
              <a:rPr lang="en-US" sz="2000" b="1" dirty="0"/>
              <a:t>Prepare for departure (clean up, put away all materials, return to desk)</a:t>
            </a:r>
          </a:p>
          <a:p>
            <a:pPr eaLnBrk="1" hangingPunct="1">
              <a:lnSpc>
                <a:spcPct val="80000"/>
              </a:lnSpc>
              <a:buFontTx/>
              <a:buNone/>
            </a:pPr>
            <a:r>
              <a:rPr lang="en-US" sz="2400" b="1" dirty="0">
                <a:solidFill>
                  <a:srgbClr val="FF3300"/>
                </a:solidFill>
              </a:rPr>
              <a:t>Time</a:t>
            </a:r>
            <a:r>
              <a:rPr lang="en-US" sz="2400" b="1" dirty="0"/>
              <a:t> </a:t>
            </a:r>
          </a:p>
          <a:p>
            <a:pPr eaLnBrk="1" hangingPunct="1">
              <a:lnSpc>
                <a:spcPct val="80000"/>
              </a:lnSpc>
            </a:pPr>
            <a:r>
              <a:rPr lang="en-US" sz="2000" b="1" dirty="0"/>
              <a:t>No more than three minutes</a:t>
            </a:r>
          </a:p>
          <a:p>
            <a:pPr eaLnBrk="1" hangingPunct="1">
              <a:lnSpc>
                <a:spcPct val="80000"/>
              </a:lnSpc>
              <a:buFontTx/>
              <a:buNone/>
            </a:pPr>
            <a:r>
              <a:rPr lang="en-US" sz="2400" b="1" dirty="0">
                <a:solidFill>
                  <a:srgbClr val="FF3300"/>
                </a:solidFill>
              </a:rPr>
              <a:t>Appropriate Participation</a:t>
            </a:r>
            <a:r>
              <a:rPr lang="en-US" sz="2000" b="1" dirty="0"/>
              <a:t> </a:t>
            </a:r>
          </a:p>
          <a:p>
            <a:pPr eaLnBrk="1" hangingPunct="1">
              <a:lnSpc>
                <a:spcPct val="80000"/>
              </a:lnSpc>
            </a:pPr>
            <a:r>
              <a:rPr lang="en-US" sz="2000" b="1" dirty="0"/>
              <a:t>Clean up or put away materials </a:t>
            </a:r>
          </a:p>
          <a:p>
            <a:pPr eaLnBrk="1" hangingPunct="1">
              <a:lnSpc>
                <a:spcPct val="80000"/>
              </a:lnSpc>
            </a:pPr>
            <a:r>
              <a:rPr lang="en-US" sz="2000" b="1" dirty="0"/>
              <a:t>Move to your desk </a:t>
            </a:r>
          </a:p>
          <a:p>
            <a:pPr eaLnBrk="1" hangingPunct="1">
              <a:lnSpc>
                <a:spcPct val="80000"/>
              </a:lnSpc>
            </a:pPr>
            <a:r>
              <a:rPr lang="en-US" sz="2000" b="1" dirty="0"/>
              <a:t>Ask teacher quick question or make an appointment</a:t>
            </a:r>
          </a:p>
          <a:p>
            <a:pPr eaLnBrk="1" hangingPunct="1">
              <a:lnSpc>
                <a:spcPct val="80000"/>
              </a:lnSpc>
            </a:pPr>
            <a:r>
              <a:rPr lang="en-US" sz="2000" b="1" dirty="0"/>
              <a:t>Wait to be dismissed </a:t>
            </a:r>
          </a:p>
          <a:p>
            <a:pPr eaLnBrk="1" hangingPunct="1">
              <a:lnSpc>
                <a:spcPct val="80000"/>
              </a:lnSpc>
              <a:buFontTx/>
              <a:buNone/>
            </a:pPr>
            <a:r>
              <a:rPr lang="en-US" sz="2400" b="1" dirty="0">
                <a:solidFill>
                  <a:srgbClr val="FF3300"/>
                </a:solidFill>
              </a:rPr>
              <a:t>Inappropriate Behaviors</a:t>
            </a:r>
            <a:r>
              <a:rPr lang="en-US" sz="2000" b="1" dirty="0"/>
              <a:t> </a:t>
            </a:r>
          </a:p>
          <a:p>
            <a:pPr eaLnBrk="1" hangingPunct="1">
              <a:lnSpc>
                <a:spcPct val="80000"/>
              </a:lnSpc>
            </a:pPr>
            <a:r>
              <a:rPr lang="en-US" sz="2000" b="1" dirty="0"/>
              <a:t>Staying at a station </a:t>
            </a:r>
          </a:p>
          <a:p>
            <a:pPr eaLnBrk="1" hangingPunct="1">
              <a:lnSpc>
                <a:spcPct val="80000"/>
              </a:lnSpc>
            </a:pPr>
            <a:r>
              <a:rPr lang="en-US" sz="2000" b="1" dirty="0"/>
              <a:t>Talking</a:t>
            </a:r>
          </a:p>
          <a:p>
            <a:pPr eaLnBrk="1" hangingPunct="1">
              <a:lnSpc>
                <a:spcPct val="80000"/>
              </a:lnSpc>
            </a:pPr>
            <a:r>
              <a:rPr lang="en-US" sz="2000" b="1" dirty="0"/>
              <a:t>Leaving materials out  </a:t>
            </a:r>
          </a:p>
          <a:p>
            <a:pPr eaLnBrk="1" hangingPunct="1">
              <a:lnSpc>
                <a:spcPct val="80000"/>
              </a:lnSpc>
            </a:pPr>
            <a:r>
              <a:rPr lang="en-US" sz="2000" b="1" dirty="0"/>
              <a:t>Going to someone else’s desk</a:t>
            </a:r>
          </a:p>
          <a:p>
            <a:pPr eaLnBrk="1" hangingPunct="1">
              <a:lnSpc>
                <a:spcPct val="80000"/>
              </a:lnSpc>
            </a:pPr>
            <a:endParaRPr lang="en-US" sz="2000" b="1" dirty="0"/>
          </a:p>
          <a:p>
            <a:pPr eaLnBrk="1" hangingPunct="1">
              <a:lnSpc>
                <a:spcPct val="80000"/>
              </a:lnSpc>
            </a:pPr>
            <a:endParaRPr lang="en-US" sz="2000" b="1" dirty="0"/>
          </a:p>
          <a:p>
            <a:pPr eaLnBrk="1" hangingPunct="1">
              <a:lnSpc>
                <a:spcPct val="80000"/>
              </a:lnSpc>
            </a:pPr>
            <a:endParaRPr lang="en-US" sz="1400" dirty="0"/>
          </a:p>
          <a:p>
            <a:pPr eaLnBrk="1" hangingPunct="1">
              <a:lnSpc>
                <a:spcPct val="80000"/>
              </a:lnSpc>
            </a:pP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270233" y="2332037"/>
            <a:ext cx="6526120"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Day 2 </a:t>
            </a:r>
          </a:p>
        </p:txBody>
      </p:sp>
      <p:sp>
        <p:nvSpPr>
          <p:cNvPr id="40963" name="Text Placeholder 2"/>
          <p:cNvSpPr>
            <a:spLocks noGrp="1"/>
          </p:cNvSpPr>
          <p:nvPr>
            <p:ph type="body" sz="half" idx="1"/>
          </p:nvPr>
        </p:nvSpPr>
        <p:spPr>
          <a:xfrm>
            <a:off x="381000" y="1600200"/>
            <a:ext cx="4114800" cy="4419600"/>
          </a:xfrm>
        </p:spPr>
        <p:txBody>
          <a:bodyPr/>
          <a:lstStyle/>
          <a:p>
            <a:r>
              <a:rPr lang="en-US" dirty="0" smtClean="0"/>
              <a:t>Start up activity</a:t>
            </a:r>
          </a:p>
          <a:p>
            <a:r>
              <a:rPr lang="en-US" dirty="0" smtClean="0"/>
              <a:t>Advance organizer</a:t>
            </a:r>
          </a:p>
          <a:p>
            <a:r>
              <a:rPr lang="en-US" dirty="0" smtClean="0"/>
              <a:t>Course syllabus</a:t>
            </a:r>
          </a:p>
          <a:p>
            <a:r>
              <a:rPr lang="en-US" dirty="0" smtClean="0"/>
              <a:t>Course Organizer</a:t>
            </a:r>
          </a:p>
          <a:p>
            <a:r>
              <a:rPr lang="en-US" dirty="0" smtClean="0"/>
              <a:t>Overview of books</a:t>
            </a:r>
          </a:p>
          <a:p>
            <a:r>
              <a:rPr lang="en-US" dirty="0" smtClean="0"/>
              <a:t>Closing and entering class expectations</a:t>
            </a:r>
          </a:p>
        </p:txBody>
      </p:sp>
      <p:pic>
        <p:nvPicPr>
          <p:cNvPr id="6" name="Picture 5" descr="Teacher pointing at board.jpg"/>
          <p:cNvPicPr>
            <a:picLocks noChangeAspect="1"/>
          </p:cNvPicPr>
          <p:nvPr/>
        </p:nvPicPr>
        <p:blipFill>
          <a:blip r:embed="rId2"/>
          <a:stretch>
            <a:fillRect/>
          </a:stretch>
        </p:blipFill>
        <p:spPr>
          <a:xfrm>
            <a:off x="4495800" y="2064369"/>
            <a:ext cx="3809092" cy="2711994"/>
          </a:xfrm>
          <a:prstGeom prst="rect">
            <a:avLst/>
          </a:prstGeom>
        </p:spPr>
      </p:pic>
      <p:sp>
        <p:nvSpPr>
          <p:cNvPr id="7" name="Rectangle 6"/>
          <p:cNvSpPr/>
          <p:nvPr/>
        </p:nvSpPr>
        <p:spPr>
          <a:xfrm>
            <a:off x="5180818" y="2395430"/>
            <a:ext cx="2164688" cy="12121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b="1" dirty="0" smtClean="0">
                <a:solidFill>
                  <a:schemeClr val="tx1"/>
                </a:solidFill>
              </a:rPr>
              <a:t>Xtreme Reading</a:t>
            </a:r>
            <a:endParaRPr lang="en-US" sz="2300" b="1"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creen Shot 2020-08-03 at 8.13.42 PM.png"/>
          <p:cNvPicPr>
            <a:picLocks noGrp="1" noChangeAspect="1"/>
          </p:cNvPicPr>
          <p:nvPr>
            <p:ph idx="1"/>
          </p:nvPr>
        </p:nvPicPr>
        <p:blipFill>
          <a:blip r:embed="rId2"/>
          <a:srcRect l="-62405" r="-62405"/>
          <a:stretch>
            <a:fillRect/>
          </a:stretch>
        </p:blipFill>
        <p:spPr>
          <a:xfrm>
            <a:off x="-1578429" y="-365296"/>
            <a:ext cx="12750535" cy="701230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20-08-03 at 8.15.21 PM.png"/>
          <p:cNvPicPr>
            <a:picLocks noGrp="1" noChangeAspect="1"/>
          </p:cNvPicPr>
          <p:nvPr>
            <p:ph idx="1"/>
          </p:nvPr>
        </p:nvPicPr>
        <p:blipFill>
          <a:blip r:embed="rId2"/>
          <a:srcRect l="-56651" r="-56651"/>
          <a:stretch>
            <a:fillRect/>
          </a:stretch>
        </p:blipFill>
        <p:spPr>
          <a:xfrm>
            <a:off x="-2052340" y="0"/>
            <a:ext cx="13094648" cy="720155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228600"/>
            <a:ext cx="7867650" cy="5919788"/>
            <a:chOff x="400" y="162"/>
            <a:chExt cx="4956" cy="3729"/>
          </a:xfrm>
        </p:grpSpPr>
        <p:sp>
          <p:nvSpPr>
            <p:cNvPr id="41991" name="Rectangle 3"/>
            <p:cNvSpPr>
              <a:spLocks noChangeArrowheads="1"/>
            </p:cNvSpPr>
            <p:nvPr/>
          </p:nvSpPr>
          <p:spPr bwMode="auto">
            <a:xfrm>
              <a:off x="400" y="549"/>
              <a:ext cx="4941" cy="3342"/>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1992" name="Line 4"/>
            <p:cNvSpPr>
              <a:spLocks noChangeShapeType="1"/>
            </p:cNvSpPr>
            <p:nvPr/>
          </p:nvSpPr>
          <p:spPr bwMode="auto">
            <a:xfrm flipH="1">
              <a:off x="400" y="1545"/>
              <a:ext cx="3090" cy="0"/>
            </a:xfrm>
            <a:prstGeom prst="line">
              <a:avLst/>
            </a:prstGeom>
            <a:noFill/>
            <a:ln w="38100">
              <a:solidFill>
                <a:schemeClr val="tx1"/>
              </a:solidFill>
              <a:round/>
              <a:headEnd/>
              <a:tailEnd/>
            </a:ln>
          </p:spPr>
          <p:txBody>
            <a:bodyPr wrap="none" anchor="ctr">
              <a:prstTxWarp prst="textNoShape">
                <a:avLst/>
              </a:prstTxWarp>
            </a:bodyPr>
            <a:lstStyle/>
            <a:p>
              <a:endParaRPr lang="en-US" dirty="0"/>
            </a:p>
          </p:txBody>
        </p:sp>
        <p:sp>
          <p:nvSpPr>
            <p:cNvPr id="41993" name="Line 5"/>
            <p:cNvSpPr>
              <a:spLocks noChangeShapeType="1"/>
            </p:cNvSpPr>
            <p:nvPr/>
          </p:nvSpPr>
          <p:spPr bwMode="auto">
            <a:xfrm>
              <a:off x="3490" y="557"/>
              <a:ext cx="0" cy="3326"/>
            </a:xfrm>
            <a:prstGeom prst="line">
              <a:avLst/>
            </a:prstGeom>
            <a:noFill/>
            <a:ln w="38100">
              <a:solidFill>
                <a:schemeClr val="tx1"/>
              </a:solidFill>
              <a:round/>
              <a:headEnd/>
              <a:tailEnd/>
            </a:ln>
          </p:spPr>
          <p:txBody>
            <a:bodyPr wrap="none" anchor="ctr">
              <a:prstTxWarp prst="textNoShape">
                <a:avLst/>
              </a:prstTxWarp>
            </a:bodyPr>
            <a:lstStyle/>
            <a:p>
              <a:endParaRPr lang="en-US" dirty="0"/>
            </a:p>
          </p:txBody>
        </p:sp>
        <p:sp>
          <p:nvSpPr>
            <p:cNvPr id="41994" name="Rectangle 6"/>
            <p:cNvSpPr>
              <a:spLocks noChangeArrowheads="1"/>
            </p:cNvSpPr>
            <p:nvPr/>
          </p:nvSpPr>
          <p:spPr bwMode="auto">
            <a:xfrm>
              <a:off x="404" y="180"/>
              <a:ext cx="1480" cy="328"/>
            </a:xfrm>
            <a:prstGeom prst="rect">
              <a:avLst/>
            </a:prstGeom>
            <a:noFill/>
            <a:ln w="19050">
              <a:solidFill>
                <a:schemeClr val="tx1"/>
              </a:solidFill>
              <a:miter lim="800000"/>
              <a:headEnd/>
              <a:tailEnd/>
            </a:ln>
          </p:spPr>
          <p:txBody>
            <a:bodyPr wrap="none" anchor="ctr">
              <a:prstTxWarp prst="textNoShape">
                <a:avLst/>
              </a:prstTxWarp>
            </a:bodyPr>
            <a:lstStyle/>
            <a:p>
              <a:endParaRPr lang="en-US" dirty="0"/>
            </a:p>
          </p:txBody>
        </p:sp>
        <p:sp>
          <p:nvSpPr>
            <p:cNvPr id="41995" name="Line 7"/>
            <p:cNvSpPr>
              <a:spLocks noChangeShapeType="1"/>
            </p:cNvSpPr>
            <p:nvPr/>
          </p:nvSpPr>
          <p:spPr bwMode="auto">
            <a:xfrm>
              <a:off x="404" y="340"/>
              <a:ext cx="1476" cy="0"/>
            </a:xfrm>
            <a:prstGeom prst="lin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1996" name="Text Box 8"/>
            <p:cNvSpPr txBox="1">
              <a:spLocks noChangeArrowheads="1"/>
            </p:cNvSpPr>
            <p:nvPr/>
          </p:nvSpPr>
          <p:spPr bwMode="auto">
            <a:xfrm>
              <a:off x="406" y="185"/>
              <a:ext cx="400" cy="144"/>
            </a:xfrm>
            <a:prstGeom prst="rect">
              <a:avLst/>
            </a:prstGeom>
            <a:noFill/>
            <a:ln w="9525">
              <a:noFill/>
              <a:miter lim="800000"/>
              <a:headEnd/>
              <a:tailEnd/>
            </a:ln>
          </p:spPr>
          <p:txBody>
            <a:bodyPr wrap="none">
              <a:prstTxWarp prst="textNoShape">
                <a:avLst/>
              </a:prstTxWarp>
              <a:spAutoFit/>
            </a:bodyPr>
            <a:lstStyle/>
            <a:p>
              <a:r>
                <a:rPr lang="en-US" sz="900" dirty="0"/>
                <a:t>Teacher:</a:t>
              </a:r>
            </a:p>
          </p:txBody>
        </p:sp>
        <p:sp>
          <p:nvSpPr>
            <p:cNvPr id="41997" name="Text Box 9"/>
            <p:cNvSpPr txBox="1">
              <a:spLocks noChangeArrowheads="1"/>
            </p:cNvSpPr>
            <p:nvPr/>
          </p:nvSpPr>
          <p:spPr bwMode="auto">
            <a:xfrm>
              <a:off x="406" y="337"/>
              <a:ext cx="296" cy="144"/>
            </a:xfrm>
            <a:prstGeom prst="rect">
              <a:avLst/>
            </a:prstGeom>
            <a:noFill/>
            <a:ln w="9525">
              <a:noFill/>
              <a:miter lim="800000"/>
              <a:headEnd/>
              <a:tailEnd/>
            </a:ln>
          </p:spPr>
          <p:txBody>
            <a:bodyPr wrap="none">
              <a:prstTxWarp prst="textNoShape">
                <a:avLst/>
              </a:prstTxWarp>
              <a:spAutoFit/>
            </a:bodyPr>
            <a:lstStyle/>
            <a:p>
              <a:r>
                <a:rPr lang="en-US" sz="900" dirty="0"/>
                <a:t>Time:</a:t>
              </a:r>
            </a:p>
          </p:txBody>
        </p:sp>
        <p:sp>
          <p:nvSpPr>
            <p:cNvPr id="41998" name="Text Box 10"/>
            <p:cNvSpPr txBox="1">
              <a:spLocks noChangeArrowheads="1"/>
            </p:cNvSpPr>
            <p:nvPr/>
          </p:nvSpPr>
          <p:spPr bwMode="auto">
            <a:xfrm>
              <a:off x="1846" y="162"/>
              <a:ext cx="2085" cy="381"/>
            </a:xfrm>
            <a:prstGeom prst="rect">
              <a:avLst/>
            </a:prstGeom>
            <a:noFill/>
            <a:ln w="9525">
              <a:noFill/>
              <a:miter lim="800000"/>
              <a:headEnd/>
              <a:tailEnd/>
            </a:ln>
          </p:spPr>
          <p:txBody>
            <a:bodyPr wrap="none">
              <a:prstTxWarp prst="textNoShape">
                <a:avLst/>
              </a:prstTxWarp>
              <a:spAutoFit/>
            </a:bodyPr>
            <a:lstStyle/>
            <a:p>
              <a:pPr>
                <a:lnSpc>
                  <a:spcPct val="70000"/>
                </a:lnSpc>
              </a:pPr>
              <a:r>
                <a:rPr lang="en-US" sz="1600" b="1" dirty="0">
                  <a:latin typeface="Times" pitchFamily="-105" charset="0"/>
                </a:rPr>
                <a:t>The</a:t>
              </a:r>
              <a:endParaRPr lang="en-US" sz="2800" b="1" dirty="0">
                <a:latin typeface="Times" pitchFamily="-105" charset="0"/>
              </a:endParaRPr>
            </a:p>
            <a:p>
              <a:pPr>
                <a:lnSpc>
                  <a:spcPct val="70000"/>
                </a:lnSpc>
              </a:pPr>
              <a:r>
                <a:rPr lang="en-US" sz="3200" b="1" dirty="0">
                  <a:latin typeface="Times" pitchFamily="-105" charset="0"/>
                </a:rPr>
                <a:t>Course Organizer</a:t>
              </a:r>
              <a:endParaRPr lang="en-US" sz="2800" b="1" dirty="0">
                <a:latin typeface="Times" pitchFamily="-105" charset="0"/>
              </a:endParaRPr>
            </a:p>
          </p:txBody>
        </p:sp>
        <p:sp>
          <p:nvSpPr>
            <p:cNvPr id="41999" name="Rectangle 11"/>
            <p:cNvSpPr>
              <a:spLocks noChangeArrowheads="1"/>
            </p:cNvSpPr>
            <p:nvPr/>
          </p:nvSpPr>
          <p:spPr bwMode="auto">
            <a:xfrm>
              <a:off x="3876" y="184"/>
              <a:ext cx="1480" cy="328"/>
            </a:xfrm>
            <a:prstGeom prst="rect">
              <a:avLst/>
            </a:prstGeom>
            <a:noFill/>
            <a:ln w="19050">
              <a:solidFill>
                <a:schemeClr val="tx1"/>
              </a:solidFill>
              <a:miter lim="800000"/>
              <a:headEnd/>
              <a:tailEnd/>
            </a:ln>
          </p:spPr>
          <p:txBody>
            <a:bodyPr wrap="none" anchor="ctr">
              <a:prstTxWarp prst="textNoShape">
                <a:avLst/>
              </a:prstTxWarp>
            </a:bodyPr>
            <a:lstStyle/>
            <a:p>
              <a:endParaRPr lang="en-US" dirty="0"/>
            </a:p>
          </p:txBody>
        </p:sp>
        <p:sp>
          <p:nvSpPr>
            <p:cNvPr id="42000" name="Line 12"/>
            <p:cNvSpPr>
              <a:spLocks noChangeShapeType="1"/>
            </p:cNvSpPr>
            <p:nvPr/>
          </p:nvSpPr>
          <p:spPr bwMode="auto">
            <a:xfrm>
              <a:off x="3876" y="344"/>
              <a:ext cx="1476" cy="0"/>
            </a:xfrm>
            <a:prstGeom prst="lin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2001" name="Text Box 13"/>
            <p:cNvSpPr txBox="1">
              <a:spLocks noChangeArrowheads="1"/>
            </p:cNvSpPr>
            <p:nvPr/>
          </p:nvSpPr>
          <p:spPr bwMode="auto">
            <a:xfrm>
              <a:off x="3874" y="185"/>
              <a:ext cx="384" cy="144"/>
            </a:xfrm>
            <a:prstGeom prst="rect">
              <a:avLst/>
            </a:prstGeom>
            <a:noFill/>
            <a:ln w="9525">
              <a:noFill/>
              <a:miter lim="800000"/>
              <a:headEnd/>
              <a:tailEnd/>
            </a:ln>
          </p:spPr>
          <p:txBody>
            <a:bodyPr wrap="none">
              <a:prstTxWarp prst="textNoShape">
                <a:avLst/>
              </a:prstTxWarp>
              <a:spAutoFit/>
            </a:bodyPr>
            <a:lstStyle/>
            <a:p>
              <a:r>
                <a:rPr lang="en-US" sz="900" dirty="0"/>
                <a:t>Student:</a:t>
              </a:r>
            </a:p>
          </p:txBody>
        </p:sp>
        <p:sp>
          <p:nvSpPr>
            <p:cNvPr id="42002" name="Text Box 14"/>
            <p:cNvSpPr txBox="1">
              <a:spLocks noChangeArrowheads="1"/>
            </p:cNvSpPr>
            <p:nvPr/>
          </p:nvSpPr>
          <p:spPr bwMode="auto">
            <a:xfrm>
              <a:off x="3874" y="337"/>
              <a:ext cx="576" cy="144"/>
            </a:xfrm>
            <a:prstGeom prst="rect">
              <a:avLst/>
            </a:prstGeom>
            <a:noFill/>
            <a:ln w="9525">
              <a:noFill/>
              <a:miter lim="800000"/>
              <a:headEnd/>
              <a:tailEnd/>
            </a:ln>
          </p:spPr>
          <p:txBody>
            <a:bodyPr wrap="none">
              <a:prstTxWarp prst="textNoShape">
                <a:avLst/>
              </a:prstTxWarp>
              <a:spAutoFit/>
            </a:bodyPr>
            <a:lstStyle/>
            <a:p>
              <a:r>
                <a:rPr lang="en-US" sz="900" dirty="0"/>
                <a:t>Course Dates:</a:t>
              </a:r>
            </a:p>
          </p:txBody>
        </p:sp>
        <p:sp>
          <p:nvSpPr>
            <p:cNvPr id="42003" name="Rectangle 15"/>
            <p:cNvSpPr>
              <a:spLocks noChangeArrowheads="1"/>
            </p:cNvSpPr>
            <p:nvPr/>
          </p:nvSpPr>
          <p:spPr bwMode="auto">
            <a:xfrm>
              <a:off x="3532" y="596"/>
              <a:ext cx="1760" cy="144"/>
            </a:xfrm>
            <a:prstGeom prst="rect">
              <a:avLst/>
            </a:prstGeom>
            <a:noFill/>
            <a:ln w="12700">
              <a:solidFill>
                <a:schemeClr val="tx1"/>
              </a:solidFill>
              <a:miter lim="800000"/>
              <a:headEnd/>
              <a:tailEnd/>
            </a:ln>
          </p:spPr>
          <p:txBody>
            <a:bodyPr wrap="none" anchor="ctr">
              <a:prstTxWarp prst="textNoShape">
                <a:avLst/>
              </a:prstTxWarp>
            </a:bodyPr>
            <a:lstStyle/>
            <a:p>
              <a:endParaRPr lang="en-US" dirty="0"/>
            </a:p>
          </p:txBody>
        </p:sp>
        <p:sp>
          <p:nvSpPr>
            <p:cNvPr id="42004" name="Oval 16"/>
            <p:cNvSpPr>
              <a:spLocks noChangeArrowheads="1"/>
            </p:cNvSpPr>
            <p:nvPr/>
          </p:nvSpPr>
          <p:spPr bwMode="auto">
            <a:xfrm>
              <a:off x="3764" y="620"/>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2005" name="Text Box 17"/>
            <p:cNvSpPr txBox="1">
              <a:spLocks noChangeArrowheads="1"/>
            </p:cNvSpPr>
            <p:nvPr/>
          </p:nvSpPr>
          <p:spPr bwMode="auto">
            <a:xfrm>
              <a:off x="610" y="571"/>
              <a:ext cx="2033" cy="250"/>
            </a:xfrm>
            <a:prstGeom prst="rect">
              <a:avLst/>
            </a:prstGeom>
            <a:noFill/>
            <a:ln w="9525">
              <a:noFill/>
              <a:miter lim="800000"/>
              <a:headEnd/>
              <a:tailEnd/>
            </a:ln>
          </p:spPr>
          <p:txBody>
            <a:bodyPr wrap="none">
              <a:prstTxWarp prst="textNoShape">
                <a:avLst/>
              </a:prstTxWarp>
              <a:spAutoFit/>
            </a:bodyPr>
            <a:lstStyle/>
            <a:p>
              <a:r>
                <a:rPr lang="en-US" sz="1600" dirty="0"/>
                <a:t>This Course: </a:t>
              </a:r>
              <a:r>
                <a:rPr lang="en-US" sz="2000" i="1" dirty="0"/>
                <a:t>Xtreme Reading</a:t>
              </a:r>
              <a:endParaRPr lang="en-US" sz="1600" dirty="0"/>
            </a:p>
          </p:txBody>
        </p:sp>
        <p:sp>
          <p:nvSpPr>
            <p:cNvPr id="42006" name="Oval 18"/>
            <p:cNvSpPr>
              <a:spLocks noChangeArrowheads="1"/>
            </p:cNvSpPr>
            <p:nvPr/>
          </p:nvSpPr>
          <p:spPr bwMode="auto">
            <a:xfrm>
              <a:off x="508" y="660"/>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2007" name="Oval 19"/>
            <p:cNvSpPr>
              <a:spLocks noChangeArrowheads="1"/>
            </p:cNvSpPr>
            <p:nvPr/>
          </p:nvSpPr>
          <p:spPr bwMode="auto">
            <a:xfrm>
              <a:off x="1144" y="1604"/>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2008" name="Text Box 20"/>
            <p:cNvSpPr txBox="1">
              <a:spLocks noChangeArrowheads="1"/>
            </p:cNvSpPr>
            <p:nvPr/>
          </p:nvSpPr>
          <p:spPr bwMode="auto">
            <a:xfrm>
              <a:off x="1246" y="1553"/>
              <a:ext cx="1176" cy="212"/>
            </a:xfrm>
            <a:prstGeom prst="rect">
              <a:avLst/>
            </a:prstGeom>
            <a:noFill/>
            <a:ln w="9525">
              <a:noFill/>
              <a:miter lim="800000"/>
              <a:headEnd/>
              <a:tailEnd/>
            </a:ln>
          </p:spPr>
          <p:txBody>
            <a:bodyPr wrap="none">
              <a:prstTxWarp prst="textNoShape">
                <a:avLst/>
              </a:prstTxWarp>
              <a:spAutoFit/>
            </a:bodyPr>
            <a:lstStyle/>
            <a:p>
              <a:r>
                <a:rPr lang="en-US" sz="1600" dirty="0"/>
                <a:t>Course Questions:</a:t>
              </a:r>
            </a:p>
          </p:txBody>
        </p:sp>
        <p:sp>
          <p:nvSpPr>
            <p:cNvPr id="42009" name="AutoShape 21"/>
            <p:cNvSpPr>
              <a:spLocks noChangeArrowheads="1"/>
            </p:cNvSpPr>
            <p:nvPr/>
          </p:nvSpPr>
          <p:spPr bwMode="auto">
            <a:xfrm>
              <a:off x="572" y="1032"/>
              <a:ext cx="2736" cy="400"/>
            </a:xfrm>
            <a:prstGeom prst="roundRect">
              <a:avLst>
                <a:gd name="adj" fmla="val 50000"/>
              </a:avLst>
            </a:prstGeom>
            <a:noFill/>
            <a:ln w="28575">
              <a:solidFill>
                <a:schemeClr val="tx1"/>
              </a:solidFill>
              <a:round/>
              <a:headEnd/>
              <a:tailEnd/>
            </a:ln>
          </p:spPr>
          <p:txBody>
            <a:bodyPr wrap="none" anchor="ctr">
              <a:prstTxWarp prst="textNoShape">
                <a:avLst/>
              </a:prstTxWarp>
            </a:bodyPr>
            <a:lstStyle/>
            <a:p>
              <a:endParaRPr lang="en-US" dirty="0"/>
            </a:p>
          </p:txBody>
        </p:sp>
        <p:sp>
          <p:nvSpPr>
            <p:cNvPr id="42010" name="AutoShape 22"/>
            <p:cNvSpPr>
              <a:spLocks noChangeArrowheads="1"/>
            </p:cNvSpPr>
            <p:nvPr/>
          </p:nvSpPr>
          <p:spPr bwMode="auto">
            <a:xfrm>
              <a:off x="516" y="1128"/>
              <a:ext cx="320" cy="216"/>
            </a:xfrm>
            <a:prstGeom prst="roundRect">
              <a:avLst>
                <a:gd name="adj" fmla="val 50000"/>
              </a:avLst>
            </a:prstGeom>
            <a:solidFill>
              <a:schemeClr val="bg1"/>
            </a:solidFill>
            <a:ln w="28575">
              <a:solidFill>
                <a:schemeClr val="tx1"/>
              </a:solidFill>
              <a:round/>
              <a:headEnd/>
              <a:tailEnd/>
            </a:ln>
          </p:spPr>
          <p:txBody>
            <a:bodyPr wrap="none" anchor="ctr">
              <a:prstTxWarp prst="textNoShape">
                <a:avLst/>
              </a:prstTxWarp>
            </a:bodyPr>
            <a:lstStyle/>
            <a:p>
              <a:endParaRPr lang="en-US" dirty="0"/>
            </a:p>
          </p:txBody>
        </p:sp>
        <p:sp>
          <p:nvSpPr>
            <p:cNvPr id="42011" name="Text Box 23"/>
            <p:cNvSpPr txBox="1">
              <a:spLocks noChangeArrowheads="1"/>
            </p:cNvSpPr>
            <p:nvPr/>
          </p:nvSpPr>
          <p:spPr bwMode="auto">
            <a:xfrm>
              <a:off x="518" y="1105"/>
              <a:ext cx="316" cy="250"/>
            </a:xfrm>
            <a:prstGeom prst="rect">
              <a:avLst/>
            </a:prstGeom>
            <a:noFill/>
            <a:ln w="9525">
              <a:noFill/>
              <a:miter lim="800000"/>
              <a:headEnd/>
              <a:tailEnd/>
            </a:ln>
          </p:spPr>
          <p:txBody>
            <a:bodyPr wrap="none">
              <a:prstTxWarp prst="textNoShape">
                <a:avLst/>
              </a:prstTxWarp>
              <a:spAutoFit/>
            </a:bodyPr>
            <a:lstStyle/>
            <a:p>
              <a:pPr algn="ctr"/>
              <a:r>
                <a:rPr lang="en-US" sz="1000" dirty="0"/>
                <a:t>is</a:t>
              </a:r>
            </a:p>
            <a:p>
              <a:pPr algn="ctr"/>
              <a:r>
                <a:rPr lang="en-US" sz="1000" dirty="0"/>
                <a:t>about</a:t>
              </a:r>
            </a:p>
          </p:txBody>
        </p:sp>
      </p:grpSp>
      <p:sp>
        <p:nvSpPr>
          <p:cNvPr id="41987" name="Text Box 24"/>
          <p:cNvSpPr txBox="1">
            <a:spLocks noChangeArrowheads="1"/>
          </p:cNvSpPr>
          <p:nvPr/>
        </p:nvSpPr>
        <p:spPr bwMode="auto">
          <a:xfrm>
            <a:off x="1371600" y="1676400"/>
            <a:ext cx="3810000" cy="701675"/>
          </a:xfrm>
          <a:prstGeom prst="rect">
            <a:avLst/>
          </a:prstGeom>
          <a:noFill/>
          <a:ln w="9525">
            <a:noFill/>
            <a:miter lim="800000"/>
            <a:headEnd/>
            <a:tailEnd/>
          </a:ln>
        </p:spPr>
        <p:txBody>
          <a:bodyPr>
            <a:prstTxWarp prst="textNoShape">
              <a:avLst/>
            </a:prstTxWarp>
            <a:spAutoFit/>
          </a:bodyPr>
          <a:lstStyle/>
          <a:p>
            <a:r>
              <a:rPr lang="en-US" sz="1000" dirty="0"/>
              <a:t>building the knowledge, strategies, and habits of learning that will make you a great reader and help you reach important goals.</a:t>
            </a:r>
          </a:p>
          <a:p>
            <a:endParaRPr lang="en-US" sz="1000" dirty="0"/>
          </a:p>
        </p:txBody>
      </p:sp>
      <p:sp>
        <p:nvSpPr>
          <p:cNvPr id="41988" name="Text Box 25"/>
          <p:cNvSpPr txBox="1">
            <a:spLocks noChangeArrowheads="1"/>
          </p:cNvSpPr>
          <p:nvPr/>
        </p:nvSpPr>
        <p:spPr bwMode="auto">
          <a:xfrm>
            <a:off x="838200" y="2895600"/>
            <a:ext cx="4435475" cy="2967038"/>
          </a:xfrm>
          <a:prstGeom prst="rect">
            <a:avLst/>
          </a:prstGeom>
          <a:noFill/>
          <a:ln w="9525">
            <a:noFill/>
            <a:miter lim="800000"/>
            <a:headEnd/>
            <a:tailEnd/>
          </a:ln>
        </p:spPr>
        <p:txBody>
          <a:bodyPr>
            <a:prstTxWarp prst="textNoShape">
              <a:avLst/>
            </a:prstTxWarp>
            <a:spAutoFit/>
          </a:bodyPr>
          <a:lstStyle/>
          <a:p>
            <a:pPr marL="292100" indent="-292100">
              <a:buFont typeface="Times" pitchFamily="-105" charset="0"/>
              <a:buNone/>
            </a:pPr>
            <a:r>
              <a:rPr lang="en-US" sz="1200" dirty="0"/>
              <a:t>1.	How does thinking about your dreams and possibilities for your life change the way you approach learning?</a:t>
            </a:r>
          </a:p>
          <a:p>
            <a:pPr marL="292100" indent="-292100">
              <a:buFont typeface="Times" pitchFamily="-105" charset="0"/>
              <a:buChar char="•"/>
            </a:pPr>
            <a:endParaRPr lang="en-US" sz="1200" dirty="0"/>
          </a:p>
          <a:p>
            <a:pPr marL="292100" indent="-292100">
              <a:buFont typeface="Times" pitchFamily="-105" charset="0"/>
              <a:buNone/>
            </a:pPr>
            <a:r>
              <a:rPr lang="en-US" sz="1200" dirty="0"/>
              <a:t>2. 	Why do good learners know and use several different reading strategies? </a:t>
            </a:r>
          </a:p>
          <a:p>
            <a:pPr marL="292100" indent="-292100">
              <a:buFont typeface="Times" pitchFamily="-105" charset="0"/>
              <a:buAutoNum type="arabicPeriod" startAt="4"/>
            </a:pPr>
            <a:endParaRPr lang="en-US" sz="1200" dirty="0"/>
          </a:p>
          <a:p>
            <a:pPr marL="292100" indent="-292100">
              <a:buFont typeface="Times" pitchFamily="-105" charset="0"/>
              <a:buNone/>
            </a:pPr>
            <a:r>
              <a:rPr lang="en-US" sz="1200" dirty="0"/>
              <a:t>3. 	How can learning new words and spending lots of time reading improve the knowledge that you have?</a:t>
            </a:r>
          </a:p>
          <a:p>
            <a:pPr marL="292100" indent="-292100">
              <a:buFont typeface="Times" pitchFamily="-105" charset="0"/>
              <a:buAutoNum type="arabicPeriod" startAt="4"/>
            </a:pPr>
            <a:endParaRPr lang="en-US" sz="1200" dirty="0"/>
          </a:p>
          <a:p>
            <a:pPr marL="292100" indent="-292100">
              <a:buFont typeface="Times" pitchFamily="-105" charset="0"/>
              <a:buNone/>
            </a:pPr>
            <a:r>
              <a:rPr lang="en-US" sz="1200" dirty="0"/>
              <a:t>4. 	Why is reading fluently important?</a:t>
            </a:r>
          </a:p>
          <a:p>
            <a:pPr marL="292100" indent="-292100">
              <a:buFont typeface="Times" pitchFamily="-105" charset="0"/>
              <a:buNone/>
            </a:pPr>
            <a:endParaRPr lang="en-US" sz="1200" dirty="0"/>
          </a:p>
          <a:p>
            <a:pPr marL="292100" indent="-292100">
              <a:buFont typeface="Times" pitchFamily="-105" charset="0"/>
              <a:buNone/>
            </a:pPr>
            <a:r>
              <a:rPr lang="en-US" sz="1200" dirty="0"/>
              <a:t>5. 	Why is developing good habits of learning important?</a:t>
            </a:r>
          </a:p>
          <a:p>
            <a:pPr marL="292100" indent="-292100">
              <a:buFont typeface="Times" pitchFamily="-105" charset="0"/>
              <a:buAutoNum type="arabicPeriod" startAt="6"/>
            </a:pPr>
            <a:endParaRPr lang="en-US" sz="1200" dirty="0"/>
          </a:p>
          <a:p>
            <a:pPr marL="292100" indent="-292100">
              <a:buFont typeface="Times" pitchFamily="-105" charset="0"/>
              <a:buNone/>
            </a:pPr>
            <a:r>
              <a:rPr lang="en-US" sz="1200" dirty="0"/>
              <a:t>6. 	How does improving your reading help you reach your goals and dreams?</a:t>
            </a:r>
          </a:p>
          <a:p>
            <a:pPr marL="292100" indent="-292100">
              <a:buFont typeface="Times" pitchFamily="-105" charset="0"/>
              <a:buAutoNum type="arabicPeriod" startAt="5"/>
            </a:pPr>
            <a:endParaRPr lang="en-US" sz="900" dirty="0"/>
          </a:p>
        </p:txBody>
      </p:sp>
      <p:sp>
        <p:nvSpPr>
          <p:cNvPr id="41989" name="Text Box 26"/>
          <p:cNvSpPr txBox="1">
            <a:spLocks noChangeArrowheads="1"/>
          </p:cNvSpPr>
          <p:nvPr/>
        </p:nvSpPr>
        <p:spPr bwMode="auto">
          <a:xfrm>
            <a:off x="6248400" y="920750"/>
            <a:ext cx="1547813" cy="274638"/>
          </a:xfrm>
          <a:prstGeom prst="rect">
            <a:avLst/>
          </a:prstGeom>
          <a:noFill/>
          <a:ln w="9525">
            <a:noFill/>
            <a:miter lim="800000"/>
            <a:headEnd/>
            <a:tailEnd/>
          </a:ln>
        </p:spPr>
        <p:txBody>
          <a:bodyPr wrap="none">
            <a:prstTxWarp prst="textNoShape">
              <a:avLst/>
            </a:prstTxWarp>
            <a:spAutoFit/>
          </a:bodyPr>
          <a:lstStyle/>
          <a:p>
            <a:r>
              <a:rPr lang="en-US" sz="1200" dirty="0"/>
              <a:t>Grading Procedures</a:t>
            </a:r>
          </a:p>
        </p:txBody>
      </p:sp>
      <p:sp>
        <p:nvSpPr>
          <p:cNvPr id="41990" name="Text Box 27"/>
          <p:cNvSpPr txBox="1">
            <a:spLocks noChangeArrowheads="1"/>
          </p:cNvSpPr>
          <p:nvPr/>
        </p:nvSpPr>
        <p:spPr bwMode="auto">
          <a:xfrm>
            <a:off x="5638800" y="1752600"/>
            <a:ext cx="2667000" cy="2100263"/>
          </a:xfrm>
          <a:prstGeom prst="rect">
            <a:avLst/>
          </a:prstGeom>
          <a:noFill/>
          <a:ln w="9525">
            <a:noFill/>
            <a:miter lim="800000"/>
            <a:headEnd/>
            <a:tailEnd/>
          </a:ln>
        </p:spPr>
        <p:txBody>
          <a:bodyPr>
            <a:prstTxWarp prst="textNoShape">
              <a:avLst/>
            </a:prstTxWarp>
            <a:spAutoFit/>
          </a:bodyPr>
          <a:lstStyle/>
          <a:p>
            <a:pPr>
              <a:spcBef>
                <a:spcPct val="100000"/>
              </a:spcBef>
            </a:pPr>
            <a:r>
              <a:rPr lang="en-US" sz="1200" dirty="0"/>
              <a:t>Start-Up Activities</a:t>
            </a:r>
          </a:p>
          <a:p>
            <a:pPr>
              <a:spcBef>
                <a:spcPct val="100000"/>
              </a:spcBef>
            </a:pPr>
            <a:r>
              <a:rPr lang="en-US" sz="1200" dirty="0"/>
              <a:t>Participation &amp; Discussion</a:t>
            </a:r>
          </a:p>
          <a:p>
            <a:pPr>
              <a:spcBef>
                <a:spcPct val="100000"/>
              </a:spcBef>
            </a:pPr>
            <a:r>
              <a:rPr lang="en-US" sz="1200" dirty="0"/>
              <a:t>Classroom Skills	</a:t>
            </a:r>
          </a:p>
          <a:p>
            <a:pPr>
              <a:spcBef>
                <a:spcPct val="100000"/>
              </a:spcBef>
            </a:pPr>
            <a:r>
              <a:rPr lang="en-US" sz="1200" dirty="0"/>
              <a:t>Assignments</a:t>
            </a:r>
          </a:p>
          <a:p>
            <a:pPr>
              <a:spcBef>
                <a:spcPct val="100000"/>
              </a:spcBef>
            </a:pPr>
            <a:r>
              <a:rPr lang="en-US" sz="1200" dirty="0"/>
              <a:t>Book Study</a:t>
            </a:r>
          </a:p>
          <a:p>
            <a:pPr>
              <a:spcBef>
                <a:spcPct val="100000"/>
              </a:spcBef>
            </a:pPr>
            <a:r>
              <a:rPr lang="en-US" sz="1200" dirty="0"/>
              <a:t>Tests &amp; Quizzes	</a:t>
            </a:r>
            <a:endParaRPr lang="en-US" sz="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42938" y="287338"/>
            <a:ext cx="7848600" cy="4319587"/>
            <a:chOff x="405" y="181"/>
            <a:chExt cx="4944" cy="2721"/>
          </a:xfrm>
        </p:grpSpPr>
        <p:sp>
          <p:nvSpPr>
            <p:cNvPr id="44055" name="Line 3"/>
            <p:cNvSpPr>
              <a:spLocks noChangeShapeType="1"/>
            </p:cNvSpPr>
            <p:nvPr/>
          </p:nvSpPr>
          <p:spPr bwMode="auto">
            <a:xfrm>
              <a:off x="2835" y="417"/>
              <a:ext cx="0" cy="64"/>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6" name="Line 4"/>
            <p:cNvSpPr>
              <a:spLocks noChangeShapeType="1"/>
            </p:cNvSpPr>
            <p:nvPr/>
          </p:nvSpPr>
          <p:spPr bwMode="auto">
            <a:xfrm>
              <a:off x="2839" y="553"/>
              <a:ext cx="0" cy="64"/>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7" name="Line 5"/>
            <p:cNvSpPr>
              <a:spLocks noChangeShapeType="1"/>
            </p:cNvSpPr>
            <p:nvPr/>
          </p:nvSpPr>
          <p:spPr bwMode="auto">
            <a:xfrm>
              <a:off x="4851" y="521"/>
              <a:ext cx="0" cy="92"/>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8" name="Line 6"/>
            <p:cNvSpPr>
              <a:spLocks noChangeShapeType="1"/>
            </p:cNvSpPr>
            <p:nvPr/>
          </p:nvSpPr>
          <p:spPr bwMode="auto">
            <a:xfrm>
              <a:off x="907" y="521"/>
              <a:ext cx="0" cy="12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59" name="Line 7"/>
            <p:cNvSpPr>
              <a:spLocks noChangeShapeType="1"/>
            </p:cNvSpPr>
            <p:nvPr/>
          </p:nvSpPr>
          <p:spPr bwMode="auto">
            <a:xfrm>
              <a:off x="2875" y="1621"/>
              <a:ext cx="0" cy="64"/>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60" name="AutoShape 8"/>
            <p:cNvSpPr>
              <a:spLocks noChangeArrowheads="1"/>
            </p:cNvSpPr>
            <p:nvPr/>
          </p:nvSpPr>
          <p:spPr bwMode="auto">
            <a:xfrm>
              <a:off x="1609" y="1730"/>
              <a:ext cx="2545" cy="949"/>
            </a:xfrm>
            <a:prstGeom prst="roundRect">
              <a:avLst>
                <a:gd name="adj" fmla="val 50000"/>
              </a:avLst>
            </a:prstGeom>
            <a:noFill/>
            <a:ln w="57150">
              <a:solidFill>
                <a:schemeClr val="tx1"/>
              </a:solidFill>
              <a:round/>
              <a:headEnd/>
              <a:tailEnd/>
            </a:ln>
          </p:spPr>
          <p:txBody>
            <a:bodyPr wrap="none" anchor="ctr">
              <a:prstTxWarp prst="textNoShape">
                <a:avLst/>
              </a:prstTxWarp>
            </a:bodyPr>
            <a:lstStyle/>
            <a:p>
              <a:endParaRPr lang="en-US" dirty="0"/>
            </a:p>
          </p:txBody>
        </p:sp>
        <p:sp>
          <p:nvSpPr>
            <p:cNvPr id="44061" name="Rectangle 9"/>
            <p:cNvSpPr>
              <a:spLocks noChangeArrowheads="1"/>
            </p:cNvSpPr>
            <p:nvPr/>
          </p:nvSpPr>
          <p:spPr bwMode="auto">
            <a:xfrm>
              <a:off x="4250" y="661"/>
              <a:ext cx="1099" cy="965"/>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4062" name="Rectangle 10"/>
            <p:cNvSpPr>
              <a:spLocks noChangeArrowheads="1"/>
            </p:cNvSpPr>
            <p:nvPr/>
          </p:nvSpPr>
          <p:spPr bwMode="auto">
            <a:xfrm>
              <a:off x="405" y="661"/>
              <a:ext cx="1088" cy="965"/>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4063" name="Rectangle 11"/>
            <p:cNvSpPr>
              <a:spLocks noChangeArrowheads="1"/>
            </p:cNvSpPr>
            <p:nvPr/>
          </p:nvSpPr>
          <p:spPr bwMode="auto">
            <a:xfrm>
              <a:off x="1621" y="181"/>
              <a:ext cx="2544" cy="283"/>
            </a:xfrm>
            <a:prstGeom prst="rect">
              <a:avLst/>
            </a:prstGeom>
            <a:solidFill>
              <a:schemeClr val="bg1"/>
            </a:solidFill>
            <a:ln w="38100">
              <a:solidFill>
                <a:schemeClr val="tx1"/>
              </a:solidFill>
              <a:miter lim="800000"/>
              <a:headEnd/>
              <a:tailEnd/>
            </a:ln>
          </p:spPr>
          <p:txBody>
            <a:bodyPr wrap="none" anchor="ctr">
              <a:prstTxWarp prst="textNoShape">
                <a:avLst/>
              </a:prstTxWarp>
            </a:bodyPr>
            <a:lstStyle/>
            <a:p>
              <a:endParaRPr lang="en-US" dirty="0"/>
            </a:p>
          </p:txBody>
        </p:sp>
        <p:sp>
          <p:nvSpPr>
            <p:cNvPr id="44064" name="Rectangle 12"/>
            <p:cNvSpPr>
              <a:spLocks noChangeArrowheads="1"/>
            </p:cNvSpPr>
            <p:nvPr/>
          </p:nvSpPr>
          <p:spPr bwMode="auto">
            <a:xfrm>
              <a:off x="1616" y="661"/>
              <a:ext cx="2533" cy="965"/>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4065" name="Rectangle 13"/>
            <p:cNvSpPr>
              <a:spLocks noChangeArrowheads="1"/>
            </p:cNvSpPr>
            <p:nvPr/>
          </p:nvSpPr>
          <p:spPr bwMode="auto">
            <a:xfrm>
              <a:off x="405" y="186"/>
              <a:ext cx="1088" cy="277"/>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4066" name="Rectangle 14"/>
            <p:cNvSpPr>
              <a:spLocks noChangeArrowheads="1"/>
            </p:cNvSpPr>
            <p:nvPr/>
          </p:nvSpPr>
          <p:spPr bwMode="auto">
            <a:xfrm>
              <a:off x="485" y="597"/>
              <a:ext cx="939" cy="245"/>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dirty="0"/>
            </a:p>
          </p:txBody>
        </p:sp>
        <p:sp>
          <p:nvSpPr>
            <p:cNvPr id="44067" name="Oval 15"/>
            <p:cNvSpPr>
              <a:spLocks noChangeArrowheads="1"/>
            </p:cNvSpPr>
            <p:nvPr/>
          </p:nvSpPr>
          <p:spPr bwMode="auto">
            <a:xfrm>
              <a:off x="525" y="624"/>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4068" name="Text Box 16"/>
            <p:cNvSpPr txBox="1">
              <a:spLocks noChangeArrowheads="1"/>
            </p:cNvSpPr>
            <p:nvPr/>
          </p:nvSpPr>
          <p:spPr bwMode="auto">
            <a:xfrm>
              <a:off x="587" y="584"/>
              <a:ext cx="757" cy="272"/>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400" dirty="0"/>
                <a:t>Classroom</a:t>
              </a:r>
            </a:p>
            <a:p>
              <a:pPr algn="ctr">
                <a:lnSpc>
                  <a:spcPct val="80000"/>
                </a:lnSpc>
              </a:pPr>
              <a:r>
                <a:rPr lang="en-US" sz="1400" dirty="0"/>
                <a:t>Expectations</a:t>
              </a:r>
            </a:p>
          </p:txBody>
        </p:sp>
        <p:sp>
          <p:nvSpPr>
            <p:cNvPr id="44069" name="Rectangle 17"/>
            <p:cNvSpPr>
              <a:spLocks noChangeArrowheads="1"/>
            </p:cNvSpPr>
            <p:nvPr/>
          </p:nvSpPr>
          <p:spPr bwMode="auto">
            <a:xfrm>
              <a:off x="1707" y="597"/>
              <a:ext cx="2352" cy="245"/>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dirty="0"/>
            </a:p>
          </p:txBody>
        </p:sp>
        <p:sp>
          <p:nvSpPr>
            <p:cNvPr id="44070" name="Oval 18"/>
            <p:cNvSpPr>
              <a:spLocks noChangeArrowheads="1"/>
            </p:cNvSpPr>
            <p:nvPr/>
          </p:nvSpPr>
          <p:spPr bwMode="auto">
            <a:xfrm>
              <a:off x="2337" y="651"/>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4071" name="Text Box 19"/>
            <p:cNvSpPr txBox="1">
              <a:spLocks noChangeArrowheads="1"/>
            </p:cNvSpPr>
            <p:nvPr/>
          </p:nvSpPr>
          <p:spPr bwMode="auto">
            <a:xfrm>
              <a:off x="2421" y="618"/>
              <a:ext cx="1155" cy="181"/>
            </a:xfrm>
            <a:prstGeom prst="rect">
              <a:avLst/>
            </a:prstGeom>
            <a:noFill/>
            <a:ln w="9525">
              <a:noFill/>
              <a:miter lim="800000"/>
              <a:headEnd/>
              <a:tailEnd/>
            </a:ln>
          </p:spPr>
          <p:txBody>
            <a:bodyPr wrap="none">
              <a:prstTxWarp prst="textNoShape">
                <a:avLst/>
              </a:prstTxWarp>
              <a:spAutoFit/>
            </a:bodyPr>
            <a:lstStyle/>
            <a:p>
              <a:pPr>
                <a:lnSpc>
                  <a:spcPct val="80000"/>
                </a:lnSpc>
              </a:pPr>
              <a:r>
                <a:rPr lang="en-US" sz="1600" dirty="0"/>
                <a:t>Learning Routines</a:t>
              </a:r>
            </a:p>
          </p:txBody>
        </p:sp>
        <p:sp>
          <p:nvSpPr>
            <p:cNvPr id="44072" name="Text Box 20"/>
            <p:cNvSpPr txBox="1">
              <a:spLocks noChangeArrowheads="1"/>
            </p:cNvSpPr>
            <p:nvPr/>
          </p:nvSpPr>
          <p:spPr bwMode="auto">
            <a:xfrm>
              <a:off x="415" y="191"/>
              <a:ext cx="1082" cy="242"/>
            </a:xfrm>
            <a:prstGeom prst="rect">
              <a:avLst/>
            </a:prstGeom>
            <a:noFill/>
            <a:ln w="9525">
              <a:noFill/>
              <a:miter lim="800000"/>
              <a:headEnd/>
              <a:tailEnd/>
            </a:ln>
          </p:spPr>
          <p:txBody>
            <a:bodyPr lIns="0" rIns="0">
              <a:prstTxWarp prst="textNoShape">
                <a:avLst/>
              </a:prstTxWarp>
              <a:spAutoFit/>
            </a:bodyPr>
            <a:lstStyle/>
            <a:p>
              <a:pPr algn="ctr">
                <a:lnSpc>
                  <a:spcPct val="80000"/>
                </a:lnSpc>
              </a:pPr>
              <a:r>
                <a:rPr lang="en-US" sz="2400" dirty="0"/>
                <a:t>Course Map</a:t>
              </a:r>
            </a:p>
          </p:txBody>
        </p:sp>
        <p:sp>
          <p:nvSpPr>
            <p:cNvPr id="44073" name="Text Box 21"/>
            <p:cNvSpPr txBox="1">
              <a:spLocks noChangeArrowheads="1"/>
            </p:cNvSpPr>
            <p:nvPr/>
          </p:nvSpPr>
          <p:spPr bwMode="auto">
            <a:xfrm>
              <a:off x="1629" y="201"/>
              <a:ext cx="569" cy="135"/>
            </a:xfrm>
            <a:prstGeom prst="rect">
              <a:avLst/>
            </a:prstGeom>
            <a:noFill/>
            <a:ln w="9525">
              <a:noFill/>
              <a:miter lim="800000"/>
              <a:headEnd/>
              <a:tailEnd/>
            </a:ln>
          </p:spPr>
          <p:txBody>
            <a:bodyPr wrap="none">
              <a:prstTxWarp prst="textNoShape">
                <a:avLst/>
              </a:prstTxWarp>
              <a:spAutoFit/>
            </a:bodyPr>
            <a:lstStyle/>
            <a:p>
              <a:pPr>
                <a:lnSpc>
                  <a:spcPct val="80000"/>
                </a:lnSpc>
              </a:pPr>
              <a:r>
                <a:rPr lang="en-US" sz="1000" dirty="0"/>
                <a:t>This Course:</a:t>
              </a:r>
            </a:p>
          </p:txBody>
        </p:sp>
        <p:sp>
          <p:nvSpPr>
            <p:cNvPr id="44074" name="Text Box 22"/>
            <p:cNvSpPr txBox="1">
              <a:spLocks noChangeArrowheads="1"/>
            </p:cNvSpPr>
            <p:nvPr/>
          </p:nvSpPr>
          <p:spPr bwMode="auto">
            <a:xfrm>
              <a:off x="2649" y="446"/>
              <a:ext cx="410" cy="135"/>
            </a:xfrm>
            <a:prstGeom prst="rect">
              <a:avLst/>
            </a:prstGeom>
            <a:noFill/>
            <a:ln w="9525">
              <a:noFill/>
              <a:miter lim="800000"/>
              <a:headEnd/>
              <a:tailEnd/>
            </a:ln>
          </p:spPr>
          <p:txBody>
            <a:bodyPr wrap="none">
              <a:prstTxWarp prst="textNoShape">
                <a:avLst/>
              </a:prstTxWarp>
              <a:spAutoFit/>
            </a:bodyPr>
            <a:lstStyle/>
            <a:p>
              <a:pPr>
                <a:lnSpc>
                  <a:spcPct val="80000"/>
                </a:lnSpc>
              </a:pPr>
              <a:r>
                <a:rPr lang="en-US" sz="1000" dirty="0"/>
                <a:t>includes</a:t>
              </a:r>
            </a:p>
          </p:txBody>
        </p:sp>
        <p:sp>
          <p:nvSpPr>
            <p:cNvPr id="44075" name="Rectangle 23"/>
            <p:cNvSpPr>
              <a:spLocks noChangeArrowheads="1"/>
            </p:cNvSpPr>
            <p:nvPr/>
          </p:nvSpPr>
          <p:spPr bwMode="auto">
            <a:xfrm>
              <a:off x="4325" y="587"/>
              <a:ext cx="939" cy="245"/>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dirty="0"/>
            </a:p>
          </p:txBody>
        </p:sp>
        <p:sp>
          <p:nvSpPr>
            <p:cNvPr id="44076" name="Oval 24"/>
            <p:cNvSpPr>
              <a:spLocks noChangeArrowheads="1"/>
            </p:cNvSpPr>
            <p:nvPr/>
          </p:nvSpPr>
          <p:spPr bwMode="auto">
            <a:xfrm>
              <a:off x="4365" y="606"/>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4077" name="Text Box 25"/>
            <p:cNvSpPr txBox="1">
              <a:spLocks noChangeArrowheads="1"/>
            </p:cNvSpPr>
            <p:nvPr/>
          </p:nvSpPr>
          <p:spPr bwMode="auto">
            <a:xfrm>
              <a:off x="4353" y="570"/>
              <a:ext cx="919" cy="272"/>
            </a:xfrm>
            <a:prstGeom prst="rect">
              <a:avLst/>
            </a:prstGeom>
            <a:noFill/>
            <a:ln w="19050">
              <a:noFill/>
              <a:miter lim="800000"/>
              <a:headEnd/>
              <a:tailEnd/>
            </a:ln>
          </p:spPr>
          <p:txBody>
            <a:bodyPr wrap="none">
              <a:prstTxWarp prst="textNoShape">
                <a:avLst/>
              </a:prstTxWarp>
              <a:spAutoFit/>
            </a:bodyPr>
            <a:lstStyle/>
            <a:p>
              <a:pPr algn="ctr">
                <a:lnSpc>
                  <a:spcPct val="80000"/>
                </a:lnSpc>
              </a:pPr>
              <a:endParaRPr lang="en-US" sz="1400" dirty="0"/>
            </a:p>
            <a:p>
              <a:pPr algn="ctr">
                <a:lnSpc>
                  <a:spcPct val="80000"/>
                </a:lnSpc>
              </a:pPr>
              <a:r>
                <a:rPr lang="en-US" sz="1400" dirty="0"/>
                <a:t> Tasks/Activities</a:t>
              </a:r>
            </a:p>
          </p:txBody>
        </p:sp>
        <p:sp>
          <p:nvSpPr>
            <p:cNvPr id="44078" name="Rectangle 26"/>
            <p:cNvSpPr>
              <a:spLocks noChangeArrowheads="1"/>
            </p:cNvSpPr>
            <p:nvPr/>
          </p:nvSpPr>
          <p:spPr bwMode="auto">
            <a:xfrm>
              <a:off x="4245" y="181"/>
              <a:ext cx="1104" cy="283"/>
            </a:xfrm>
            <a:prstGeom prst="rect">
              <a:avLst/>
            </a:prstGeom>
            <a:noFill/>
            <a:ln w="38100">
              <a:solidFill>
                <a:schemeClr val="tx1"/>
              </a:solidFill>
              <a:miter lim="800000"/>
              <a:headEnd/>
              <a:tailEnd/>
            </a:ln>
          </p:spPr>
          <p:txBody>
            <a:bodyPr wrap="none" anchor="ctr">
              <a:prstTxWarp prst="textNoShape">
                <a:avLst/>
              </a:prstTxWarp>
            </a:bodyPr>
            <a:lstStyle/>
            <a:p>
              <a:endParaRPr lang="en-US" dirty="0"/>
            </a:p>
          </p:txBody>
        </p:sp>
        <p:sp>
          <p:nvSpPr>
            <p:cNvPr id="44079" name="Text Box 27"/>
            <p:cNvSpPr txBox="1">
              <a:spLocks noChangeArrowheads="1"/>
            </p:cNvSpPr>
            <p:nvPr/>
          </p:nvSpPr>
          <p:spPr bwMode="auto">
            <a:xfrm>
              <a:off x="4246" y="202"/>
              <a:ext cx="414" cy="135"/>
            </a:xfrm>
            <a:prstGeom prst="rect">
              <a:avLst/>
            </a:prstGeom>
            <a:noFill/>
            <a:ln w="9525">
              <a:noFill/>
              <a:miter lim="800000"/>
              <a:headEnd/>
              <a:tailEnd/>
            </a:ln>
          </p:spPr>
          <p:txBody>
            <a:bodyPr wrap="none">
              <a:prstTxWarp prst="textNoShape">
                <a:avLst/>
              </a:prstTxWarp>
              <a:spAutoFit/>
            </a:bodyPr>
            <a:lstStyle/>
            <a:p>
              <a:pPr>
                <a:lnSpc>
                  <a:spcPct val="80000"/>
                </a:lnSpc>
              </a:pPr>
              <a:r>
                <a:rPr lang="en-US" sz="1000" dirty="0"/>
                <a:t>Student:</a:t>
              </a:r>
            </a:p>
          </p:txBody>
        </p:sp>
        <p:sp>
          <p:nvSpPr>
            <p:cNvPr id="44080" name="AutoShape 28"/>
            <p:cNvSpPr>
              <a:spLocks noChangeArrowheads="1"/>
            </p:cNvSpPr>
            <p:nvPr/>
          </p:nvSpPr>
          <p:spPr bwMode="auto">
            <a:xfrm rot="5400000" flipH="1">
              <a:off x="1491" y="779"/>
              <a:ext cx="144" cy="125"/>
            </a:xfrm>
            <a:prstGeom prst="triangle">
              <a:avLst>
                <a:gd name="adj" fmla="val 50000"/>
              </a:avLst>
            </a:prstGeom>
            <a:solidFill>
              <a:schemeClr val="tx1"/>
            </a:solidFill>
            <a:ln w="9525">
              <a:noFill/>
              <a:miter lim="800000"/>
              <a:headEnd/>
              <a:tailEnd/>
            </a:ln>
          </p:spPr>
          <p:txBody>
            <a:bodyPr wrap="none" anchor="ctr">
              <a:prstTxWarp prst="textNoShape">
                <a:avLst/>
              </a:prstTxWarp>
            </a:bodyPr>
            <a:lstStyle/>
            <a:p>
              <a:endParaRPr lang="en-US" dirty="0"/>
            </a:p>
          </p:txBody>
        </p:sp>
        <p:sp>
          <p:nvSpPr>
            <p:cNvPr id="44081" name="AutoShape 29"/>
            <p:cNvSpPr>
              <a:spLocks noChangeArrowheads="1"/>
            </p:cNvSpPr>
            <p:nvPr/>
          </p:nvSpPr>
          <p:spPr bwMode="auto">
            <a:xfrm rot="5400000" flipH="1">
              <a:off x="1491" y="1030"/>
              <a:ext cx="144" cy="125"/>
            </a:xfrm>
            <a:prstGeom prst="triangle">
              <a:avLst>
                <a:gd name="adj" fmla="val 50000"/>
              </a:avLst>
            </a:prstGeom>
            <a:solidFill>
              <a:schemeClr val="tx1"/>
            </a:solidFill>
            <a:ln w="9525">
              <a:noFill/>
              <a:miter lim="800000"/>
              <a:headEnd/>
              <a:tailEnd/>
            </a:ln>
          </p:spPr>
          <p:txBody>
            <a:bodyPr wrap="none" anchor="ctr">
              <a:prstTxWarp prst="textNoShape">
                <a:avLst/>
              </a:prstTxWarp>
            </a:bodyPr>
            <a:lstStyle/>
            <a:p>
              <a:endParaRPr lang="en-US" dirty="0"/>
            </a:p>
          </p:txBody>
        </p:sp>
        <p:sp>
          <p:nvSpPr>
            <p:cNvPr id="44082" name="AutoShape 30"/>
            <p:cNvSpPr>
              <a:spLocks noChangeArrowheads="1"/>
            </p:cNvSpPr>
            <p:nvPr/>
          </p:nvSpPr>
          <p:spPr bwMode="auto">
            <a:xfrm rot="5400000" flipH="1">
              <a:off x="1491" y="1286"/>
              <a:ext cx="144" cy="125"/>
            </a:xfrm>
            <a:prstGeom prst="triangle">
              <a:avLst>
                <a:gd name="adj" fmla="val 50000"/>
              </a:avLst>
            </a:prstGeom>
            <a:solidFill>
              <a:schemeClr val="tx1"/>
            </a:solidFill>
            <a:ln w="9525">
              <a:noFill/>
              <a:miter lim="800000"/>
              <a:headEnd/>
              <a:tailEnd/>
            </a:ln>
          </p:spPr>
          <p:txBody>
            <a:bodyPr wrap="none" anchor="ctr">
              <a:prstTxWarp prst="textNoShape">
                <a:avLst/>
              </a:prstTxWarp>
            </a:bodyPr>
            <a:lstStyle/>
            <a:p>
              <a:endParaRPr lang="en-US" dirty="0"/>
            </a:p>
          </p:txBody>
        </p:sp>
        <p:sp>
          <p:nvSpPr>
            <p:cNvPr id="44083" name="Rectangle 31"/>
            <p:cNvSpPr>
              <a:spLocks noChangeArrowheads="1"/>
            </p:cNvSpPr>
            <p:nvPr/>
          </p:nvSpPr>
          <p:spPr bwMode="auto">
            <a:xfrm>
              <a:off x="2298" y="1680"/>
              <a:ext cx="1216" cy="16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endParaRPr lang="en-US" dirty="0"/>
            </a:p>
          </p:txBody>
        </p:sp>
        <p:sp>
          <p:nvSpPr>
            <p:cNvPr id="44084" name="Oval 32"/>
            <p:cNvSpPr>
              <a:spLocks noChangeArrowheads="1"/>
            </p:cNvSpPr>
            <p:nvPr/>
          </p:nvSpPr>
          <p:spPr bwMode="auto">
            <a:xfrm>
              <a:off x="2368" y="1704"/>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4085" name="Text Box 33"/>
            <p:cNvSpPr txBox="1">
              <a:spLocks noChangeArrowheads="1"/>
            </p:cNvSpPr>
            <p:nvPr/>
          </p:nvSpPr>
          <p:spPr bwMode="auto">
            <a:xfrm>
              <a:off x="2449" y="1683"/>
              <a:ext cx="963" cy="165"/>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400" dirty="0"/>
                <a:t>Critical Concepts</a:t>
              </a:r>
            </a:p>
          </p:txBody>
        </p:sp>
        <p:sp>
          <p:nvSpPr>
            <p:cNvPr id="44086" name="AutoShape 34"/>
            <p:cNvSpPr>
              <a:spLocks noChangeArrowheads="1"/>
            </p:cNvSpPr>
            <p:nvPr/>
          </p:nvSpPr>
          <p:spPr bwMode="auto">
            <a:xfrm>
              <a:off x="2314" y="2600"/>
              <a:ext cx="1126" cy="278"/>
            </a:xfrm>
            <a:prstGeom prst="roundRect">
              <a:avLst>
                <a:gd name="adj" fmla="val 50000"/>
              </a:avLst>
            </a:prstGeom>
            <a:solidFill>
              <a:schemeClr val="bg1"/>
            </a:solidFill>
            <a:ln w="28575">
              <a:solidFill>
                <a:schemeClr val="tx1"/>
              </a:solidFill>
              <a:round/>
              <a:headEnd/>
              <a:tailEnd/>
            </a:ln>
          </p:spPr>
          <p:txBody>
            <a:bodyPr wrap="none" anchor="ctr">
              <a:prstTxWarp prst="textNoShape">
                <a:avLst/>
              </a:prstTxWarp>
            </a:bodyPr>
            <a:lstStyle/>
            <a:p>
              <a:pPr algn="ctr"/>
              <a:endParaRPr lang="en-US" sz="2400" dirty="0"/>
            </a:p>
          </p:txBody>
        </p:sp>
        <p:sp>
          <p:nvSpPr>
            <p:cNvPr id="44087" name="Oval 35"/>
            <p:cNvSpPr>
              <a:spLocks noChangeArrowheads="1"/>
            </p:cNvSpPr>
            <p:nvPr/>
          </p:nvSpPr>
          <p:spPr bwMode="auto">
            <a:xfrm>
              <a:off x="2443" y="2648"/>
              <a:ext cx="104" cy="104"/>
            </a:xfrm>
            <a:prstGeom prst="ellipse">
              <a:avLst/>
            </a:prstGeom>
            <a:noFill/>
            <a:ln w="19050">
              <a:solidFill>
                <a:schemeClr val="tx1"/>
              </a:solidFill>
              <a:round/>
              <a:headEnd/>
              <a:tailEnd/>
            </a:ln>
          </p:spPr>
          <p:txBody>
            <a:bodyPr wrap="none" anchor="ctr">
              <a:prstTxWarp prst="textNoShape">
                <a:avLst/>
              </a:prstTxWarp>
            </a:bodyPr>
            <a:lstStyle/>
            <a:p>
              <a:endParaRPr lang="en-US" dirty="0"/>
            </a:p>
          </p:txBody>
        </p:sp>
        <p:sp>
          <p:nvSpPr>
            <p:cNvPr id="44088" name="Text Box 36"/>
            <p:cNvSpPr txBox="1">
              <a:spLocks noChangeArrowheads="1"/>
            </p:cNvSpPr>
            <p:nvPr/>
          </p:nvSpPr>
          <p:spPr bwMode="auto">
            <a:xfrm>
              <a:off x="2508" y="2629"/>
              <a:ext cx="831" cy="273"/>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200" dirty="0"/>
                <a:t>Learned in these</a:t>
              </a:r>
              <a:endParaRPr lang="en-US" sz="1400" dirty="0"/>
            </a:p>
            <a:p>
              <a:pPr algn="ctr">
                <a:lnSpc>
                  <a:spcPct val="80000"/>
                </a:lnSpc>
              </a:pPr>
              <a:r>
                <a:rPr lang="en-US" sz="1600" dirty="0"/>
                <a:t>Units</a:t>
              </a:r>
            </a:p>
          </p:txBody>
        </p:sp>
        <p:sp>
          <p:nvSpPr>
            <p:cNvPr id="44089" name="Line 37"/>
            <p:cNvSpPr>
              <a:spLocks noChangeShapeType="1"/>
            </p:cNvSpPr>
            <p:nvPr/>
          </p:nvSpPr>
          <p:spPr bwMode="auto">
            <a:xfrm>
              <a:off x="3024" y="520"/>
              <a:ext cx="1824"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sp>
          <p:nvSpPr>
            <p:cNvPr id="44090" name="Line 38"/>
            <p:cNvSpPr>
              <a:spLocks noChangeShapeType="1"/>
            </p:cNvSpPr>
            <p:nvPr/>
          </p:nvSpPr>
          <p:spPr bwMode="auto">
            <a:xfrm>
              <a:off x="912" y="520"/>
              <a:ext cx="1768" cy="0"/>
            </a:xfrm>
            <a:prstGeom prst="line">
              <a:avLst/>
            </a:prstGeom>
            <a:noFill/>
            <a:ln w="12700">
              <a:solidFill>
                <a:schemeClr val="tx1"/>
              </a:solidFill>
              <a:round/>
              <a:headEnd/>
              <a:tailEnd/>
            </a:ln>
          </p:spPr>
          <p:txBody>
            <a:bodyPr wrap="none" anchor="ctr">
              <a:prstTxWarp prst="textNoShape">
                <a:avLst/>
              </a:prstTxWarp>
            </a:bodyPr>
            <a:lstStyle/>
            <a:p>
              <a:endParaRPr lang="en-US" dirty="0"/>
            </a:p>
          </p:txBody>
        </p:sp>
      </p:grpSp>
      <p:sp>
        <p:nvSpPr>
          <p:cNvPr id="44035" name="Text Box 39"/>
          <p:cNvSpPr txBox="1">
            <a:spLocks noChangeArrowheads="1"/>
          </p:cNvSpPr>
          <p:nvPr/>
        </p:nvSpPr>
        <p:spPr bwMode="auto">
          <a:xfrm>
            <a:off x="990600" y="1371600"/>
            <a:ext cx="895350" cy="1187450"/>
          </a:xfrm>
          <a:prstGeom prst="rect">
            <a:avLst/>
          </a:prstGeom>
          <a:noFill/>
          <a:ln w="9525">
            <a:noFill/>
            <a:miter lim="800000"/>
            <a:headEnd/>
            <a:tailEnd/>
          </a:ln>
        </p:spPr>
        <p:txBody>
          <a:bodyPr wrap="none">
            <a:prstTxWarp prst="textNoShape">
              <a:avLst/>
            </a:prstTxWarp>
            <a:spAutoFit/>
          </a:bodyPr>
          <a:lstStyle/>
          <a:p>
            <a:r>
              <a:rPr lang="en-US" sz="1200" dirty="0"/>
              <a:t>Teamwork</a:t>
            </a:r>
          </a:p>
          <a:p>
            <a:r>
              <a:rPr lang="en-US" sz="1200" dirty="0"/>
              <a:t>Respect</a:t>
            </a:r>
          </a:p>
          <a:p>
            <a:r>
              <a:rPr lang="en-US" sz="1200" dirty="0"/>
              <a:t>Tolerance</a:t>
            </a:r>
          </a:p>
          <a:p>
            <a:r>
              <a:rPr lang="en-US" sz="1200" dirty="0"/>
              <a:t>Voice</a:t>
            </a:r>
          </a:p>
          <a:p>
            <a:r>
              <a:rPr lang="en-US" sz="1200" dirty="0"/>
              <a:t>Choice</a:t>
            </a:r>
          </a:p>
          <a:p>
            <a:r>
              <a:rPr lang="en-US" sz="1200" dirty="0"/>
              <a:t>Hard work</a:t>
            </a:r>
          </a:p>
        </p:txBody>
      </p:sp>
      <p:sp>
        <p:nvSpPr>
          <p:cNvPr id="44036" name="Text Box 40"/>
          <p:cNvSpPr txBox="1">
            <a:spLocks noChangeArrowheads="1"/>
          </p:cNvSpPr>
          <p:nvPr/>
        </p:nvSpPr>
        <p:spPr bwMode="auto">
          <a:xfrm>
            <a:off x="3352800" y="314325"/>
            <a:ext cx="1652588" cy="336550"/>
          </a:xfrm>
          <a:prstGeom prst="rect">
            <a:avLst/>
          </a:prstGeom>
          <a:noFill/>
          <a:ln w="9525">
            <a:noFill/>
            <a:miter lim="800000"/>
            <a:headEnd/>
            <a:tailEnd/>
          </a:ln>
        </p:spPr>
        <p:txBody>
          <a:bodyPr wrap="none">
            <a:prstTxWarp prst="textNoShape">
              <a:avLst/>
            </a:prstTxWarp>
            <a:spAutoFit/>
          </a:bodyPr>
          <a:lstStyle/>
          <a:p>
            <a:r>
              <a:rPr lang="en-US" sz="1600" i="1" dirty="0"/>
              <a:t>Xtreme Reading</a:t>
            </a:r>
            <a:endParaRPr lang="en-US" sz="1600" dirty="0"/>
          </a:p>
        </p:txBody>
      </p:sp>
      <p:sp>
        <p:nvSpPr>
          <p:cNvPr id="44037" name="Text Box 41"/>
          <p:cNvSpPr txBox="1">
            <a:spLocks noChangeArrowheads="1"/>
          </p:cNvSpPr>
          <p:nvPr/>
        </p:nvSpPr>
        <p:spPr bwMode="auto">
          <a:xfrm>
            <a:off x="2743200" y="1600200"/>
            <a:ext cx="3657600" cy="822325"/>
          </a:xfrm>
          <a:prstGeom prst="rect">
            <a:avLst/>
          </a:prstGeom>
          <a:noFill/>
          <a:ln w="9525">
            <a:noFill/>
            <a:miter lim="800000"/>
            <a:headEnd/>
            <a:tailEnd/>
          </a:ln>
        </p:spPr>
        <p:txBody>
          <a:bodyPr>
            <a:prstTxWarp prst="textNoShape">
              <a:avLst/>
            </a:prstTxWarp>
            <a:spAutoFit/>
          </a:bodyPr>
          <a:lstStyle/>
          <a:p>
            <a:r>
              <a:rPr lang="en-US" sz="1200" dirty="0"/>
              <a:t>Classroom procedures	Guided practice</a:t>
            </a:r>
          </a:p>
          <a:p>
            <a:r>
              <a:rPr lang="en-US" sz="1200" dirty="0"/>
              <a:t>Daily agenda		Partner practice</a:t>
            </a:r>
          </a:p>
          <a:p>
            <a:r>
              <a:rPr lang="en-US" sz="1200" dirty="0"/>
              <a:t>Start-up activities	Feedback sessions</a:t>
            </a:r>
          </a:p>
          <a:p>
            <a:r>
              <a:rPr lang="en-US" sz="1200" dirty="0"/>
              <a:t>Group participation	Progress charting</a:t>
            </a:r>
          </a:p>
        </p:txBody>
      </p:sp>
      <p:sp>
        <p:nvSpPr>
          <p:cNvPr id="44038" name="Text Box 42"/>
          <p:cNvSpPr txBox="1">
            <a:spLocks noChangeArrowheads="1"/>
          </p:cNvSpPr>
          <p:nvPr/>
        </p:nvSpPr>
        <p:spPr bwMode="auto">
          <a:xfrm>
            <a:off x="7086600" y="1447800"/>
            <a:ext cx="996950" cy="1004888"/>
          </a:xfrm>
          <a:prstGeom prst="rect">
            <a:avLst/>
          </a:prstGeom>
          <a:noFill/>
          <a:ln w="9525">
            <a:noFill/>
            <a:miter lim="800000"/>
            <a:headEnd/>
            <a:tailEnd/>
          </a:ln>
        </p:spPr>
        <p:txBody>
          <a:bodyPr wrap="none">
            <a:prstTxWarp prst="textNoShape">
              <a:avLst/>
            </a:prstTxWarp>
            <a:spAutoFit/>
          </a:bodyPr>
          <a:lstStyle/>
          <a:p>
            <a:endParaRPr lang="en-US" sz="1200" dirty="0"/>
          </a:p>
          <a:p>
            <a:r>
              <a:rPr lang="en-US" sz="1200" dirty="0"/>
              <a:t>Discussions</a:t>
            </a:r>
          </a:p>
          <a:p>
            <a:r>
              <a:rPr lang="en-US" sz="1200" dirty="0"/>
              <a:t>Products</a:t>
            </a:r>
          </a:p>
          <a:p>
            <a:r>
              <a:rPr lang="en-US" sz="1200" dirty="0"/>
              <a:t>Quizzes</a:t>
            </a:r>
          </a:p>
          <a:p>
            <a:endParaRPr lang="en-US" sz="1200" dirty="0"/>
          </a:p>
        </p:txBody>
      </p:sp>
      <p:sp>
        <p:nvSpPr>
          <p:cNvPr id="44039" name="Text Box 43"/>
          <p:cNvSpPr txBox="1">
            <a:spLocks noChangeArrowheads="1"/>
          </p:cNvSpPr>
          <p:nvPr/>
        </p:nvSpPr>
        <p:spPr bwMode="auto">
          <a:xfrm>
            <a:off x="3657600" y="2819400"/>
            <a:ext cx="2911475" cy="1187450"/>
          </a:xfrm>
          <a:prstGeom prst="rect">
            <a:avLst/>
          </a:prstGeom>
          <a:noFill/>
          <a:ln w="9525">
            <a:noFill/>
            <a:miter lim="800000"/>
            <a:headEnd/>
            <a:tailEnd/>
          </a:ln>
        </p:spPr>
        <p:txBody>
          <a:bodyPr>
            <a:prstTxWarp prst="textNoShape">
              <a:avLst/>
            </a:prstTxWarp>
            <a:spAutoFit/>
          </a:bodyPr>
          <a:lstStyle/>
          <a:p>
            <a:r>
              <a:rPr lang="en-US" sz="1200" dirty="0"/>
              <a:t>	 </a:t>
            </a:r>
          </a:p>
          <a:p>
            <a:r>
              <a:rPr lang="en-US" sz="1200" dirty="0"/>
              <a:t>Hopes and Dreams 	</a:t>
            </a:r>
          </a:p>
          <a:p>
            <a:r>
              <a:rPr lang="en-US" sz="1200" dirty="0"/>
              <a:t>Reading Strategies</a:t>
            </a:r>
          </a:p>
          <a:p>
            <a:r>
              <a:rPr lang="en-US" sz="1200" dirty="0"/>
              <a:t>Habits of Learning	</a:t>
            </a:r>
          </a:p>
          <a:p>
            <a:r>
              <a:rPr lang="en-US" sz="1200" dirty="0"/>
              <a:t>Expert Reading</a:t>
            </a:r>
          </a:p>
          <a:p>
            <a:endParaRPr lang="en-US" sz="1200" dirty="0"/>
          </a:p>
        </p:txBody>
      </p:sp>
      <p:sp>
        <p:nvSpPr>
          <p:cNvPr id="44040" name="Oval 44"/>
          <p:cNvSpPr>
            <a:spLocks noChangeArrowheads="1"/>
          </p:cNvSpPr>
          <p:nvPr/>
        </p:nvSpPr>
        <p:spPr bwMode="auto">
          <a:xfrm>
            <a:off x="381000" y="3810000"/>
            <a:ext cx="1905000" cy="1143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400" dirty="0"/>
              <a:t>Learning</a:t>
            </a:r>
          </a:p>
          <a:p>
            <a:pPr algn="ctr"/>
            <a:r>
              <a:rPr lang="en-US" sz="1400" dirty="0"/>
              <a:t>Community</a:t>
            </a:r>
          </a:p>
        </p:txBody>
      </p:sp>
      <p:sp>
        <p:nvSpPr>
          <p:cNvPr id="44041" name="Rectangle 45"/>
          <p:cNvSpPr>
            <a:spLocks noChangeArrowheads="1"/>
          </p:cNvSpPr>
          <p:nvPr/>
        </p:nvSpPr>
        <p:spPr bwMode="auto">
          <a:xfrm>
            <a:off x="685800" y="5562600"/>
            <a:ext cx="12954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i="1" dirty="0"/>
              <a:t>Highly Engaging </a:t>
            </a:r>
          </a:p>
          <a:p>
            <a:pPr algn="ctr"/>
            <a:r>
              <a:rPr lang="en-US" sz="1200" i="1" dirty="0"/>
              <a:t>Literature</a:t>
            </a:r>
            <a:endParaRPr lang="en-US" sz="1200" dirty="0"/>
          </a:p>
        </p:txBody>
      </p:sp>
      <p:sp>
        <p:nvSpPr>
          <p:cNvPr id="44042" name="Text Box 46"/>
          <p:cNvSpPr txBox="1">
            <a:spLocks noChangeArrowheads="1"/>
          </p:cNvSpPr>
          <p:nvPr/>
        </p:nvSpPr>
        <p:spPr bwMode="auto">
          <a:xfrm>
            <a:off x="1066800" y="5194300"/>
            <a:ext cx="609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latin typeface="Times" pitchFamily="-105" charset="0"/>
              </a:rPr>
              <a:t>through</a:t>
            </a:r>
            <a:endParaRPr lang="en-US" sz="2400" dirty="0">
              <a:latin typeface="Times" pitchFamily="-105" charset="0"/>
            </a:endParaRPr>
          </a:p>
        </p:txBody>
      </p:sp>
      <p:sp>
        <p:nvSpPr>
          <p:cNvPr id="44043" name="Text Box 47"/>
          <p:cNvSpPr txBox="1">
            <a:spLocks noChangeArrowheads="1"/>
          </p:cNvSpPr>
          <p:nvPr/>
        </p:nvSpPr>
        <p:spPr bwMode="auto">
          <a:xfrm>
            <a:off x="4330700" y="6032500"/>
            <a:ext cx="609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latin typeface="Times" pitchFamily="-105" charset="0"/>
              </a:rPr>
              <a:t>through</a:t>
            </a:r>
            <a:endParaRPr lang="en-US" sz="2400" dirty="0">
              <a:latin typeface="Times" pitchFamily="-105" charset="0"/>
            </a:endParaRPr>
          </a:p>
        </p:txBody>
      </p:sp>
      <p:sp>
        <p:nvSpPr>
          <p:cNvPr id="44044" name="Text Box 48"/>
          <p:cNvSpPr txBox="1">
            <a:spLocks noChangeArrowheads="1"/>
          </p:cNvSpPr>
          <p:nvPr/>
        </p:nvSpPr>
        <p:spPr bwMode="auto">
          <a:xfrm>
            <a:off x="7518400" y="5194300"/>
            <a:ext cx="609600" cy="228600"/>
          </a:xfrm>
          <a:prstGeom prst="rect">
            <a:avLst/>
          </a:prstGeom>
          <a:noFill/>
          <a:ln w="9525">
            <a:noFill/>
            <a:miter lim="800000"/>
            <a:headEnd/>
            <a:tailEnd/>
          </a:ln>
        </p:spPr>
        <p:txBody>
          <a:bodyPr>
            <a:prstTxWarp prst="textNoShape">
              <a:avLst/>
            </a:prstTxWarp>
            <a:spAutoFit/>
          </a:bodyPr>
          <a:lstStyle/>
          <a:p>
            <a:pPr>
              <a:spcBef>
                <a:spcPct val="50000"/>
              </a:spcBef>
            </a:pPr>
            <a:r>
              <a:rPr lang="en-US" sz="900" dirty="0">
                <a:latin typeface="Times" pitchFamily="-105" charset="0"/>
              </a:rPr>
              <a:t>through</a:t>
            </a:r>
            <a:endParaRPr lang="en-US" sz="2400" dirty="0">
              <a:latin typeface="Times" pitchFamily="-105" charset="0"/>
            </a:endParaRPr>
          </a:p>
        </p:txBody>
      </p:sp>
      <p:sp>
        <p:nvSpPr>
          <p:cNvPr id="44045" name="Oval 49"/>
          <p:cNvSpPr>
            <a:spLocks noChangeArrowheads="1"/>
          </p:cNvSpPr>
          <p:nvPr/>
        </p:nvSpPr>
        <p:spPr bwMode="auto">
          <a:xfrm>
            <a:off x="3683000" y="4813300"/>
            <a:ext cx="1905000" cy="1143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400" dirty="0"/>
              <a:t>Hopes</a:t>
            </a:r>
          </a:p>
          <a:p>
            <a:pPr algn="ctr"/>
            <a:r>
              <a:rPr lang="en-US" sz="1400" dirty="0"/>
              <a:t>and Dreams</a:t>
            </a:r>
          </a:p>
        </p:txBody>
      </p:sp>
      <p:sp>
        <p:nvSpPr>
          <p:cNvPr id="44046" name="Oval 50"/>
          <p:cNvSpPr>
            <a:spLocks noChangeArrowheads="1"/>
          </p:cNvSpPr>
          <p:nvPr/>
        </p:nvSpPr>
        <p:spPr bwMode="auto">
          <a:xfrm>
            <a:off x="6858000" y="3810000"/>
            <a:ext cx="1905000" cy="11430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sz="1400" dirty="0"/>
              <a:t>Reading</a:t>
            </a:r>
          </a:p>
          <a:p>
            <a:pPr algn="ctr"/>
            <a:r>
              <a:rPr lang="en-US" sz="1400" dirty="0"/>
              <a:t>Strategies</a:t>
            </a:r>
          </a:p>
        </p:txBody>
      </p:sp>
      <p:cxnSp>
        <p:nvCxnSpPr>
          <p:cNvPr id="44047" name="AutoShape 51"/>
          <p:cNvCxnSpPr>
            <a:cxnSpLocks noChangeShapeType="1"/>
            <a:stCxn id="44086" idx="1"/>
            <a:endCxn id="44040" idx="6"/>
          </p:cNvCxnSpPr>
          <p:nvPr/>
        </p:nvCxnSpPr>
        <p:spPr bwMode="auto">
          <a:xfrm flipH="1">
            <a:off x="2286000" y="4348163"/>
            <a:ext cx="1373188" cy="33337"/>
          </a:xfrm>
          <a:prstGeom prst="straightConnector1">
            <a:avLst/>
          </a:prstGeom>
          <a:noFill/>
          <a:ln w="9525">
            <a:solidFill>
              <a:schemeClr val="tx1"/>
            </a:solidFill>
            <a:round/>
            <a:headEnd/>
            <a:tailEnd type="triangle" w="med" len="med"/>
          </a:ln>
        </p:spPr>
      </p:cxnSp>
      <p:cxnSp>
        <p:nvCxnSpPr>
          <p:cNvPr id="44048" name="AutoShape 52"/>
          <p:cNvCxnSpPr>
            <a:cxnSpLocks noChangeShapeType="1"/>
            <a:stCxn id="44086" idx="3"/>
            <a:endCxn id="44046" idx="2"/>
          </p:cNvCxnSpPr>
          <p:nvPr/>
        </p:nvCxnSpPr>
        <p:spPr bwMode="auto">
          <a:xfrm>
            <a:off x="5475288" y="4348163"/>
            <a:ext cx="1382712" cy="33337"/>
          </a:xfrm>
          <a:prstGeom prst="straightConnector1">
            <a:avLst/>
          </a:prstGeom>
          <a:noFill/>
          <a:ln w="9525">
            <a:solidFill>
              <a:schemeClr val="tx1"/>
            </a:solidFill>
            <a:round/>
            <a:headEnd/>
            <a:tailEnd type="triangle" w="med" len="med"/>
          </a:ln>
        </p:spPr>
      </p:cxnSp>
      <p:cxnSp>
        <p:nvCxnSpPr>
          <p:cNvPr id="44049" name="AutoShape 53"/>
          <p:cNvCxnSpPr>
            <a:cxnSpLocks noChangeShapeType="1"/>
            <a:stCxn id="44040" idx="4"/>
            <a:endCxn id="44041" idx="0"/>
          </p:cNvCxnSpPr>
          <p:nvPr/>
        </p:nvCxnSpPr>
        <p:spPr bwMode="auto">
          <a:xfrm>
            <a:off x="1333500" y="4953000"/>
            <a:ext cx="0" cy="609600"/>
          </a:xfrm>
          <a:prstGeom prst="straightConnector1">
            <a:avLst/>
          </a:prstGeom>
          <a:noFill/>
          <a:ln w="9525">
            <a:solidFill>
              <a:schemeClr val="tx1"/>
            </a:solidFill>
            <a:round/>
            <a:headEnd/>
            <a:tailEnd type="triangle" w="med" len="med"/>
          </a:ln>
        </p:spPr>
      </p:cxnSp>
      <p:cxnSp>
        <p:nvCxnSpPr>
          <p:cNvPr id="44050" name="AutoShape 54"/>
          <p:cNvCxnSpPr>
            <a:cxnSpLocks noChangeShapeType="1"/>
            <a:stCxn id="44088" idx="2"/>
            <a:endCxn id="44045" idx="0"/>
          </p:cNvCxnSpPr>
          <p:nvPr/>
        </p:nvCxnSpPr>
        <p:spPr bwMode="auto">
          <a:xfrm flipH="1">
            <a:off x="4635500" y="4606925"/>
            <a:ext cx="6350" cy="206375"/>
          </a:xfrm>
          <a:prstGeom prst="straightConnector1">
            <a:avLst/>
          </a:prstGeom>
          <a:noFill/>
          <a:ln w="9525">
            <a:solidFill>
              <a:schemeClr val="tx1"/>
            </a:solidFill>
            <a:round/>
            <a:headEnd/>
            <a:tailEnd type="triangle" w="med" len="med"/>
          </a:ln>
        </p:spPr>
      </p:cxnSp>
      <p:sp>
        <p:nvSpPr>
          <p:cNvPr id="44051" name="Rectangle 55"/>
          <p:cNvSpPr>
            <a:spLocks noChangeArrowheads="1"/>
          </p:cNvSpPr>
          <p:nvPr/>
        </p:nvSpPr>
        <p:spPr bwMode="auto">
          <a:xfrm>
            <a:off x="3543300" y="6400800"/>
            <a:ext cx="2197100" cy="381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i="1" dirty="0"/>
              <a:t>Highly Engaging Literature</a:t>
            </a:r>
            <a:endParaRPr lang="en-US" sz="1200" dirty="0"/>
          </a:p>
        </p:txBody>
      </p:sp>
      <p:sp>
        <p:nvSpPr>
          <p:cNvPr id="44052" name="Rectangle 56"/>
          <p:cNvSpPr>
            <a:spLocks noChangeArrowheads="1"/>
          </p:cNvSpPr>
          <p:nvPr/>
        </p:nvSpPr>
        <p:spPr bwMode="auto">
          <a:xfrm>
            <a:off x="7162800" y="5562600"/>
            <a:ext cx="12954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200" i="1" dirty="0"/>
              <a:t>Highly Engaging </a:t>
            </a:r>
          </a:p>
          <a:p>
            <a:pPr algn="ctr"/>
            <a:r>
              <a:rPr lang="en-US" sz="1200" i="1" dirty="0"/>
              <a:t>Literature</a:t>
            </a:r>
            <a:endParaRPr lang="en-US" sz="1200" dirty="0"/>
          </a:p>
        </p:txBody>
      </p:sp>
      <p:cxnSp>
        <p:nvCxnSpPr>
          <p:cNvPr id="44053" name="AutoShape 57"/>
          <p:cNvCxnSpPr>
            <a:cxnSpLocks noChangeShapeType="1"/>
            <a:stCxn id="44046" idx="4"/>
            <a:endCxn id="44052" idx="0"/>
          </p:cNvCxnSpPr>
          <p:nvPr/>
        </p:nvCxnSpPr>
        <p:spPr bwMode="auto">
          <a:xfrm>
            <a:off x="7810500" y="4953000"/>
            <a:ext cx="0" cy="609600"/>
          </a:xfrm>
          <a:prstGeom prst="straightConnector1">
            <a:avLst/>
          </a:prstGeom>
          <a:noFill/>
          <a:ln w="9525">
            <a:solidFill>
              <a:schemeClr val="tx1"/>
            </a:solidFill>
            <a:round/>
            <a:headEnd/>
            <a:tailEnd type="triangle" w="med" len="med"/>
          </a:ln>
        </p:spPr>
      </p:cxnSp>
      <p:cxnSp>
        <p:nvCxnSpPr>
          <p:cNvPr id="44054" name="AutoShape 58"/>
          <p:cNvCxnSpPr>
            <a:cxnSpLocks noChangeShapeType="1"/>
            <a:stCxn id="44045" idx="4"/>
            <a:endCxn id="44051" idx="0"/>
          </p:cNvCxnSpPr>
          <p:nvPr/>
        </p:nvCxnSpPr>
        <p:spPr bwMode="auto">
          <a:xfrm>
            <a:off x="4635500" y="5956300"/>
            <a:ext cx="6350" cy="444500"/>
          </a:xfrm>
          <a:prstGeom prst="straightConnector1">
            <a:avLst/>
          </a:prstGeom>
          <a:noFill/>
          <a:ln w="9525">
            <a:solidFill>
              <a:schemeClr val="tx1"/>
            </a:solidFill>
            <a:round/>
            <a:headEnd/>
            <a:tailEnd type="triangle" w="med" len="med"/>
          </a:ln>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20-08-03 at 8.40.43 PM.png"/>
          <p:cNvPicPr>
            <a:picLocks noGrp="1" noChangeAspect="1"/>
          </p:cNvPicPr>
          <p:nvPr>
            <p:ph idx="1"/>
          </p:nvPr>
        </p:nvPicPr>
        <p:blipFill>
          <a:blip r:embed="rId2"/>
          <a:srcRect l="-3459" r="-3459"/>
          <a:stretch>
            <a:fillRect/>
          </a:stretch>
        </p:blipFill>
        <p:spPr>
          <a:xfrm>
            <a:off x="-282653" y="713196"/>
            <a:ext cx="9842449" cy="541296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0" y="391789"/>
            <a:ext cx="9144000" cy="6228098"/>
          </a:xfrm>
        </p:spPr>
        <p:txBody>
          <a:bodyPr>
            <a:normAutofit lnSpcReduction="10000"/>
          </a:bodyPr>
          <a:lstStyle/>
          <a:p>
            <a:pPr marL="533400" indent="-533400" algn="ctr" eaLnBrk="1" hangingPunct="1">
              <a:lnSpc>
                <a:spcPct val="80000"/>
              </a:lnSpc>
              <a:buNone/>
            </a:pPr>
            <a:r>
              <a:rPr lang="en-US" sz="4108" b="1" dirty="0" smtClean="0"/>
              <a:t>    </a:t>
            </a:r>
            <a:r>
              <a:rPr lang="en-US" sz="4108" b="1" dirty="0" smtClean="0"/>
              <a:t>Rely on the </a:t>
            </a:r>
            <a:r>
              <a:rPr lang="en-US" sz="4108" b="1" dirty="0" smtClean="0">
                <a:solidFill>
                  <a:srgbClr val="FF0000"/>
                </a:solidFill>
              </a:rPr>
              <a:t>ACHIEVE </a:t>
            </a:r>
            <a:r>
              <a:rPr lang="en-US" sz="4108" b="1" dirty="0" smtClean="0"/>
              <a:t>Expectations:</a:t>
            </a:r>
            <a:endParaRPr lang="en-US" sz="4108" b="1" dirty="0"/>
          </a:p>
          <a:p>
            <a:pPr marL="533400" indent="-533400" eaLnBrk="1" hangingPunct="1">
              <a:lnSpc>
                <a:spcPct val="80000"/>
              </a:lnSpc>
              <a:buFontTx/>
              <a:buNone/>
            </a:pPr>
            <a:endParaRPr lang="en-US" sz="2800" b="1" dirty="0"/>
          </a:p>
          <a:p>
            <a:pPr marL="2171700" lvl="4" indent="-342900" eaLnBrk="1" hangingPunct="1">
              <a:lnSpc>
                <a:spcPct val="80000"/>
              </a:lnSpc>
              <a:buFontTx/>
              <a:buNone/>
            </a:pPr>
            <a:r>
              <a:rPr lang="en-US" sz="5189" b="1" dirty="0">
                <a:solidFill>
                  <a:srgbClr val="FF3300"/>
                </a:solidFill>
              </a:rPr>
              <a:t>A</a:t>
            </a:r>
            <a:r>
              <a:rPr lang="en-US" sz="5189" b="1" dirty="0"/>
              <a:t>ctivity</a:t>
            </a:r>
            <a:endParaRPr lang="en-US" sz="5189" b="1" dirty="0">
              <a:solidFill>
                <a:srgbClr val="FF3300"/>
              </a:solidFill>
            </a:endParaRPr>
          </a:p>
          <a:p>
            <a:pPr marL="2171700" lvl="4" indent="-342900" eaLnBrk="1" hangingPunct="1">
              <a:lnSpc>
                <a:spcPct val="80000"/>
              </a:lnSpc>
              <a:buFontTx/>
              <a:buNone/>
            </a:pPr>
            <a:r>
              <a:rPr lang="en-US" sz="5189" b="1" dirty="0">
                <a:solidFill>
                  <a:srgbClr val="FF3300"/>
                </a:solidFill>
              </a:rPr>
              <a:t>C</a:t>
            </a:r>
            <a:r>
              <a:rPr lang="en-US" sz="5189" b="1" dirty="0"/>
              <a:t>onversation</a:t>
            </a:r>
          </a:p>
          <a:p>
            <a:pPr marL="2171700" lvl="4" indent="-342900" eaLnBrk="1" hangingPunct="1">
              <a:lnSpc>
                <a:spcPct val="80000"/>
              </a:lnSpc>
              <a:buFontTx/>
              <a:buNone/>
            </a:pPr>
            <a:r>
              <a:rPr lang="en-US" sz="5189" b="1" dirty="0">
                <a:solidFill>
                  <a:srgbClr val="FF3300"/>
                </a:solidFill>
              </a:rPr>
              <a:t>H</a:t>
            </a:r>
            <a:r>
              <a:rPr lang="en-US" sz="5189" b="1" dirty="0"/>
              <a:t>elp</a:t>
            </a:r>
            <a:endParaRPr lang="en-US" sz="5189" b="1" dirty="0">
              <a:solidFill>
                <a:srgbClr val="FF3300"/>
              </a:solidFill>
            </a:endParaRPr>
          </a:p>
          <a:p>
            <a:pPr marL="2171700" lvl="4" indent="-342900" eaLnBrk="1" hangingPunct="1">
              <a:lnSpc>
                <a:spcPct val="80000"/>
              </a:lnSpc>
              <a:buFontTx/>
              <a:buNone/>
            </a:pPr>
            <a:r>
              <a:rPr lang="en-US" sz="5189" b="1" dirty="0">
                <a:solidFill>
                  <a:srgbClr val="FF3300"/>
                </a:solidFill>
              </a:rPr>
              <a:t>I</a:t>
            </a:r>
            <a:r>
              <a:rPr lang="en-US" sz="5189" b="1" dirty="0"/>
              <a:t>ntegrity</a:t>
            </a:r>
            <a:endParaRPr lang="en-US" sz="5189" b="1" dirty="0">
              <a:solidFill>
                <a:srgbClr val="FF3300"/>
              </a:solidFill>
            </a:endParaRPr>
          </a:p>
          <a:p>
            <a:pPr marL="2171700" lvl="4" indent="-342900" eaLnBrk="1" hangingPunct="1">
              <a:lnSpc>
                <a:spcPct val="80000"/>
              </a:lnSpc>
              <a:buFontTx/>
              <a:buNone/>
            </a:pPr>
            <a:r>
              <a:rPr lang="en-US" sz="5189" b="1" dirty="0">
                <a:solidFill>
                  <a:srgbClr val="FF3300"/>
                </a:solidFill>
              </a:rPr>
              <a:t>E</a:t>
            </a:r>
            <a:r>
              <a:rPr lang="en-US" sz="5189" b="1" dirty="0"/>
              <a:t>ffort</a:t>
            </a:r>
          </a:p>
          <a:p>
            <a:pPr marL="2171700" lvl="4" indent="-342900" eaLnBrk="1" hangingPunct="1">
              <a:lnSpc>
                <a:spcPct val="80000"/>
              </a:lnSpc>
              <a:buFontTx/>
              <a:buNone/>
            </a:pPr>
            <a:r>
              <a:rPr lang="en-US" sz="5189" b="1" dirty="0">
                <a:solidFill>
                  <a:srgbClr val="FF3300"/>
                </a:solidFill>
              </a:rPr>
              <a:t>V</a:t>
            </a:r>
            <a:r>
              <a:rPr lang="en-US" sz="5189" b="1" dirty="0"/>
              <a:t>alue</a:t>
            </a:r>
          </a:p>
          <a:p>
            <a:pPr marL="2171700" lvl="4" indent="-342900" eaLnBrk="1" hangingPunct="1">
              <a:lnSpc>
                <a:spcPct val="80000"/>
              </a:lnSpc>
              <a:buFontTx/>
              <a:buNone/>
            </a:pPr>
            <a:r>
              <a:rPr lang="en-US" sz="5189" b="1" dirty="0">
                <a:solidFill>
                  <a:srgbClr val="FF3300"/>
                </a:solidFill>
              </a:rPr>
              <a:t>E</a:t>
            </a:r>
            <a:r>
              <a:rPr lang="en-US" sz="5189" b="1" dirty="0"/>
              <a:t>fficiency</a:t>
            </a:r>
          </a:p>
          <a:p>
            <a:pPr marL="533400" indent="-533400" eaLnBrk="1" hangingPunct="1">
              <a:lnSpc>
                <a:spcPct val="80000"/>
              </a:lnSpc>
            </a:pPr>
            <a:endParaRPr lang="en-US" sz="2800" b="1" dirty="0">
              <a:solidFill>
                <a:srgbClr val="FF33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20-08-03 at 8.43.24 PM.png"/>
          <p:cNvPicPr>
            <a:picLocks noGrp="1" noChangeAspect="1"/>
          </p:cNvPicPr>
          <p:nvPr>
            <p:ph idx="1"/>
          </p:nvPr>
        </p:nvPicPr>
        <p:blipFill>
          <a:blip r:embed="rId2"/>
          <a:srcRect l="-88598" r="-88598"/>
          <a:stretch>
            <a:fillRect/>
          </a:stretch>
        </p:blipFill>
        <p:spPr>
          <a:xfrm>
            <a:off x="-1612976" y="417337"/>
            <a:ext cx="7401587" cy="4070588"/>
          </a:xfrm>
        </p:spPr>
      </p:pic>
      <p:pic>
        <p:nvPicPr>
          <p:cNvPr id="5" name="Picture 4" descr="Screen Shot 2020-08-03 at 8.44.32 PM.png"/>
          <p:cNvPicPr>
            <a:picLocks noChangeAspect="1"/>
          </p:cNvPicPr>
          <p:nvPr/>
        </p:nvPicPr>
        <p:blipFill>
          <a:blip r:embed="rId3"/>
          <a:stretch>
            <a:fillRect/>
          </a:stretch>
        </p:blipFill>
        <p:spPr>
          <a:xfrm>
            <a:off x="6251299" y="417336"/>
            <a:ext cx="2631229" cy="3609208"/>
          </a:xfrm>
          <a:prstGeom prst="rect">
            <a:avLst/>
          </a:prstGeom>
        </p:spPr>
      </p:pic>
      <p:pic>
        <p:nvPicPr>
          <p:cNvPr id="6" name="Picture 5" descr="Screen Shot 2020-08-03 at 8.46.36 PM.png"/>
          <p:cNvPicPr>
            <a:picLocks noChangeAspect="1"/>
          </p:cNvPicPr>
          <p:nvPr/>
        </p:nvPicPr>
        <p:blipFill>
          <a:blip r:embed="rId4"/>
          <a:stretch>
            <a:fillRect/>
          </a:stretch>
        </p:blipFill>
        <p:spPr>
          <a:xfrm>
            <a:off x="3500442" y="2519920"/>
            <a:ext cx="2750857" cy="393600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0"/>
            <a:ext cx="7772400" cy="914400"/>
          </a:xfrm>
        </p:spPr>
        <p:txBody>
          <a:bodyPr/>
          <a:lstStyle/>
          <a:p>
            <a:pPr eaLnBrk="1" hangingPunct="1">
              <a:defRPr/>
            </a:pPr>
            <a:r>
              <a:rPr lang="en-US" b="1" dirty="0">
                <a:solidFill>
                  <a:srgbClr val="FF3300"/>
                </a:solidFill>
                <a:effectLst>
                  <a:outerShdw blurRad="38100" dist="38100" dir="2700000" algn="tl">
                    <a:srgbClr val="DDDDDD"/>
                  </a:outerShdw>
                </a:effectLst>
              </a:rPr>
              <a:t>Entering Class</a:t>
            </a:r>
          </a:p>
        </p:txBody>
      </p:sp>
      <p:sp>
        <p:nvSpPr>
          <p:cNvPr id="46083" name="Rectangle 3"/>
          <p:cNvSpPr>
            <a:spLocks noGrp="1" noChangeArrowheads="1"/>
          </p:cNvSpPr>
          <p:nvPr>
            <p:ph type="body" idx="1"/>
          </p:nvPr>
        </p:nvSpPr>
        <p:spPr>
          <a:xfrm>
            <a:off x="685800" y="1066800"/>
            <a:ext cx="7772400" cy="4953000"/>
          </a:xfrm>
        </p:spPr>
        <p:txBody>
          <a:bodyPr/>
          <a:lstStyle/>
          <a:p>
            <a:pPr eaLnBrk="1" hangingPunct="1">
              <a:lnSpc>
                <a:spcPct val="80000"/>
              </a:lnSpc>
              <a:buFontTx/>
              <a:buNone/>
            </a:pPr>
            <a:r>
              <a:rPr lang="en-US" sz="2400" b="1" dirty="0">
                <a:solidFill>
                  <a:srgbClr val="FF3300"/>
                </a:solidFill>
              </a:rPr>
              <a:t>Transition</a:t>
            </a:r>
            <a:r>
              <a:rPr lang="en-US" sz="2400" b="1" dirty="0"/>
              <a:t> </a:t>
            </a:r>
            <a:r>
              <a:rPr lang="en-US" sz="2000" b="1" dirty="0"/>
              <a:t> </a:t>
            </a:r>
          </a:p>
          <a:p>
            <a:pPr eaLnBrk="1" hangingPunct="1">
              <a:lnSpc>
                <a:spcPct val="80000"/>
              </a:lnSpc>
            </a:pPr>
            <a:r>
              <a:rPr lang="en-US" sz="1800" b="1" dirty="0"/>
              <a:t>Move from the hallway into the classroom</a:t>
            </a:r>
          </a:p>
          <a:p>
            <a:pPr eaLnBrk="1" hangingPunct="1">
              <a:lnSpc>
                <a:spcPct val="80000"/>
              </a:lnSpc>
            </a:pPr>
            <a:r>
              <a:rPr lang="en-US" sz="1800" b="1" dirty="0"/>
              <a:t>Be ready to work on warm-up activity when the bell rings</a:t>
            </a:r>
          </a:p>
          <a:p>
            <a:pPr eaLnBrk="1" hangingPunct="1">
              <a:lnSpc>
                <a:spcPct val="80000"/>
              </a:lnSpc>
              <a:buFontTx/>
              <a:buNone/>
            </a:pPr>
            <a:r>
              <a:rPr lang="en-US" sz="2400" b="1" dirty="0">
                <a:solidFill>
                  <a:srgbClr val="FF3300"/>
                </a:solidFill>
              </a:rPr>
              <a:t>Time</a:t>
            </a:r>
            <a:r>
              <a:rPr lang="en-US" sz="2400" b="1" dirty="0"/>
              <a:t> </a:t>
            </a:r>
          </a:p>
          <a:p>
            <a:pPr eaLnBrk="1" hangingPunct="1">
              <a:lnSpc>
                <a:spcPct val="80000"/>
              </a:lnSpc>
            </a:pPr>
            <a:r>
              <a:rPr lang="en-US" sz="1800" b="1" dirty="0"/>
              <a:t>No more than length of passing time (door to seat)</a:t>
            </a:r>
          </a:p>
          <a:p>
            <a:pPr eaLnBrk="1" hangingPunct="1">
              <a:lnSpc>
                <a:spcPct val="80000"/>
              </a:lnSpc>
              <a:buFontTx/>
              <a:buNone/>
            </a:pPr>
            <a:r>
              <a:rPr lang="en-US" sz="2400" b="1" dirty="0">
                <a:solidFill>
                  <a:srgbClr val="FF3300"/>
                </a:solidFill>
              </a:rPr>
              <a:t>Appropriate Participation</a:t>
            </a:r>
          </a:p>
          <a:p>
            <a:pPr eaLnBrk="1" hangingPunct="1">
              <a:lnSpc>
                <a:spcPct val="80000"/>
              </a:lnSpc>
            </a:pPr>
            <a:r>
              <a:rPr lang="en-US" sz="2000" b="1" dirty="0"/>
              <a:t>Move directly to desk</a:t>
            </a:r>
          </a:p>
          <a:p>
            <a:pPr eaLnBrk="1" hangingPunct="1">
              <a:lnSpc>
                <a:spcPct val="80000"/>
              </a:lnSpc>
            </a:pPr>
            <a:r>
              <a:rPr lang="en-US" sz="2000" b="1" dirty="0"/>
              <a:t>Sharpen pencil</a:t>
            </a:r>
          </a:p>
          <a:p>
            <a:pPr eaLnBrk="1" hangingPunct="1">
              <a:lnSpc>
                <a:spcPct val="80000"/>
              </a:lnSpc>
            </a:pPr>
            <a:r>
              <a:rPr lang="en-US" sz="2000" b="1" dirty="0"/>
              <a:t>Get supplies</a:t>
            </a:r>
          </a:p>
          <a:p>
            <a:pPr eaLnBrk="1" hangingPunct="1">
              <a:lnSpc>
                <a:spcPct val="80000"/>
              </a:lnSpc>
            </a:pPr>
            <a:r>
              <a:rPr lang="en-US" sz="2000" b="1" dirty="0"/>
              <a:t>Talk quietly at desk with another student until the bell rings</a:t>
            </a:r>
          </a:p>
          <a:p>
            <a:pPr eaLnBrk="1" hangingPunct="1">
              <a:lnSpc>
                <a:spcPct val="80000"/>
              </a:lnSpc>
              <a:buFontTx/>
              <a:buNone/>
            </a:pPr>
            <a:r>
              <a:rPr lang="en-US" sz="2400" b="1" dirty="0">
                <a:solidFill>
                  <a:srgbClr val="FF3300"/>
                </a:solidFill>
              </a:rPr>
              <a:t>Inappropriate Behaviors</a:t>
            </a:r>
            <a:r>
              <a:rPr lang="en-US" sz="2000" b="1" dirty="0"/>
              <a:t> </a:t>
            </a:r>
          </a:p>
          <a:p>
            <a:pPr eaLnBrk="1" hangingPunct="1">
              <a:lnSpc>
                <a:spcPct val="80000"/>
              </a:lnSpc>
            </a:pPr>
            <a:r>
              <a:rPr lang="en-US" sz="1800" b="1" dirty="0"/>
              <a:t>Moving around classroom without a purpose</a:t>
            </a:r>
          </a:p>
          <a:p>
            <a:pPr eaLnBrk="1" hangingPunct="1">
              <a:lnSpc>
                <a:spcPct val="80000"/>
              </a:lnSpc>
            </a:pPr>
            <a:r>
              <a:rPr lang="en-US" sz="1800" b="1" dirty="0"/>
              <a:t>Continuing to move after the bell has rung</a:t>
            </a:r>
          </a:p>
          <a:p>
            <a:pPr eaLnBrk="1" hangingPunct="1">
              <a:lnSpc>
                <a:spcPct val="80000"/>
              </a:lnSpc>
            </a:pPr>
            <a:r>
              <a:rPr lang="en-US" sz="1800" b="1" dirty="0"/>
              <a:t>Talking loudly, yelling, or continuing to react to a situation from the hallway</a:t>
            </a:r>
          </a:p>
          <a:p>
            <a:pPr eaLnBrk="1" hangingPunct="1">
              <a:lnSpc>
                <a:spcPct val="80000"/>
              </a:lnSpc>
            </a:pP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685800" y="304800"/>
            <a:ext cx="7772400" cy="762000"/>
          </a:xfrm>
        </p:spPr>
        <p:txBody>
          <a:bodyPr/>
          <a:lstStyle/>
          <a:p>
            <a:r>
              <a:rPr lang="en-US" dirty="0" smtClean="0"/>
              <a:t>Day 3 </a:t>
            </a:r>
          </a:p>
        </p:txBody>
      </p:sp>
      <p:sp>
        <p:nvSpPr>
          <p:cNvPr id="48131" name="Text Placeholder 2"/>
          <p:cNvSpPr>
            <a:spLocks noGrp="1"/>
          </p:cNvSpPr>
          <p:nvPr>
            <p:ph type="body" sz="half" idx="1"/>
          </p:nvPr>
        </p:nvSpPr>
        <p:spPr>
          <a:xfrm>
            <a:off x="381000" y="1219200"/>
            <a:ext cx="4114800" cy="4572000"/>
          </a:xfrm>
        </p:spPr>
        <p:txBody>
          <a:bodyPr>
            <a:normAutofit fontScale="92500" lnSpcReduction="20000"/>
          </a:bodyPr>
          <a:lstStyle/>
          <a:p>
            <a:r>
              <a:rPr lang="en-US" dirty="0" smtClean="0"/>
              <a:t>Start up activity</a:t>
            </a:r>
          </a:p>
          <a:p>
            <a:r>
              <a:rPr lang="en-US" dirty="0" smtClean="0"/>
              <a:t>Advance organizer</a:t>
            </a:r>
          </a:p>
          <a:p>
            <a:r>
              <a:rPr lang="en-US" dirty="0" smtClean="0"/>
              <a:t>ACHIEVE Unit </a:t>
            </a:r>
          </a:p>
          <a:p>
            <a:pPr>
              <a:buFontTx/>
              <a:buNone/>
            </a:pPr>
            <a:r>
              <a:rPr lang="en-US" dirty="0" smtClean="0"/>
              <a:t>   Organizer</a:t>
            </a:r>
          </a:p>
          <a:p>
            <a:r>
              <a:rPr lang="en-US" dirty="0" smtClean="0"/>
              <a:t>Whole class  discussion expectations</a:t>
            </a:r>
          </a:p>
          <a:p>
            <a:r>
              <a:rPr lang="en-US" dirty="0" smtClean="0"/>
              <a:t>Begin the first class novel:  Guided Reading</a:t>
            </a:r>
          </a:p>
          <a:p>
            <a:pPr>
              <a:buNone/>
            </a:pPr>
            <a:r>
              <a:rPr lang="en-US" dirty="0" smtClean="0"/>
              <a:t>     (page 31)</a:t>
            </a:r>
          </a:p>
          <a:p>
            <a:r>
              <a:rPr lang="en-US" dirty="0" smtClean="0"/>
              <a:t>Closing</a:t>
            </a:r>
          </a:p>
        </p:txBody>
      </p:sp>
      <p:pic>
        <p:nvPicPr>
          <p:cNvPr id="6" name="Picture 5" descr="Screen Shot 2020-05-28 at 4.43.35 PM.png"/>
          <p:cNvPicPr>
            <a:picLocks noChangeAspect="1"/>
          </p:cNvPicPr>
          <p:nvPr/>
        </p:nvPicPr>
        <p:blipFill>
          <a:blip r:embed="rId2"/>
          <a:stretch>
            <a:fillRect/>
          </a:stretch>
        </p:blipFill>
        <p:spPr>
          <a:xfrm>
            <a:off x="4798275" y="1821308"/>
            <a:ext cx="4064000" cy="2984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can’t live up to expectations they don’t know have been </a:t>
            </a:r>
            <a:br>
              <a:rPr lang="en-US" dirty="0" smtClean="0"/>
            </a:br>
            <a:r>
              <a:rPr lang="en-US" dirty="0" smtClean="0"/>
              <a:t>set for them.</a:t>
            </a:r>
            <a:endParaRPr lang="en-US" dirty="0"/>
          </a:p>
        </p:txBody>
      </p:sp>
      <p:pic>
        <p:nvPicPr>
          <p:cNvPr id="3" name="Picture 2" descr="Clear.jpg"/>
          <p:cNvPicPr>
            <a:picLocks noChangeAspect="1"/>
          </p:cNvPicPr>
          <p:nvPr/>
        </p:nvPicPr>
        <p:blipFill>
          <a:blip r:embed="rId2"/>
          <a:stretch>
            <a:fillRect/>
          </a:stretch>
        </p:blipFill>
        <p:spPr>
          <a:xfrm>
            <a:off x="2247469" y="2121066"/>
            <a:ext cx="4521862" cy="3886684"/>
          </a:xfrm>
          <a:prstGeom prst="rect">
            <a:avLst/>
          </a:prstGeom>
        </p:spPr>
      </p:pic>
      <p:sp>
        <p:nvSpPr>
          <p:cNvPr id="4" name="Rectangle 3"/>
          <p:cNvSpPr/>
          <p:nvPr/>
        </p:nvSpPr>
        <p:spPr>
          <a:xfrm>
            <a:off x="2769885" y="4039482"/>
            <a:ext cx="3134700" cy="405300"/>
          </a:xfrm>
          <a:prstGeom prst="rect">
            <a:avLst/>
          </a:prstGeom>
          <a:solidFill>
            <a:srgbClr val="C6D9F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300" dirty="0" smtClean="0">
                <a:ln>
                  <a:solidFill>
                    <a:schemeClr val="tx1"/>
                  </a:solidFill>
                </a:ln>
                <a:solidFill>
                  <a:srgbClr val="404040"/>
                </a:solidFill>
              </a:rPr>
              <a:t>Expectations</a:t>
            </a:r>
            <a:endParaRPr lang="en-US" sz="4300" dirty="0">
              <a:ln>
                <a:solidFill>
                  <a:schemeClr val="tx1"/>
                </a:solidFill>
              </a:ln>
              <a:solidFill>
                <a:srgbClr val="404040"/>
              </a:solidFill>
            </a:endParaRPr>
          </a:p>
        </p:txBody>
      </p:sp>
      <p:sp>
        <p:nvSpPr>
          <p:cNvPr id="5" name="Rectangle 4"/>
          <p:cNvSpPr/>
          <p:nvPr/>
        </p:nvSpPr>
        <p:spPr>
          <a:xfrm>
            <a:off x="3465734" y="2526365"/>
            <a:ext cx="1114711" cy="4053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300" dirty="0" smtClean="0">
                <a:solidFill>
                  <a:srgbClr val="404040"/>
                </a:solidFill>
              </a:rPr>
              <a:t>Set</a:t>
            </a:r>
            <a:endParaRPr lang="en-US" sz="4300" dirty="0">
              <a:solidFill>
                <a:srgbClr val="40404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Screen Shot 2020-08-03 at 8.49.53 PM.png"/>
          <p:cNvPicPr>
            <a:picLocks noGrp="1" noChangeAspect="1"/>
          </p:cNvPicPr>
          <p:nvPr>
            <p:ph idx="1"/>
          </p:nvPr>
        </p:nvPicPr>
        <p:blipFill>
          <a:blip r:embed="rId2"/>
          <a:srcRect l="-20277" r="-20277"/>
          <a:stretch>
            <a:fillRect/>
          </a:stretch>
        </p:blipFill>
        <p:spPr>
          <a:xfrm>
            <a:off x="-1499778" y="0"/>
            <a:ext cx="12469964"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685800" y="0"/>
            <a:ext cx="7772400" cy="914400"/>
          </a:xfrm>
        </p:spPr>
        <p:txBody>
          <a:bodyPr/>
          <a:lstStyle/>
          <a:p>
            <a:pPr eaLnBrk="1" hangingPunct="1">
              <a:defRPr/>
            </a:pPr>
            <a:r>
              <a:rPr lang="en-US" b="1" dirty="0" smtClean="0">
                <a:solidFill>
                  <a:srgbClr val="FF3300"/>
                </a:solidFill>
                <a:effectLst>
                  <a:outerShdw blurRad="38100" dist="38100" dir="2700000" algn="tl">
                    <a:srgbClr val="DDDDDD"/>
                  </a:outerShdw>
                </a:effectLst>
              </a:rPr>
              <a:t>Whole Class Discussion</a:t>
            </a:r>
            <a:endParaRPr lang="en-US" b="1" dirty="0">
              <a:solidFill>
                <a:srgbClr val="FF3300"/>
              </a:solidFill>
              <a:effectLst>
                <a:outerShdw blurRad="38100" dist="38100" dir="2700000" algn="tl">
                  <a:srgbClr val="DDDDDD"/>
                </a:outerShdw>
              </a:effectLst>
            </a:endParaRPr>
          </a:p>
        </p:txBody>
      </p:sp>
      <p:sp>
        <p:nvSpPr>
          <p:cNvPr id="49155" name="Rectangle 3"/>
          <p:cNvSpPr>
            <a:spLocks noGrp="1" noChangeArrowheads="1"/>
          </p:cNvSpPr>
          <p:nvPr>
            <p:ph type="body" idx="1"/>
          </p:nvPr>
        </p:nvSpPr>
        <p:spPr>
          <a:xfrm>
            <a:off x="685800" y="1066800"/>
            <a:ext cx="7772400" cy="4953000"/>
          </a:xfrm>
        </p:spPr>
        <p:txBody>
          <a:bodyPr/>
          <a:lstStyle/>
          <a:p>
            <a:pPr eaLnBrk="1" hangingPunct="1">
              <a:lnSpc>
                <a:spcPct val="80000"/>
              </a:lnSpc>
              <a:buFontTx/>
              <a:buNone/>
            </a:pPr>
            <a:r>
              <a:rPr lang="en-US" sz="2400" b="1" dirty="0" smtClean="0">
                <a:solidFill>
                  <a:srgbClr val="FF3300"/>
                </a:solidFill>
              </a:rPr>
              <a:t>Conversation</a:t>
            </a:r>
            <a:r>
              <a:rPr lang="en-US" sz="2400" b="1" dirty="0" smtClean="0"/>
              <a:t> </a:t>
            </a:r>
            <a:r>
              <a:rPr lang="en-US" sz="2000" b="1" dirty="0" smtClean="0"/>
              <a:t> </a:t>
            </a:r>
          </a:p>
          <a:p>
            <a:pPr eaLnBrk="1" hangingPunct="1">
              <a:lnSpc>
                <a:spcPct val="80000"/>
              </a:lnSpc>
            </a:pPr>
            <a:r>
              <a:rPr lang="en-US" sz="1800" b="1" dirty="0" smtClean="0"/>
              <a:t>Speak when called upon</a:t>
            </a:r>
          </a:p>
          <a:p>
            <a:pPr eaLnBrk="1" hangingPunct="1">
              <a:lnSpc>
                <a:spcPct val="80000"/>
              </a:lnSpc>
            </a:pPr>
            <a:r>
              <a:rPr lang="en-US" sz="1800" b="1" dirty="0" smtClean="0"/>
              <a:t>Look and listen</a:t>
            </a:r>
          </a:p>
          <a:p>
            <a:pPr eaLnBrk="1" hangingPunct="1">
              <a:lnSpc>
                <a:spcPct val="80000"/>
              </a:lnSpc>
              <a:buFontTx/>
              <a:buNone/>
            </a:pPr>
            <a:r>
              <a:rPr lang="en-US" sz="2400" b="1" dirty="0" smtClean="0">
                <a:solidFill>
                  <a:srgbClr val="FF3300"/>
                </a:solidFill>
              </a:rPr>
              <a:t>Help</a:t>
            </a:r>
            <a:r>
              <a:rPr lang="en-US" sz="2400" b="1" dirty="0" smtClean="0"/>
              <a:t> </a:t>
            </a:r>
          </a:p>
          <a:p>
            <a:pPr eaLnBrk="1" hangingPunct="1">
              <a:lnSpc>
                <a:spcPct val="80000"/>
              </a:lnSpc>
            </a:pPr>
            <a:r>
              <a:rPr lang="en-US" sz="1800" b="1" dirty="0" smtClean="0"/>
              <a:t>Raise hand; wait to be called upon</a:t>
            </a:r>
          </a:p>
          <a:p>
            <a:pPr eaLnBrk="1" hangingPunct="1">
              <a:lnSpc>
                <a:spcPct val="80000"/>
              </a:lnSpc>
              <a:buFontTx/>
              <a:buNone/>
            </a:pPr>
            <a:r>
              <a:rPr lang="en-US" sz="2400" b="1" dirty="0" smtClean="0">
                <a:solidFill>
                  <a:srgbClr val="FF3300"/>
                </a:solidFill>
              </a:rPr>
              <a:t>Integrity</a:t>
            </a:r>
          </a:p>
          <a:p>
            <a:pPr eaLnBrk="1" hangingPunct="1">
              <a:lnSpc>
                <a:spcPct val="80000"/>
              </a:lnSpc>
            </a:pPr>
            <a:r>
              <a:rPr lang="en-US" sz="2000" b="1" dirty="0" smtClean="0"/>
              <a:t>Ask teacher to slow down or repeat information</a:t>
            </a:r>
          </a:p>
          <a:p>
            <a:pPr eaLnBrk="1" hangingPunct="1">
              <a:lnSpc>
                <a:spcPct val="80000"/>
              </a:lnSpc>
            </a:pPr>
            <a:r>
              <a:rPr lang="en-US" sz="2000" b="1" dirty="0" smtClean="0"/>
              <a:t>Wait your turn to speak; support your classmates</a:t>
            </a:r>
          </a:p>
          <a:p>
            <a:pPr eaLnBrk="1" hangingPunct="1">
              <a:lnSpc>
                <a:spcPct val="80000"/>
              </a:lnSpc>
              <a:buFontTx/>
              <a:buNone/>
            </a:pPr>
            <a:r>
              <a:rPr lang="en-US" sz="2400" b="1" dirty="0" smtClean="0">
                <a:solidFill>
                  <a:srgbClr val="FF3300"/>
                </a:solidFill>
              </a:rPr>
              <a:t>Effort</a:t>
            </a:r>
            <a:endParaRPr lang="en-US" sz="2000" b="1" dirty="0" smtClean="0"/>
          </a:p>
          <a:p>
            <a:pPr eaLnBrk="1" hangingPunct="1">
              <a:lnSpc>
                <a:spcPct val="80000"/>
              </a:lnSpc>
            </a:pPr>
            <a:r>
              <a:rPr lang="en-US" sz="1800" b="1" dirty="0" smtClean="0"/>
              <a:t>Sit up and listen</a:t>
            </a:r>
          </a:p>
          <a:p>
            <a:pPr eaLnBrk="1" hangingPunct="1">
              <a:lnSpc>
                <a:spcPct val="80000"/>
              </a:lnSpc>
            </a:pPr>
            <a:r>
              <a:rPr lang="en-US" sz="1800" b="1" dirty="0" smtClean="0"/>
              <a:t>Keep eyes on presenter…</a:t>
            </a:r>
          </a:p>
          <a:p>
            <a:pPr eaLnBrk="1" hangingPunct="1">
              <a:lnSpc>
                <a:spcPct val="80000"/>
              </a:lnSpc>
              <a:buFontTx/>
              <a:buNone/>
            </a:pPr>
            <a:r>
              <a:rPr lang="en-US" sz="2400" b="1" dirty="0" smtClean="0">
                <a:solidFill>
                  <a:srgbClr val="FF3300"/>
                </a:solidFill>
              </a:rPr>
              <a:t>Value</a:t>
            </a:r>
            <a:endParaRPr lang="en-US" sz="2400" b="1" dirty="0" smtClean="0"/>
          </a:p>
          <a:p>
            <a:pPr eaLnBrk="1" hangingPunct="1">
              <a:lnSpc>
                <a:spcPct val="80000"/>
              </a:lnSpc>
            </a:pPr>
            <a:r>
              <a:rPr lang="en-US" sz="1800" b="1" dirty="0" smtClean="0"/>
              <a:t>Improve reading, speaking and writing skills</a:t>
            </a:r>
            <a:endParaRPr lang="en-US" sz="1200" dirty="0" smtClean="0"/>
          </a:p>
          <a:p>
            <a:pPr eaLnBrk="1" hangingPunct="1">
              <a:lnSpc>
                <a:spcPct val="80000"/>
              </a:lnSpc>
              <a:buFontTx/>
              <a:buNone/>
            </a:pPr>
            <a:r>
              <a:rPr lang="en-US" sz="2400" b="1" dirty="0" smtClean="0">
                <a:solidFill>
                  <a:srgbClr val="FF3300"/>
                </a:solidFill>
              </a:rPr>
              <a:t>Efficiency</a:t>
            </a:r>
            <a:endParaRPr lang="en-US" sz="2400" b="1" dirty="0" smtClean="0"/>
          </a:p>
          <a:p>
            <a:pPr eaLnBrk="1" hangingPunct="1">
              <a:lnSpc>
                <a:spcPct val="80000"/>
              </a:lnSpc>
            </a:pPr>
            <a:r>
              <a:rPr lang="en-US" sz="1800" b="1" dirty="0" smtClean="0"/>
              <a:t>Keep mind on lesson; stay in seat</a:t>
            </a:r>
          </a:p>
          <a:p>
            <a:pPr eaLnBrk="1" hangingPunct="1">
              <a:lnSpc>
                <a:spcPct val="80000"/>
              </a:lnSpc>
            </a:pPr>
            <a:endParaRPr lang="en-US" sz="1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portant-2508605_1920.jpg"/>
          <p:cNvPicPr>
            <a:picLocks noGrp="1" noChangeAspect="1"/>
          </p:cNvPicPr>
          <p:nvPr>
            <p:ph idx="1"/>
          </p:nvPr>
        </p:nvPicPr>
        <p:blipFill>
          <a:blip r:embed="rId3"/>
          <a:srcRect t="-4996" b="-4996"/>
          <a:stretch>
            <a:fillRect/>
          </a:stretch>
        </p:blipFill>
        <p:spPr>
          <a:xfrm>
            <a:off x="457200" y="974102"/>
            <a:ext cx="8229600" cy="4525963"/>
          </a:xfrm>
        </p:spPr>
      </p:pic>
      <p:sp>
        <p:nvSpPr>
          <p:cNvPr id="2" name="Title 1"/>
          <p:cNvSpPr>
            <a:spLocks noGrp="1"/>
          </p:cNvSpPr>
          <p:nvPr>
            <p:ph type="title"/>
          </p:nvPr>
        </p:nvSpPr>
        <p:spPr/>
        <p:txBody>
          <a:bodyPr>
            <a:normAutofit/>
          </a:bodyPr>
          <a:lstStyle/>
          <a:p>
            <a:r>
              <a:rPr lang="en-US" sz="5500" b="1" dirty="0" smtClean="0">
                <a:solidFill>
                  <a:srgbClr val="FF0000"/>
                </a:solidFill>
              </a:rPr>
              <a:t>Guided Reading is an </a:t>
            </a:r>
            <a:endParaRPr lang="en-US" sz="5500" b="1" dirty="0">
              <a:solidFill>
                <a:srgbClr val="FF0000"/>
              </a:solidFill>
            </a:endParaRPr>
          </a:p>
        </p:txBody>
      </p:sp>
      <p:sp>
        <p:nvSpPr>
          <p:cNvPr id="5" name="TextBox 4"/>
          <p:cNvSpPr txBox="1"/>
          <p:nvPr/>
        </p:nvSpPr>
        <p:spPr>
          <a:xfrm>
            <a:off x="1323533" y="4744708"/>
            <a:ext cx="6743246" cy="938719"/>
          </a:xfrm>
          <a:prstGeom prst="rect">
            <a:avLst/>
          </a:prstGeom>
          <a:noFill/>
        </p:spPr>
        <p:txBody>
          <a:bodyPr wrap="none" rtlCol="0">
            <a:spAutoFit/>
          </a:bodyPr>
          <a:lstStyle/>
          <a:p>
            <a:r>
              <a:rPr lang="en-US" sz="5200" b="1" dirty="0">
                <a:solidFill>
                  <a:srgbClr val="FF0000"/>
                </a:solidFill>
              </a:rPr>
              <a:t>p</a:t>
            </a:r>
            <a:r>
              <a:rPr lang="en-US" sz="5200" b="1" dirty="0" smtClean="0">
                <a:solidFill>
                  <a:srgbClr val="FF0000"/>
                </a:solidFill>
              </a:rPr>
              <a:t>art of Xtreme </a:t>
            </a:r>
            <a:r>
              <a:rPr lang="en-US" sz="5500" b="1" dirty="0" smtClean="0">
                <a:solidFill>
                  <a:srgbClr val="FF0000"/>
                </a:solidFill>
              </a:rPr>
              <a:t>Reading</a:t>
            </a:r>
            <a:endParaRPr lang="en-US" sz="5500"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90"/>
                </a:solidFill>
              </a:rPr>
              <a:t>It will help students make the shift from….</a:t>
            </a:r>
            <a:endParaRPr lang="en-US" b="1" dirty="0">
              <a:solidFill>
                <a:srgbClr val="000090"/>
              </a:solidFill>
            </a:endParaRPr>
          </a:p>
        </p:txBody>
      </p:sp>
      <p:sp>
        <p:nvSpPr>
          <p:cNvPr id="4" name="Content Placeholder 3"/>
          <p:cNvSpPr>
            <a:spLocks noGrp="1"/>
          </p:cNvSpPr>
          <p:nvPr>
            <p:ph sz="half" idx="1"/>
          </p:nvPr>
        </p:nvSpPr>
        <p:spPr>
          <a:xfrm>
            <a:off x="457200" y="1137922"/>
            <a:ext cx="4038600" cy="4525963"/>
          </a:xfrm>
        </p:spPr>
        <p:txBody>
          <a:bodyPr/>
          <a:lstStyle/>
          <a:p>
            <a:endParaRPr lang="en-US" dirty="0" smtClean="0"/>
          </a:p>
          <a:p>
            <a:pPr>
              <a:buNone/>
            </a:pPr>
            <a:r>
              <a:rPr lang="en-US" sz="3400" dirty="0" smtClean="0"/>
              <a:t>Wanting to hide from or avoid reading.</a:t>
            </a:r>
            <a:r>
              <a:rPr lang="en-US" dirty="0" smtClean="0"/>
              <a:t>	</a:t>
            </a:r>
            <a:endParaRPr lang="en-US" dirty="0"/>
          </a:p>
        </p:txBody>
      </p:sp>
      <p:sp>
        <p:nvSpPr>
          <p:cNvPr id="5" name="Content Placeholder 4"/>
          <p:cNvSpPr>
            <a:spLocks noGrp="1"/>
          </p:cNvSpPr>
          <p:nvPr>
            <p:ph sz="half" idx="2"/>
          </p:nvPr>
        </p:nvSpPr>
        <p:spPr>
          <a:xfrm>
            <a:off x="5105400" y="1717296"/>
            <a:ext cx="4038600" cy="4914888"/>
          </a:xfrm>
        </p:spPr>
        <p:txBody>
          <a:bodyPr>
            <a:normAutofit/>
          </a:bodyPr>
          <a:lstStyle/>
          <a:p>
            <a:pPr>
              <a:buNone/>
            </a:pPr>
            <a:r>
              <a:rPr lang="en-US" sz="3400" dirty="0" smtClean="0"/>
              <a:t>To becoming engaged in reading.</a:t>
            </a:r>
            <a:endParaRPr lang="en-US" sz="3400" dirty="0"/>
          </a:p>
        </p:txBody>
      </p:sp>
      <p:pic>
        <p:nvPicPr>
          <p:cNvPr id="6" name="Picture 5" descr="hide from reading.jpg"/>
          <p:cNvPicPr>
            <a:picLocks noChangeAspect="1"/>
          </p:cNvPicPr>
          <p:nvPr/>
        </p:nvPicPr>
        <p:blipFill>
          <a:blip r:embed="rId3"/>
          <a:stretch>
            <a:fillRect/>
          </a:stretch>
        </p:blipFill>
        <p:spPr>
          <a:xfrm>
            <a:off x="390246" y="3400904"/>
            <a:ext cx="4105554" cy="2931622"/>
          </a:xfrm>
          <a:prstGeom prst="rect">
            <a:avLst/>
          </a:prstGeom>
        </p:spPr>
      </p:pic>
      <p:pic>
        <p:nvPicPr>
          <p:cNvPr id="7" name="Picture 6" descr="clever-female-student-reading-book-in-library-3808060.jpg"/>
          <p:cNvPicPr>
            <a:picLocks noChangeAspect="1"/>
          </p:cNvPicPr>
          <p:nvPr/>
        </p:nvPicPr>
        <p:blipFill>
          <a:blip r:embed="rId4"/>
          <a:stretch>
            <a:fillRect/>
          </a:stretch>
        </p:blipFill>
        <p:spPr>
          <a:xfrm>
            <a:off x="4744849" y="3400904"/>
            <a:ext cx="4180053" cy="2931622"/>
          </a:xfrm>
          <a:prstGeom prst="rect">
            <a:avLst/>
          </a:prstGeom>
        </p:spPr>
      </p:pic>
      <p:sp>
        <p:nvSpPr>
          <p:cNvPr id="8" name="Right Arrow 7"/>
          <p:cNvSpPr/>
          <p:nvPr/>
        </p:nvSpPr>
        <p:spPr>
          <a:xfrm>
            <a:off x="3863284" y="2361281"/>
            <a:ext cx="1242116" cy="411436"/>
          </a:xfrm>
          <a:prstGeom prst="rightArrow">
            <a:avLst/>
          </a:prstGeom>
          <a:solidFill>
            <a:srgbClr val="FF0000"/>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rgbClr val="FF0000"/>
                </a:solidFill>
              </a:rPr>
              <a:t>Guided Reading also…</a:t>
            </a:r>
            <a:endParaRPr lang="en-US" b="1" dirty="0">
              <a:solidFill>
                <a:srgbClr val="FF0000"/>
              </a:solidFill>
            </a:endParaRPr>
          </a:p>
        </p:txBody>
      </p:sp>
      <p:sp>
        <p:nvSpPr>
          <p:cNvPr id="3" name="Content Placeholder 2"/>
          <p:cNvSpPr>
            <a:spLocks noGrp="1"/>
          </p:cNvSpPr>
          <p:nvPr>
            <p:ph idx="1"/>
          </p:nvPr>
        </p:nvSpPr>
        <p:spPr>
          <a:xfrm>
            <a:off x="457200" y="1143000"/>
            <a:ext cx="8229600" cy="4525963"/>
          </a:xfrm>
        </p:spPr>
        <p:txBody>
          <a:bodyPr>
            <a:noAutofit/>
          </a:bodyPr>
          <a:lstStyle/>
          <a:p>
            <a:r>
              <a:rPr lang="en-US" sz="3600" dirty="0" smtClean="0"/>
              <a:t>Allows teachers to </a:t>
            </a:r>
            <a:r>
              <a:rPr lang="en-US" sz="3600" b="1" u="sng" dirty="0" smtClean="0"/>
              <a:t>model</a:t>
            </a:r>
            <a:r>
              <a:rPr lang="en-US" sz="3600" u="sng" dirty="0" smtClean="0"/>
              <a:t> </a:t>
            </a:r>
            <a:r>
              <a:rPr lang="en-US" sz="3600" dirty="0" smtClean="0"/>
              <a:t>how good readers think about text.</a:t>
            </a:r>
          </a:p>
          <a:p>
            <a:r>
              <a:rPr lang="en-US" sz="3600" dirty="0" smtClean="0"/>
              <a:t>Allows students to </a:t>
            </a:r>
            <a:r>
              <a:rPr lang="en-US" sz="3600" b="1" u="sng" dirty="0" smtClean="0"/>
              <a:t>see</a:t>
            </a:r>
            <a:r>
              <a:rPr lang="en-US" sz="3600" b="1" dirty="0" smtClean="0"/>
              <a:t> </a:t>
            </a:r>
            <a:r>
              <a:rPr lang="en-US" sz="3600" dirty="0" smtClean="0"/>
              <a:t>how the teacher and other students </a:t>
            </a:r>
            <a:r>
              <a:rPr lang="en-US" sz="3600" dirty="0" smtClean="0">
                <a:solidFill>
                  <a:srgbClr val="000000"/>
                </a:solidFill>
              </a:rPr>
              <a:t>use </a:t>
            </a:r>
            <a:r>
              <a:rPr lang="en-US" sz="3600" b="1" u="sng" dirty="0" smtClean="0">
                <a:solidFill>
                  <a:srgbClr val="000000"/>
                </a:solidFill>
              </a:rPr>
              <a:t>reading strategies</a:t>
            </a:r>
            <a:r>
              <a:rPr lang="en-US" sz="3600" u="sng" dirty="0" smtClean="0">
                <a:solidFill>
                  <a:srgbClr val="000000"/>
                </a:solidFill>
              </a:rPr>
              <a:t>.</a:t>
            </a:r>
          </a:p>
          <a:p>
            <a:r>
              <a:rPr lang="en-US" sz="3600" dirty="0" smtClean="0"/>
              <a:t>Provides students oral opportunities to </a:t>
            </a:r>
            <a:r>
              <a:rPr lang="en-US" sz="3600" b="1" u="sng" dirty="0" smtClean="0"/>
              <a:t>practice reading strategies</a:t>
            </a:r>
            <a:r>
              <a:rPr lang="en-US" sz="3600" dirty="0" smtClean="0"/>
              <a:t>.</a:t>
            </a:r>
          </a:p>
          <a:p>
            <a:r>
              <a:rPr lang="en-US" sz="3600" dirty="0" smtClean="0"/>
              <a:t>Provides lots of opportunities for students to </a:t>
            </a:r>
            <a:r>
              <a:rPr lang="en-US" sz="3600" b="1" u="sng" dirty="0" smtClean="0"/>
              <a:t>read novels</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dirty="0" smtClean="0">
                <a:solidFill>
                  <a:srgbClr val="000090"/>
                </a:solidFill>
              </a:rPr>
              <a:t>Getting maximum benefits from Guided Reading takes careful planning.</a:t>
            </a:r>
            <a:endParaRPr lang="en-US" sz="3300" b="1" dirty="0">
              <a:solidFill>
                <a:srgbClr val="000090"/>
              </a:solidFill>
            </a:endParaRPr>
          </a:p>
        </p:txBody>
      </p:sp>
      <p:sp>
        <p:nvSpPr>
          <p:cNvPr id="3" name="Content Placeholder 2"/>
          <p:cNvSpPr>
            <a:spLocks noGrp="1"/>
          </p:cNvSpPr>
          <p:nvPr>
            <p:ph idx="1"/>
          </p:nvPr>
        </p:nvSpPr>
        <p:spPr>
          <a:xfrm>
            <a:off x="457200" y="1977571"/>
            <a:ext cx="8229600" cy="4525963"/>
          </a:xfrm>
        </p:spPr>
        <p:txBody>
          <a:bodyPr>
            <a:noAutofit/>
          </a:bodyPr>
          <a:lstStyle/>
          <a:p>
            <a:r>
              <a:rPr lang="en-US" sz="2800" dirty="0" smtClean="0"/>
              <a:t>Make sure you read the novel before reading it with your students.</a:t>
            </a:r>
          </a:p>
          <a:p>
            <a:r>
              <a:rPr lang="en-US" sz="2800" dirty="0" smtClean="0"/>
              <a:t>As you read, look for vocabulary words to emphasize and places within the text to insert a strategy while reading the text.  </a:t>
            </a:r>
          </a:p>
          <a:p>
            <a:r>
              <a:rPr lang="en-US" sz="2800" dirty="0" smtClean="0"/>
              <a:t>Make notes on post-its that can be placed in the novel or make notes in the margin of your novel that remind you of your planned “stopping points” where you will allow yourself to conduct self-talk.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a:t>
            </a:r>
            <a:endParaRPr lang="en-US" b="1" dirty="0"/>
          </a:p>
        </p:txBody>
      </p:sp>
      <p:pic>
        <p:nvPicPr>
          <p:cNvPr id="8" name="Content Placeholder 7" descr="open brain Pixabay.jpg"/>
          <p:cNvPicPr>
            <a:picLocks noGrp="1" noChangeAspect="1"/>
          </p:cNvPicPr>
          <p:nvPr>
            <p:ph idx="1"/>
          </p:nvPr>
        </p:nvPicPr>
        <p:blipFill>
          <a:blip r:embed="rId2"/>
          <a:srcRect l="-10563" r="-10563"/>
          <a:stretch>
            <a:fillRect/>
          </a:stretch>
        </p:blipFill>
        <p:spPr>
          <a:xfrm>
            <a:off x="457200" y="1830040"/>
            <a:ext cx="8229600" cy="4525963"/>
          </a:xfrm>
        </p:spPr>
      </p:pic>
      <p:sp>
        <p:nvSpPr>
          <p:cNvPr id="4" name="TextBox 3"/>
          <p:cNvSpPr txBox="1"/>
          <p:nvPr/>
        </p:nvSpPr>
        <p:spPr>
          <a:xfrm>
            <a:off x="2487690" y="1161618"/>
            <a:ext cx="4488281" cy="877163"/>
          </a:xfrm>
          <a:prstGeom prst="rect">
            <a:avLst/>
          </a:prstGeom>
          <a:noFill/>
        </p:spPr>
        <p:txBody>
          <a:bodyPr wrap="square" rtlCol="0">
            <a:spAutoFit/>
          </a:bodyPr>
          <a:lstStyle/>
          <a:p>
            <a:pPr algn="ctr"/>
            <a:r>
              <a:rPr lang="en-US" sz="5100" dirty="0" smtClean="0">
                <a:latin typeface="Arial Black"/>
                <a:cs typeface="Arial Black"/>
              </a:rPr>
              <a:t>Self Talk</a:t>
            </a:r>
            <a:endParaRPr lang="en-US" sz="5100" dirty="0">
              <a:latin typeface="Arial Black"/>
              <a:cs typeface="Arial Black"/>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look at a passage from </a:t>
            </a:r>
            <a:br>
              <a:rPr lang="en-US" dirty="0" smtClean="0"/>
            </a:br>
            <a:r>
              <a:rPr lang="en-US" dirty="0" smtClean="0"/>
              <a:t>Coach Carter – Chapter 2</a:t>
            </a:r>
            <a:br>
              <a:rPr lang="en-US" dirty="0" smtClean="0"/>
            </a:br>
            <a:endParaRPr lang="en-US" dirty="0"/>
          </a:p>
        </p:txBody>
      </p:sp>
      <p:sp>
        <p:nvSpPr>
          <p:cNvPr id="5" name="Content Placeholder 4"/>
          <p:cNvSpPr>
            <a:spLocks noGrp="1"/>
          </p:cNvSpPr>
          <p:nvPr>
            <p:ph idx="1"/>
          </p:nvPr>
        </p:nvSpPr>
        <p:spPr/>
        <p:txBody>
          <a:bodyPr>
            <a:normAutofit lnSpcReduction="10000"/>
          </a:bodyPr>
          <a:lstStyle/>
          <a:p>
            <a:pPr>
              <a:buNone/>
            </a:pPr>
            <a:r>
              <a:rPr lang="en-US" dirty="0" smtClean="0"/>
              <a:t>“What happens to me?” Damien asked the next morning as he sat in his father’s </a:t>
            </a:r>
            <a:r>
              <a:rPr lang="en-US" u="sng" dirty="0" smtClean="0"/>
              <a:t>battered</a:t>
            </a:r>
            <a:r>
              <a:rPr lang="en-US" dirty="0" smtClean="0"/>
              <a:t> Mercedes which was </a:t>
            </a:r>
            <a:r>
              <a:rPr lang="en-US" dirty="0" smtClean="0">
                <a:solidFill>
                  <a:srgbClr val="FF0000"/>
                </a:solidFill>
              </a:rPr>
              <a:t>idling </a:t>
            </a:r>
            <a:r>
              <a:rPr lang="en-US" dirty="0" smtClean="0"/>
              <a:t>in front of the pristine St. Francis exterior?”</a:t>
            </a:r>
          </a:p>
          <a:p>
            <a:pPr>
              <a:buNone/>
            </a:pPr>
            <a:r>
              <a:rPr lang="en-US" dirty="0" smtClean="0"/>
              <a:t>I’ll probably miss most of your games,” Carter admitted, not bothering to point out that it wouldn’t make much of a difference, considering that Damien was mostly a bench-warmer.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23118"/>
            <a:ext cx="8229600" cy="5847842"/>
          </a:xfrm>
        </p:spPr>
        <p:txBody>
          <a:bodyPr>
            <a:normAutofit/>
          </a:bodyPr>
          <a:lstStyle/>
          <a:p>
            <a:pPr>
              <a:buNone/>
            </a:pPr>
            <a:r>
              <a:rPr lang="en-US" dirty="0" smtClean="0"/>
              <a:t>Damien rubbed his sweaty palms against his </a:t>
            </a:r>
            <a:r>
              <a:rPr lang="en-US" u="sng" dirty="0" smtClean="0"/>
              <a:t>gray wool slacks</a:t>
            </a:r>
            <a:r>
              <a:rPr lang="en-US" dirty="0" smtClean="0"/>
              <a:t>.  “Then I’ll go to Richmond and play for you,” he said.</a:t>
            </a:r>
          </a:p>
          <a:p>
            <a:pPr>
              <a:buNone/>
            </a:pPr>
            <a:r>
              <a:rPr lang="en-US" dirty="0" smtClean="0"/>
              <a:t>Carter shook his head.</a:t>
            </a:r>
          </a:p>
          <a:p>
            <a:pPr>
              <a:buNone/>
            </a:pPr>
            <a:r>
              <a:rPr lang="en-US" dirty="0" smtClean="0"/>
              <a:t>“Why not?” Damien demanded.  “You’ve always been my coach.”</a:t>
            </a:r>
          </a:p>
          <a:p>
            <a:pPr>
              <a:buNone/>
            </a:pPr>
            <a:r>
              <a:rPr lang="en-US" dirty="0" smtClean="0"/>
              <a:t>Carter’s eyes flicked to the </a:t>
            </a:r>
            <a:r>
              <a:rPr lang="en-US" u="sng" dirty="0" smtClean="0"/>
              <a:t>elegant</a:t>
            </a:r>
            <a:r>
              <a:rPr lang="en-US" dirty="0" smtClean="0"/>
              <a:t> St. Francis </a:t>
            </a:r>
            <a:r>
              <a:rPr lang="en-US" dirty="0" smtClean="0">
                <a:solidFill>
                  <a:srgbClr val="FF0000"/>
                </a:solidFill>
              </a:rPr>
              <a:t>façade</a:t>
            </a:r>
            <a:r>
              <a:rPr lang="en-US" dirty="0" smtClean="0"/>
              <a:t>.  “you know this is a great school that puts you in a great position for college.”</a:t>
            </a:r>
          </a:p>
          <a:p>
            <a:pPr>
              <a:buNone/>
            </a:pPr>
            <a:r>
              <a:rPr lang="en-US" dirty="0" smtClean="0"/>
              <a:t>“Dad, I---”</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88328"/>
            <a:ext cx="8229600" cy="5847842"/>
          </a:xfrm>
        </p:spPr>
        <p:txBody>
          <a:bodyPr>
            <a:normAutofit fontScale="92500"/>
          </a:bodyPr>
          <a:lstStyle/>
          <a:p>
            <a:pPr>
              <a:buNone/>
            </a:pPr>
            <a:r>
              <a:rPr lang="en-US" dirty="0" smtClean="0"/>
              <a:t>“My coaching at Richmond does not change our plans for your future,” Carter said.</a:t>
            </a:r>
          </a:p>
          <a:p>
            <a:pPr>
              <a:buNone/>
            </a:pPr>
            <a:r>
              <a:rPr lang="en-US" dirty="0" smtClean="0"/>
              <a:t>Damien set his jaw.  He knew that there was no point in arguing with his father.  Instead, he got out of the car and slammed the door in frustration.  He hated St. Francis.  </a:t>
            </a:r>
            <a:r>
              <a:rPr lang="en-US" u="sng" dirty="0" smtClean="0"/>
              <a:t>No one from the neighborhood went there</a:t>
            </a:r>
            <a:r>
              <a:rPr lang="en-US" dirty="0" smtClean="0"/>
              <a:t>, and Damien felt </a:t>
            </a:r>
            <a:r>
              <a:rPr lang="en-US" dirty="0" smtClean="0">
                <a:solidFill>
                  <a:srgbClr val="FF0000"/>
                </a:solidFill>
              </a:rPr>
              <a:t>conspicuous</a:t>
            </a:r>
            <a:r>
              <a:rPr lang="en-US" dirty="0" smtClean="0"/>
              <a:t>.</a:t>
            </a:r>
          </a:p>
          <a:p>
            <a:pPr>
              <a:buNone/>
            </a:pPr>
            <a:r>
              <a:rPr lang="en-US" dirty="0" smtClean="0"/>
              <a:t>Carter watched as his son disappeared into the crowd of prep school kids streaming into the school.  He was right about this – he was sure of it.  He just hoped that Damien understood. </a:t>
            </a:r>
            <a:r>
              <a:rPr lang="en-US" dirty="0" smtClean="0">
                <a:solidFill>
                  <a:srgbClr val="FF0000"/>
                </a:solidFill>
              </a:rPr>
              <a:t>??</a:t>
            </a:r>
            <a:endParaRPr 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447800" y="1386929"/>
            <a:ext cx="6629400" cy="5295271"/>
          </a:xfrm>
        </p:spPr>
        <p:txBody>
          <a:bodyPr>
            <a:normAutofit lnSpcReduction="10000"/>
          </a:bodyPr>
          <a:lstStyle/>
          <a:p>
            <a:pPr marL="533400" indent="-533400" eaLnBrk="1" hangingPunct="1">
              <a:lnSpc>
                <a:spcPct val="80000"/>
              </a:lnSpc>
              <a:buFontTx/>
              <a:buNone/>
            </a:pPr>
            <a:endParaRPr lang="en-US" sz="2800" b="1" dirty="0" smtClean="0"/>
          </a:p>
          <a:p>
            <a:pPr marL="2171700" lvl="4" indent="-342900" eaLnBrk="1" hangingPunct="1">
              <a:lnSpc>
                <a:spcPct val="80000"/>
              </a:lnSpc>
              <a:buFontTx/>
              <a:buNone/>
            </a:pPr>
            <a:r>
              <a:rPr lang="en-US" sz="4800" b="1" dirty="0">
                <a:solidFill>
                  <a:srgbClr val="FF3300"/>
                </a:solidFill>
              </a:rPr>
              <a:t>A</a:t>
            </a:r>
            <a:r>
              <a:rPr lang="en-US" sz="4400" b="1" dirty="0"/>
              <a:t>ctivity</a:t>
            </a:r>
            <a:endParaRPr lang="en-US" sz="4400" b="1" dirty="0">
              <a:solidFill>
                <a:srgbClr val="FF3300"/>
              </a:solidFill>
            </a:endParaRPr>
          </a:p>
          <a:p>
            <a:pPr marL="2171700" lvl="4" indent="-342900" eaLnBrk="1" hangingPunct="1">
              <a:lnSpc>
                <a:spcPct val="80000"/>
              </a:lnSpc>
              <a:buFontTx/>
              <a:buNone/>
            </a:pPr>
            <a:r>
              <a:rPr lang="en-US" sz="4800" b="1" dirty="0">
                <a:solidFill>
                  <a:srgbClr val="FF3300"/>
                </a:solidFill>
              </a:rPr>
              <a:t>C</a:t>
            </a:r>
            <a:r>
              <a:rPr lang="en-US" sz="4400" b="1" dirty="0"/>
              <a:t>onversation</a:t>
            </a:r>
          </a:p>
          <a:p>
            <a:pPr marL="2171700" lvl="4" indent="-342900" eaLnBrk="1" hangingPunct="1">
              <a:lnSpc>
                <a:spcPct val="80000"/>
              </a:lnSpc>
              <a:buFontTx/>
              <a:buNone/>
            </a:pPr>
            <a:r>
              <a:rPr lang="en-US" sz="4800" b="1" dirty="0">
                <a:solidFill>
                  <a:srgbClr val="FF3300"/>
                </a:solidFill>
              </a:rPr>
              <a:t>H</a:t>
            </a:r>
            <a:r>
              <a:rPr lang="en-US" sz="4400" b="1" dirty="0"/>
              <a:t>elp</a:t>
            </a:r>
            <a:endParaRPr lang="en-US" sz="4400" b="1" dirty="0">
              <a:solidFill>
                <a:srgbClr val="FF3300"/>
              </a:solidFill>
            </a:endParaRPr>
          </a:p>
          <a:p>
            <a:pPr marL="2171700" lvl="4" indent="-342900" eaLnBrk="1" hangingPunct="1">
              <a:lnSpc>
                <a:spcPct val="80000"/>
              </a:lnSpc>
              <a:buFontTx/>
              <a:buNone/>
            </a:pPr>
            <a:r>
              <a:rPr lang="en-US" sz="4800" b="1" dirty="0">
                <a:solidFill>
                  <a:srgbClr val="FF3300"/>
                </a:solidFill>
              </a:rPr>
              <a:t>I</a:t>
            </a:r>
            <a:r>
              <a:rPr lang="en-US" sz="4400" b="1" dirty="0"/>
              <a:t>ntegrity</a:t>
            </a:r>
            <a:endParaRPr lang="en-US" sz="4400" b="1" dirty="0">
              <a:solidFill>
                <a:srgbClr val="FF3300"/>
              </a:solidFill>
            </a:endParaRPr>
          </a:p>
          <a:p>
            <a:pPr marL="2171700" lvl="4" indent="-342900" eaLnBrk="1" hangingPunct="1">
              <a:lnSpc>
                <a:spcPct val="80000"/>
              </a:lnSpc>
              <a:buFontTx/>
              <a:buNone/>
            </a:pPr>
            <a:r>
              <a:rPr lang="en-US" sz="4800" b="1" dirty="0">
                <a:solidFill>
                  <a:srgbClr val="FF3300"/>
                </a:solidFill>
              </a:rPr>
              <a:t>E</a:t>
            </a:r>
            <a:r>
              <a:rPr lang="en-US" sz="4400" b="1" dirty="0"/>
              <a:t>ffort</a:t>
            </a:r>
          </a:p>
          <a:p>
            <a:pPr marL="2171700" lvl="4" indent="-342900" eaLnBrk="1" hangingPunct="1">
              <a:lnSpc>
                <a:spcPct val="80000"/>
              </a:lnSpc>
              <a:buFontTx/>
              <a:buNone/>
            </a:pPr>
            <a:r>
              <a:rPr lang="en-US" sz="4800" b="1" dirty="0">
                <a:solidFill>
                  <a:srgbClr val="FF3300"/>
                </a:solidFill>
              </a:rPr>
              <a:t>V</a:t>
            </a:r>
            <a:r>
              <a:rPr lang="en-US" sz="4400" b="1" dirty="0"/>
              <a:t>alue</a:t>
            </a:r>
          </a:p>
          <a:p>
            <a:pPr marL="2171700" lvl="4" indent="-342900" eaLnBrk="1" hangingPunct="1">
              <a:lnSpc>
                <a:spcPct val="80000"/>
              </a:lnSpc>
              <a:buFontTx/>
              <a:buNone/>
            </a:pPr>
            <a:r>
              <a:rPr lang="en-US" sz="4800" b="1" dirty="0">
                <a:solidFill>
                  <a:srgbClr val="FF3300"/>
                </a:solidFill>
              </a:rPr>
              <a:t>E</a:t>
            </a:r>
            <a:r>
              <a:rPr lang="en-US" sz="4400" b="1" dirty="0"/>
              <a:t>fficiency</a:t>
            </a:r>
          </a:p>
          <a:p>
            <a:pPr marL="533400" indent="-533400" eaLnBrk="1" hangingPunct="1">
              <a:lnSpc>
                <a:spcPct val="80000"/>
              </a:lnSpc>
            </a:pPr>
            <a:endParaRPr lang="en-US" sz="2800" b="1" dirty="0">
              <a:solidFill>
                <a:srgbClr val="FF3300"/>
              </a:solidFill>
            </a:endParaRPr>
          </a:p>
        </p:txBody>
      </p:sp>
      <p:sp>
        <p:nvSpPr>
          <p:cNvPr id="4" name="Title 3"/>
          <p:cNvSpPr>
            <a:spLocks noGrp="1"/>
          </p:cNvSpPr>
          <p:nvPr>
            <p:ph type="title"/>
          </p:nvPr>
        </p:nvSpPr>
        <p:spPr>
          <a:xfrm>
            <a:off x="457200" y="571500"/>
            <a:ext cx="8229600" cy="1143000"/>
          </a:xfrm>
        </p:spPr>
        <p:txBody>
          <a:bodyPr>
            <a:normAutofit fontScale="90000"/>
          </a:bodyPr>
          <a:lstStyle/>
          <a:p>
            <a:r>
              <a:rPr lang="en-US" b="1" dirty="0" smtClean="0"/>
              <a:t>Set expectations in the following areas:</a:t>
            </a:r>
            <a:br>
              <a:rPr lang="en-US" b="1" dirty="0" smtClean="0"/>
            </a:b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04800"/>
            <a:ext cx="7772400" cy="762000"/>
          </a:xfrm>
        </p:spPr>
        <p:txBody>
          <a:bodyPr/>
          <a:lstStyle/>
          <a:p>
            <a:r>
              <a:rPr lang="en-US" smtClean="0"/>
              <a:t>Day 4 </a:t>
            </a:r>
          </a:p>
        </p:txBody>
      </p:sp>
      <p:sp>
        <p:nvSpPr>
          <p:cNvPr id="51203" name="Text Placeholder 2"/>
          <p:cNvSpPr>
            <a:spLocks noGrp="1"/>
          </p:cNvSpPr>
          <p:nvPr>
            <p:ph type="body" sz="half" idx="1"/>
          </p:nvPr>
        </p:nvSpPr>
        <p:spPr>
          <a:xfrm>
            <a:off x="381000" y="1219199"/>
            <a:ext cx="4114800" cy="5335865"/>
          </a:xfrm>
        </p:spPr>
        <p:txBody>
          <a:bodyPr>
            <a:normAutofit lnSpcReduction="10000"/>
          </a:bodyPr>
          <a:lstStyle/>
          <a:p>
            <a:r>
              <a:rPr lang="en-US" sz="2800" dirty="0" smtClean="0"/>
              <a:t>Start up activity</a:t>
            </a:r>
          </a:p>
          <a:p>
            <a:r>
              <a:rPr lang="en-US" sz="2800" dirty="0" smtClean="0"/>
              <a:t>Advance organizer</a:t>
            </a:r>
          </a:p>
          <a:p>
            <a:r>
              <a:rPr lang="en-US" sz="2800" dirty="0" smtClean="0"/>
              <a:t>Guided Reading – Class Novel.</a:t>
            </a:r>
          </a:p>
          <a:p>
            <a:r>
              <a:rPr lang="en-US" sz="2800" dirty="0" smtClean="0"/>
              <a:t>Give the Sentence Comprehension Subtest of the GRADE (or other assessment).</a:t>
            </a:r>
          </a:p>
          <a:p>
            <a:r>
              <a:rPr lang="en-US" sz="2800" dirty="0" smtClean="0"/>
              <a:t>Moving from/back to whole class routine</a:t>
            </a:r>
          </a:p>
          <a:p>
            <a:r>
              <a:rPr lang="en-US" sz="2800" dirty="0" smtClean="0"/>
              <a:t>Discuss expectations</a:t>
            </a:r>
          </a:p>
          <a:p>
            <a:r>
              <a:rPr lang="en-US" sz="2800" dirty="0" smtClean="0"/>
              <a:t>Closing</a:t>
            </a:r>
          </a:p>
        </p:txBody>
      </p:sp>
      <p:pic>
        <p:nvPicPr>
          <p:cNvPr id="6" name="Picture 5" descr="picture-of-bubble-sheet.jpg"/>
          <p:cNvPicPr>
            <a:picLocks noChangeAspect="1"/>
          </p:cNvPicPr>
          <p:nvPr/>
        </p:nvPicPr>
        <p:blipFill>
          <a:blip r:embed="rId2"/>
          <a:stretch>
            <a:fillRect/>
          </a:stretch>
        </p:blipFill>
        <p:spPr>
          <a:xfrm>
            <a:off x="4423300" y="1980951"/>
            <a:ext cx="4401103" cy="348227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152400" y="0"/>
            <a:ext cx="8763000" cy="1295400"/>
          </a:xfrm>
        </p:spPr>
        <p:txBody>
          <a:bodyPr>
            <a:normAutofit fontScale="90000"/>
          </a:bodyPr>
          <a:lstStyle/>
          <a:p>
            <a:pPr eaLnBrk="1" hangingPunct="1">
              <a:defRPr/>
            </a:pPr>
            <a:r>
              <a:rPr lang="en-US" sz="4000" b="1" dirty="0" smtClean="0">
                <a:solidFill>
                  <a:srgbClr val="FF3300"/>
                </a:solidFill>
                <a:effectLst>
                  <a:outerShdw blurRad="38100" dist="38100" dir="2700000" algn="tl">
                    <a:srgbClr val="DDDDDD"/>
                  </a:outerShdw>
                </a:effectLst>
              </a:rPr>
              <a:t>Moving From and Back to</a:t>
            </a:r>
            <a:br>
              <a:rPr lang="en-US" sz="4000" b="1" dirty="0" smtClean="0">
                <a:solidFill>
                  <a:srgbClr val="FF3300"/>
                </a:solidFill>
                <a:effectLst>
                  <a:outerShdw blurRad="38100" dist="38100" dir="2700000" algn="tl">
                    <a:srgbClr val="DDDDDD"/>
                  </a:outerShdw>
                </a:effectLst>
              </a:rPr>
            </a:br>
            <a:r>
              <a:rPr lang="en-US" sz="4000" b="1" dirty="0" smtClean="0">
                <a:solidFill>
                  <a:srgbClr val="FF3300"/>
                </a:solidFill>
                <a:effectLst>
                  <a:outerShdw blurRad="38100" dist="38100" dir="2700000" algn="tl">
                    <a:srgbClr val="DDDDDD"/>
                  </a:outerShdw>
                </a:effectLst>
              </a:rPr>
              <a:t>Whole Class </a:t>
            </a:r>
            <a:endParaRPr lang="en-US" sz="4000" b="1" dirty="0">
              <a:solidFill>
                <a:srgbClr val="FF3300"/>
              </a:solidFill>
              <a:effectLst>
                <a:outerShdw blurRad="38100" dist="38100" dir="2700000" algn="tl">
                  <a:srgbClr val="DDDDDD"/>
                </a:outerShdw>
              </a:effectLst>
            </a:endParaRPr>
          </a:p>
        </p:txBody>
      </p:sp>
      <p:sp>
        <p:nvSpPr>
          <p:cNvPr id="52227" name="Rectangle 3"/>
          <p:cNvSpPr>
            <a:spLocks noGrp="1" noChangeArrowheads="1"/>
          </p:cNvSpPr>
          <p:nvPr>
            <p:ph type="body" idx="1"/>
          </p:nvPr>
        </p:nvSpPr>
        <p:spPr>
          <a:xfrm>
            <a:off x="457200" y="1143000"/>
            <a:ext cx="7772400" cy="5486400"/>
          </a:xfrm>
        </p:spPr>
        <p:txBody>
          <a:bodyPr/>
          <a:lstStyle/>
          <a:p>
            <a:pPr eaLnBrk="1" hangingPunct="1">
              <a:lnSpc>
                <a:spcPct val="80000"/>
              </a:lnSpc>
              <a:buFontTx/>
              <a:buNone/>
            </a:pPr>
            <a:r>
              <a:rPr lang="en-US" sz="2000" b="1">
                <a:solidFill>
                  <a:srgbClr val="FF3300"/>
                </a:solidFill>
              </a:rPr>
              <a:t>Transition</a:t>
            </a:r>
            <a:r>
              <a:rPr lang="en-US" sz="2400" b="1"/>
              <a:t> </a:t>
            </a:r>
            <a:r>
              <a:rPr lang="en-US" sz="1800" b="1"/>
              <a:t> </a:t>
            </a:r>
          </a:p>
          <a:p>
            <a:pPr eaLnBrk="1" hangingPunct="1">
              <a:lnSpc>
                <a:spcPct val="80000"/>
              </a:lnSpc>
            </a:pPr>
            <a:r>
              <a:rPr lang="en-US" sz="1800" b="1"/>
              <a:t>Move from your desk to the appropriate work area designated by the teacher</a:t>
            </a:r>
          </a:p>
          <a:p>
            <a:pPr eaLnBrk="1" hangingPunct="1">
              <a:lnSpc>
                <a:spcPct val="80000"/>
              </a:lnSpc>
            </a:pPr>
            <a:r>
              <a:rPr lang="en-US" sz="1800" b="1"/>
              <a:t>When moving back to Whole Class, leave the work area and return to your desk quickly</a:t>
            </a:r>
          </a:p>
          <a:p>
            <a:pPr eaLnBrk="1" hangingPunct="1">
              <a:lnSpc>
                <a:spcPct val="80000"/>
              </a:lnSpc>
              <a:buFontTx/>
              <a:buNone/>
            </a:pPr>
            <a:r>
              <a:rPr lang="en-US" sz="2000" b="1">
                <a:solidFill>
                  <a:srgbClr val="FF3300"/>
                </a:solidFill>
              </a:rPr>
              <a:t>Time</a:t>
            </a:r>
            <a:r>
              <a:rPr lang="en-US" sz="2000" b="1"/>
              <a:t> </a:t>
            </a:r>
          </a:p>
          <a:p>
            <a:pPr eaLnBrk="1" hangingPunct="1">
              <a:lnSpc>
                <a:spcPct val="80000"/>
              </a:lnSpc>
            </a:pPr>
            <a:r>
              <a:rPr lang="en-US" sz="1800" b="1"/>
              <a:t>One minute</a:t>
            </a:r>
          </a:p>
          <a:p>
            <a:pPr eaLnBrk="1" hangingPunct="1">
              <a:lnSpc>
                <a:spcPct val="80000"/>
              </a:lnSpc>
              <a:buFontTx/>
              <a:buNone/>
            </a:pPr>
            <a:r>
              <a:rPr lang="en-US" sz="2000" b="1">
                <a:solidFill>
                  <a:srgbClr val="FF3300"/>
                </a:solidFill>
              </a:rPr>
              <a:t>Appropriate Participation</a:t>
            </a:r>
          </a:p>
          <a:p>
            <a:pPr eaLnBrk="1" hangingPunct="1">
              <a:lnSpc>
                <a:spcPct val="80000"/>
              </a:lnSpc>
            </a:pPr>
            <a:r>
              <a:rPr lang="en-US" sz="1800" b="1"/>
              <a:t>Move directly to work area or desk</a:t>
            </a:r>
          </a:p>
          <a:p>
            <a:pPr eaLnBrk="1" hangingPunct="1">
              <a:lnSpc>
                <a:spcPct val="80000"/>
              </a:lnSpc>
            </a:pPr>
            <a:r>
              <a:rPr lang="en-US" sz="1800" b="1"/>
              <a:t>Ask teacher question or make appointment</a:t>
            </a:r>
          </a:p>
          <a:p>
            <a:pPr eaLnBrk="1" hangingPunct="1">
              <a:lnSpc>
                <a:spcPct val="80000"/>
              </a:lnSpc>
            </a:pPr>
            <a:r>
              <a:rPr lang="en-US" sz="1800" b="1"/>
              <a:t>Sharpen pencil</a:t>
            </a:r>
          </a:p>
          <a:p>
            <a:pPr eaLnBrk="1" hangingPunct="1">
              <a:lnSpc>
                <a:spcPct val="80000"/>
              </a:lnSpc>
            </a:pPr>
            <a:r>
              <a:rPr lang="en-US" sz="1800" b="1"/>
              <a:t>Get supplies</a:t>
            </a:r>
          </a:p>
          <a:p>
            <a:pPr eaLnBrk="1" hangingPunct="1">
              <a:lnSpc>
                <a:spcPct val="80000"/>
              </a:lnSpc>
            </a:pPr>
            <a:r>
              <a:rPr lang="en-US" sz="1800" b="1"/>
              <a:t>Immediately get to work</a:t>
            </a:r>
          </a:p>
          <a:p>
            <a:pPr eaLnBrk="1" hangingPunct="1">
              <a:lnSpc>
                <a:spcPct val="90000"/>
              </a:lnSpc>
              <a:buFontTx/>
              <a:buNone/>
            </a:pPr>
            <a:r>
              <a:rPr lang="en-US" sz="2000" b="1">
                <a:solidFill>
                  <a:srgbClr val="FF3300"/>
                </a:solidFill>
              </a:rPr>
              <a:t>Inappropriate Behaviors</a:t>
            </a:r>
            <a:r>
              <a:rPr lang="en-US" sz="2000" b="1"/>
              <a:t> </a:t>
            </a:r>
          </a:p>
          <a:p>
            <a:pPr eaLnBrk="1" hangingPunct="1">
              <a:lnSpc>
                <a:spcPct val="90000"/>
              </a:lnSpc>
            </a:pPr>
            <a:r>
              <a:rPr lang="en-US" sz="1800" b="1"/>
              <a:t>Staying at desk or work area</a:t>
            </a:r>
          </a:p>
          <a:p>
            <a:pPr eaLnBrk="1" hangingPunct="1">
              <a:lnSpc>
                <a:spcPct val="90000"/>
              </a:lnSpc>
            </a:pPr>
            <a:r>
              <a:rPr lang="en-US" sz="1800" b="1"/>
              <a:t>Talking</a:t>
            </a:r>
          </a:p>
          <a:p>
            <a:pPr eaLnBrk="1" hangingPunct="1">
              <a:lnSpc>
                <a:spcPct val="90000"/>
              </a:lnSpc>
            </a:pPr>
            <a:r>
              <a:rPr lang="en-US" sz="1800" b="1"/>
              <a:t>Going to the wrong location</a:t>
            </a:r>
          </a:p>
          <a:p>
            <a:pPr eaLnBrk="1" hangingPunct="1">
              <a:lnSpc>
                <a:spcPct val="90000"/>
              </a:lnSpc>
            </a:pPr>
            <a:r>
              <a:rPr lang="en-US" sz="1600" b="1"/>
              <a:t>Not getting to work immediately</a:t>
            </a:r>
          </a:p>
          <a:p>
            <a:pPr eaLnBrk="1" hangingPunct="1">
              <a:lnSpc>
                <a:spcPct val="90000"/>
              </a:lnSpc>
            </a:pPr>
            <a:endParaRPr lang="en-US" sz="2400" b="1"/>
          </a:p>
          <a:p>
            <a:pPr eaLnBrk="1" hangingPunct="1">
              <a:lnSpc>
                <a:spcPct val="80000"/>
              </a:lnSpc>
            </a:pPr>
            <a:endParaRPr lang="en-US" sz="1600"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457200" y="3796302"/>
            <a:ext cx="8229600"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304800"/>
            <a:ext cx="7772400" cy="762000"/>
          </a:xfrm>
        </p:spPr>
        <p:txBody>
          <a:bodyPr/>
          <a:lstStyle/>
          <a:p>
            <a:r>
              <a:rPr lang="en-US" dirty="0" smtClean="0"/>
              <a:t>Day 5 </a:t>
            </a:r>
          </a:p>
        </p:txBody>
      </p:sp>
      <p:sp>
        <p:nvSpPr>
          <p:cNvPr id="51203" name="Text Placeholder 2"/>
          <p:cNvSpPr>
            <a:spLocks noGrp="1"/>
          </p:cNvSpPr>
          <p:nvPr>
            <p:ph type="body" sz="half" idx="1"/>
          </p:nvPr>
        </p:nvSpPr>
        <p:spPr>
          <a:xfrm>
            <a:off x="381000" y="1219200"/>
            <a:ext cx="3577491" cy="4572000"/>
          </a:xfrm>
        </p:spPr>
        <p:txBody>
          <a:bodyPr>
            <a:normAutofit fontScale="92500" lnSpcReduction="10000"/>
          </a:bodyPr>
          <a:lstStyle/>
          <a:p>
            <a:r>
              <a:rPr lang="en-US" sz="2800" dirty="0" smtClean="0"/>
              <a:t>Start up activity</a:t>
            </a:r>
          </a:p>
          <a:p>
            <a:r>
              <a:rPr lang="en-US" sz="2800" dirty="0" smtClean="0"/>
              <a:t>Advance organizer</a:t>
            </a:r>
          </a:p>
          <a:p>
            <a:r>
              <a:rPr lang="en-US" sz="2800" dirty="0" smtClean="0"/>
              <a:t>Introduce the concept of “Learning Community” with a </a:t>
            </a:r>
            <a:r>
              <a:rPr lang="en-US" sz="2800" b="1" i="1" dirty="0" smtClean="0"/>
              <a:t>Talking Together </a:t>
            </a:r>
            <a:r>
              <a:rPr lang="en-US" sz="2800" dirty="0" smtClean="0"/>
              <a:t>Lesson</a:t>
            </a:r>
          </a:p>
          <a:p>
            <a:r>
              <a:rPr lang="en-US" sz="2800" dirty="0" smtClean="0"/>
              <a:t>Introduce the concept of “Respect.” </a:t>
            </a:r>
          </a:p>
          <a:p>
            <a:r>
              <a:rPr lang="en-US" sz="2800" dirty="0" smtClean="0"/>
              <a:t>Guided Reading – Class Novel</a:t>
            </a:r>
          </a:p>
        </p:txBody>
      </p:sp>
      <p:pic>
        <p:nvPicPr>
          <p:cNvPr id="6" name="Picture 5" descr="we-value.png"/>
          <p:cNvPicPr>
            <a:picLocks noChangeAspect="1"/>
          </p:cNvPicPr>
          <p:nvPr/>
        </p:nvPicPr>
        <p:blipFill>
          <a:blip r:embed="rId2"/>
          <a:stretch>
            <a:fillRect/>
          </a:stretch>
        </p:blipFill>
        <p:spPr>
          <a:xfrm>
            <a:off x="4141543" y="1521775"/>
            <a:ext cx="5002457" cy="3798718"/>
          </a:xfrm>
          <a:prstGeom prst="rect">
            <a:avLst/>
          </a:prstGeom>
        </p:spPr>
      </p:pic>
      <p:sp>
        <p:nvSpPr>
          <p:cNvPr id="7" name="Rectangle 6"/>
          <p:cNvSpPr/>
          <p:nvPr/>
        </p:nvSpPr>
        <p:spPr>
          <a:xfrm>
            <a:off x="4805105" y="4302161"/>
            <a:ext cx="3992813" cy="7780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b="1" dirty="0" smtClean="0"/>
              <a:t>RESPECT</a:t>
            </a:r>
            <a:endParaRPr lang="en-US" sz="5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Talking Together.png"/>
          <p:cNvPicPr>
            <a:picLocks noGrp="1" noChangeAspect="1"/>
          </p:cNvPicPr>
          <p:nvPr>
            <p:ph idx="1"/>
          </p:nvPr>
        </p:nvPicPr>
        <p:blipFill>
          <a:blip r:embed="rId2"/>
          <a:srcRect l="-64602" r="-64602"/>
          <a:stretch>
            <a:fillRect/>
          </a:stretch>
        </p:blipFill>
        <p:spPr>
          <a:xfrm>
            <a:off x="-1256228" y="243531"/>
            <a:ext cx="12027150" cy="6614469"/>
          </a:xfr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762000"/>
          </a:xfrm>
        </p:spPr>
        <p:txBody>
          <a:bodyPr/>
          <a:lstStyle/>
          <a:p>
            <a:r>
              <a:rPr lang="en-US" smtClean="0"/>
              <a:t>Day 6 </a:t>
            </a:r>
          </a:p>
        </p:txBody>
      </p:sp>
      <p:sp>
        <p:nvSpPr>
          <p:cNvPr id="61443" name="Text Placeholder 2"/>
          <p:cNvSpPr>
            <a:spLocks noGrp="1"/>
          </p:cNvSpPr>
          <p:nvPr>
            <p:ph type="body" sz="half" idx="1"/>
          </p:nvPr>
        </p:nvSpPr>
        <p:spPr>
          <a:xfrm>
            <a:off x="381000" y="1219200"/>
            <a:ext cx="3861787" cy="2777993"/>
          </a:xfrm>
        </p:spPr>
        <p:txBody>
          <a:bodyPr>
            <a:normAutofit lnSpcReduction="10000"/>
          </a:bodyPr>
          <a:lstStyle/>
          <a:p>
            <a:r>
              <a:rPr lang="en-US" sz="2800" dirty="0" smtClean="0"/>
              <a:t>Start up activity</a:t>
            </a:r>
          </a:p>
          <a:p>
            <a:r>
              <a:rPr lang="en-US" sz="2800" dirty="0" smtClean="0"/>
              <a:t>Advance organizer</a:t>
            </a:r>
          </a:p>
          <a:p>
            <a:r>
              <a:rPr lang="en-US" sz="2800" dirty="0" smtClean="0"/>
              <a:t>Begin pretests with the GRADE vocabulary subtest (or other assessment).</a:t>
            </a:r>
          </a:p>
        </p:txBody>
      </p:sp>
      <p:pic>
        <p:nvPicPr>
          <p:cNvPr id="5" name="Picture 4" descr="Tolerance.jpg"/>
          <p:cNvPicPr>
            <a:picLocks noChangeAspect="1"/>
          </p:cNvPicPr>
          <p:nvPr/>
        </p:nvPicPr>
        <p:blipFill>
          <a:blip r:embed="rId2"/>
          <a:stretch>
            <a:fillRect/>
          </a:stretch>
        </p:blipFill>
        <p:spPr>
          <a:xfrm>
            <a:off x="924358" y="3997193"/>
            <a:ext cx="7152018" cy="2860807"/>
          </a:xfrm>
          <a:prstGeom prst="rect">
            <a:avLst/>
          </a:prstGeom>
        </p:spPr>
      </p:pic>
      <p:sp>
        <p:nvSpPr>
          <p:cNvPr id="7" name="Text Placeholder 2"/>
          <p:cNvSpPr txBox="1">
            <a:spLocks/>
          </p:cNvSpPr>
          <p:nvPr/>
        </p:nvSpPr>
        <p:spPr>
          <a:xfrm>
            <a:off x="4819481" y="1371600"/>
            <a:ext cx="3861787" cy="222154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Introduce the concept of “tolerance” with a </a:t>
            </a:r>
            <a:r>
              <a:rPr kumimoji="0" lang="en-US" sz="2800" b="1" i="1" u="none" strike="noStrike" kern="1200" cap="none" spc="0" normalizeH="0" baseline="0" noProof="0" dirty="0" smtClean="0">
                <a:ln>
                  <a:noFill/>
                </a:ln>
                <a:solidFill>
                  <a:schemeClr val="tx1"/>
                </a:solidFill>
                <a:effectLst/>
                <a:uLnTx/>
                <a:uFillTx/>
                <a:latin typeface="+mn-lt"/>
                <a:ea typeface="+mn-ea"/>
                <a:cs typeface="+mn-cs"/>
              </a:rPr>
              <a:t>Talking Together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lesson.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762000"/>
          </a:xfrm>
        </p:spPr>
        <p:txBody>
          <a:bodyPr/>
          <a:lstStyle/>
          <a:p>
            <a:r>
              <a:rPr lang="en-US" dirty="0" smtClean="0"/>
              <a:t>Day 7 </a:t>
            </a:r>
          </a:p>
        </p:txBody>
      </p:sp>
      <p:sp>
        <p:nvSpPr>
          <p:cNvPr id="61443" name="Text Placeholder 2"/>
          <p:cNvSpPr>
            <a:spLocks noGrp="1"/>
          </p:cNvSpPr>
          <p:nvPr>
            <p:ph type="body" sz="half" idx="1"/>
          </p:nvPr>
        </p:nvSpPr>
        <p:spPr>
          <a:xfrm>
            <a:off x="381000" y="1219200"/>
            <a:ext cx="3658979" cy="4572000"/>
          </a:xfrm>
        </p:spPr>
        <p:txBody>
          <a:bodyPr>
            <a:normAutofit/>
          </a:bodyPr>
          <a:lstStyle/>
          <a:p>
            <a:r>
              <a:rPr lang="en-US" sz="2800" dirty="0" smtClean="0"/>
              <a:t>Start up activity</a:t>
            </a:r>
          </a:p>
          <a:p>
            <a:r>
              <a:rPr lang="en-US" sz="2800" dirty="0" smtClean="0"/>
              <a:t>Discuss “closing the gap”</a:t>
            </a:r>
          </a:p>
          <a:p>
            <a:r>
              <a:rPr lang="en-US" sz="2800" dirty="0" smtClean="0"/>
              <a:t>Introduce lexile levels.</a:t>
            </a:r>
          </a:p>
          <a:p>
            <a:r>
              <a:rPr lang="en-US" sz="2800" dirty="0" smtClean="0"/>
              <a:t>Administer the pretests for Word Mapping and Word Identification</a:t>
            </a:r>
          </a:p>
        </p:txBody>
      </p:sp>
      <p:pic>
        <p:nvPicPr>
          <p:cNvPr id="5" name="Picture 4" descr="Screen Shot 2015-08-09 at 11.19.45 AM.png"/>
          <p:cNvPicPr>
            <a:picLocks noChangeAspect="1"/>
          </p:cNvPicPr>
          <p:nvPr/>
        </p:nvPicPr>
        <p:blipFill>
          <a:blip r:embed="rId2"/>
          <a:stretch>
            <a:fillRect/>
          </a:stretch>
        </p:blipFill>
        <p:spPr>
          <a:xfrm>
            <a:off x="4275886" y="1505559"/>
            <a:ext cx="3912165" cy="428564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a:xfrm>
            <a:off x="609600" y="381000"/>
            <a:ext cx="7600950" cy="1371600"/>
          </a:xfrm>
        </p:spPr>
        <p:txBody>
          <a:bodyPr/>
          <a:lstStyle/>
          <a:p>
            <a:pPr eaLnBrk="1" hangingPunct="1"/>
            <a:r>
              <a:rPr lang="en-US" b="1" dirty="0">
                <a:ea typeface="ＭＳ Ｐゴシック" pitchFamily="-105" charset="-128"/>
                <a:cs typeface="ＭＳ Ｐゴシック" pitchFamily="-105" charset="-128"/>
              </a:rPr>
              <a:t>The “gap”</a:t>
            </a:r>
          </a:p>
        </p:txBody>
      </p:sp>
      <p:grpSp>
        <p:nvGrpSpPr>
          <p:cNvPr id="2" name="Group 4"/>
          <p:cNvGrpSpPr>
            <a:grpSpLocks/>
          </p:cNvGrpSpPr>
          <p:nvPr/>
        </p:nvGrpSpPr>
        <p:grpSpPr bwMode="auto">
          <a:xfrm>
            <a:off x="1201738" y="2530475"/>
            <a:ext cx="6653212" cy="3419475"/>
            <a:chOff x="757" y="1594"/>
            <a:chExt cx="4191" cy="2154"/>
          </a:xfrm>
        </p:grpSpPr>
        <p:sp>
          <p:nvSpPr>
            <p:cNvPr id="55337" name="Line 5"/>
            <p:cNvSpPr>
              <a:spLocks noChangeShapeType="1"/>
            </p:cNvSpPr>
            <p:nvPr/>
          </p:nvSpPr>
          <p:spPr bwMode="auto">
            <a:xfrm>
              <a:off x="757" y="1594"/>
              <a:ext cx="0" cy="2154"/>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8" name="Line 6"/>
            <p:cNvSpPr>
              <a:spLocks noChangeShapeType="1"/>
            </p:cNvSpPr>
            <p:nvPr/>
          </p:nvSpPr>
          <p:spPr bwMode="auto">
            <a:xfrm>
              <a:off x="757" y="3748"/>
              <a:ext cx="4191" cy="0"/>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grpSp>
      <p:sp>
        <p:nvSpPr>
          <p:cNvPr id="55300" name="Text Box 7"/>
          <p:cNvSpPr txBox="1">
            <a:spLocks noChangeArrowheads="1"/>
          </p:cNvSpPr>
          <p:nvPr/>
        </p:nvSpPr>
        <p:spPr bwMode="auto">
          <a:xfrm>
            <a:off x="3124200" y="6172200"/>
            <a:ext cx="1538288" cy="336550"/>
          </a:xfrm>
          <a:prstGeom prst="rect">
            <a:avLst/>
          </a:prstGeom>
          <a:noFill/>
          <a:ln w="9525">
            <a:noFill/>
            <a:miter lim="800000"/>
            <a:headEnd/>
            <a:tailEnd/>
          </a:ln>
        </p:spPr>
        <p:txBody>
          <a:bodyPr wrap="none">
            <a:prstTxWarp prst="textNoShape">
              <a:avLst/>
            </a:prstTxWarp>
            <a:spAutoFit/>
          </a:bodyPr>
          <a:lstStyle/>
          <a:p>
            <a:r>
              <a:rPr lang="en-US" sz="1600" b="1" dirty="0">
                <a:solidFill>
                  <a:srgbClr val="000000"/>
                </a:solidFill>
                <a:latin typeface="Times" pitchFamily="-105" charset="0"/>
              </a:rPr>
              <a:t>Years in School</a:t>
            </a:r>
          </a:p>
        </p:txBody>
      </p:sp>
      <p:sp>
        <p:nvSpPr>
          <p:cNvPr id="55301" name="Text Box 8"/>
          <p:cNvSpPr txBox="1">
            <a:spLocks noChangeArrowheads="1"/>
          </p:cNvSpPr>
          <p:nvPr/>
        </p:nvSpPr>
        <p:spPr bwMode="auto">
          <a:xfrm>
            <a:off x="284163" y="2462213"/>
            <a:ext cx="658812" cy="336550"/>
          </a:xfrm>
          <a:prstGeom prst="rect">
            <a:avLst/>
          </a:prstGeom>
          <a:noFill/>
          <a:ln w="9525">
            <a:noFill/>
            <a:miter lim="800000"/>
            <a:headEnd/>
            <a:tailEnd/>
          </a:ln>
        </p:spPr>
        <p:txBody>
          <a:bodyPr wrap="none">
            <a:prstTxWarp prst="textNoShape">
              <a:avLst/>
            </a:prstTxWarp>
            <a:spAutoFit/>
          </a:bodyPr>
          <a:lstStyle/>
          <a:p>
            <a:r>
              <a:rPr lang="en-US" sz="1600" b="1" dirty="0">
                <a:latin typeface="Times" pitchFamily="-105" charset="0"/>
              </a:rPr>
              <a:t>Skills</a:t>
            </a:r>
          </a:p>
        </p:txBody>
      </p:sp>
      <p:sp>
        <p:nvSpPr>
          <p:cNvPr id="55302" name="Line 9"/>
          <p:cNvSpPr>
            <a:spLocks noChangeShapeType="1"/>
          </p:cNvSpPr>
          <p:nvPr/>
        </p:nvSpPr>
        <p:spPr bwMode="auto">
          <a:xfrm flipV="1">
            <a:off x="1219200" y="1828800"/>
            <a:ext cx="4359275" cy="4114800"/>
          </a:xfrm>
          <a:prstGeom prst="line">
            <a:avLst/>
          </a:prstGeom>
          <a:noFill/>
          <a:ln w="38100">
            <a:solidFill>
              <a:srgbClr val="0000FF"/>
            </a:solidFill>
            <a:round/>
            <a:headEnd/>
            <a:tailEnd/>
          </a:ln>
        </p:spPr>
        <p:txBody>
          <a:bodyPr wrap="none" anchor="ctr">
            <a:prstTxWarp prst="textNoShape">
              <a:avLst/>
            </a:prstTxWarp>
          </a:bodyPr>
          <a:lstStyle/>
          <a:p>
            <a:endParaRPr lang="en-US" dirty="0"/>
          </a:p>
        </p:txBody>
      </p:sp>
      <p:sp>
        <p:nvSpPr>
          <p:cNvPr id="24586" name="Rectangle 10"/>
          <p:cNvSpPr>
            <a:spLocks noChangeArrowheads="1"/>
          </p:cNvSpPr>
          <p:nvPr/>
        </p:nvSpPr>
        <p:spPr bwMode="auto">
          <a:xfrm>
            <a:off x="52388" y="2662238"/>
            <a:ext cx="996950" cy="336550"/>
          </a:xfrm>
          <a:prstGeom prst="rect">
            <a:avLst/>
          </a:prstGeom>
          <a:noFill/>
          <a:ln w="9525">
            <a:noFill/>
            <a:miter lim="800000"/>
            <a:headEnd/>
            <a:tailEnd/>
          </a:ln>
          <a:effectLst/>
        </p:spPr>
        <p:txBody>
          <a:bodyPr wrap="none">
            <a:prstTxWarp prst="textNoShape">
              <a:avLst/>
            </a:prstTxWarp>
            <a:spAutoFit/>
          </a:bodyPr>
          <a:lstStyle/>
          <a:p>
            <a:pPr>
              <a:defRPr/>
            </a:pPr>
            <a:r>
              <a:rPr lang="en-US" sz="1600" b="1" dirty="0">
                <a:solidFill>
                  <a:srgbClr val="333399"/>
                </a:solidFill>
                <a:effectLst>
                  <a:outerShdw blurRad="38100" dist="38100" dir="2700000" algn="tl">
                    <a:srgbClr val="DDDDDD"/>
                  </a:outerShdw>
                </a:effectLst>
                <a:latin typeface="Times" pitchFamily="-110" charset="0"/>
                <a:ea typeface="ＭＳ Ｐゴシック" pitchFamily="-110" charset="-128"/>
                <a:cs typeface="ＭＳ Ｐゴシック" pitchFamily="-110" charset="-128"/>
              </a:rPr>
              <a:t>Demands</a:t>
            </a:r>
          </a:p>
        </p:txBody>
      </p:sp>
      <p:sp>
        <p:nvSpPr>
          <p:cNvPr id="55304" name="Freeform 11"/>
          <p:cNvSpPr>
            <a:spLocks/>
          </p:cNvSpPr>
          <p:nvPr/>
        </p:nvSpPr>
        <p:spPr bwMode="auto">
          <a:xfrm>
            <a:off x="1193800" y="4529138"/>
            <a:ext cx="2695575" cy="1428750"/>
          </a:xfrm>
          <a:custGeom>
            <a:avLst/>
            <a:gdLst>
              <a:gd name="T0" fmla="*/ 0 w 1738"/>
              <a:gd name="T1" fmla="*/ 2147483647 h 962"/>
              <a:gd name="T2" fmla="*/ 2147483647 w 1738"/>
              <a:gd name="T3" fmla="*/ 2147483647 h 962"/>
              <a:gd name="T4" fmla="*/ 2147483647 w 1738"/>
              <a:gd name="T5" fmla="*/ 2147483647 h 962"/>
              <a:gd name="T6" fmla="*/ 2147483647 w 1738"/>
              <a:gd name="T7" fmla="*/ 2147483647 h 962"/>
              <a:gd name="T8" fmla="*/ 2147483647 w 1738"/>
              <a:gd name="T9" fmla="*/ 2147483647 h 962"/>
              <a:gd name="T10" fmla="*/ 2147483647 w 1738"/>
              <a:gd name="T11" fmla="*/ 0 h 962"/>
              <a:gd name="T12" fmla="*/ 0 60000 65536"/>
              <a:gd name="T13" fmla="*/ 0 60000 65536"/>
              <a:gd name="T14" fmla="*/ 0 60000 65536"/>
              <a:gd name="T15" fmla="*/ 0 60000 65536"/>
              <a:gd name="T16" fmla="*/ 0 60000 65536"/>
              <a:gd name="T17" fmla="*/ 0 60000 65536"/>
              <a:gd name="T18" fmla="*/ 0 w 1738"/>
              <a:gd name="T19" fmla="*/ 0 h 962"/>
              <a:gd name="T20" fmla="*/ 1738 w 1738"/>
              <a:gd name="T21" fmla="*/ 962 h 962"/>
            </a:gdLst>
            <a:ahLst/>
            <a:cxnLst>
              <a:cxn ang="T12">
                <a:pos x="T0" y="T1"/>
              </a:cxn>
              <a:cxn ang="T13">
                <a:pos x="T2" y="T3"/>
              </a:cxn>
              <a:cxn ang="T14">
                <a:pos x="T4" y="T5"/>
              </a:cxn>
              <a:cxn ang="T15">
                <a:pos x="T6" y="T7"/>
              </a:cxn>
              <a:cxn ang="T16">
                <a:pos x="T8" y="T9"/>
              </a:cxn>
              <a:cxn ang="T17">
                <a:pos x="T10" y="T11"/>
              </a:cxn>
            </a:cxnLst>
            <a:rect l="T18" t="T19" r="T20" b="T21"/>
            <a:pathLst>
              <a:path w="1738" h="962">
                <a:moveTo>
                  <a:pt x="0" y="962"/>
                </a:moveTo>
                <a:cubicBezTo>
                  <a:pt x="79" y="889"/>
                  <a:pt x="159" y="817"/>
                  <a:pt x="265" y="728"/>
                </a:cubicBezTo>
                <a:cubicBezTo>
                  <a:pt x="371" y="639"/>
                  <a:pt x="512" y="514"/>
                  <a:pt x="637" y="427"/>
                </a:cubicBezTo>
                <a:cubicBezTo>
                  <a:pt x="762" y="340"/>
                  <a:pt x="893" y="260"/>
                  <a:pt x="1016" y="204"/>
                </a:cubicBezTo>
                <a:cubicBezTo>
                  <a:pt x="1139" y="148"/>
                  <a:pt x="1257" y="124"/>
                  <a:pt x="1377" y="90"/>
                </a:cubicBezTo>
                <a:cubicBezTo>
                  <a:pt x="1497" y="56"/>
                  <a:pt x="1617" y="28"/>
                  <a:pt x="1738" y="0"/>
                </a:cubicBezTo>
              </a:path>
            </a:pathLst>
          </a:custGeom>
          <a:noFill/>
          <a:ln w="25400">
            <a:solidFill>
              <a:schemeClr val="tx1"/>
            </a:solidFill>
            <a:round/>
            <a:headEnd/>
            <a:tailEnd/>
          </a:ln>
        </p:spPr>
        <p:txBody>
          <a:bodyPr wrap="none" anchor="ctr">
            <a:prstTxWarp prst="textNoShape">
              <a:avLst/>
            </a:prstTxWarp>
          </a:bodyPr>
          <a:lstStyle/>
          <a:p>
            <a:endParaRPr lang="en-US" dirty="0"/>
          </a:p>
        </p:txBody>
      </p:sp>
      <p:sp>
        <p:nvSpPr>
          <p:cNvPr id="55305" name="Text Box 12"/>
          <p:cNvSpPr txBox="1">
            <a:spLocks noChangeArrowheads="1"/>
          </p:cNvSpPr>
          <p:nvPr/>
        </p:nvSpPr>
        <p:spPr bwMode="auto">
          <a:xfrm>
            <a:off x="754063" y="2462213"/>
            <a:ext cx="241300" cy="336550"/>
          </a:xfrm>
          <a:prstGeom prst="rect">
            <a:avLst/>
          </a:prstGeom>
          <a:noFill/>
          <a:ln w="9525">
            <a:noFill/>
            <a:miter lim="800000"/>
            <a:headEnd/>
            <a:tailEnd/>
          </a:ln>
        </p:spPr>
        <p:txBody>
          <a:bodyPr wrap="none">
            <a:prstTxWarp prst="textNoShape">
              <a:avLst/>
            </a:prstTxWarp>
            <a:spAutoFit/>
          </a:bodyPr>
          <a:lstStyle/>
          <a:p>
            <a:r>
              <a:rPr lang="en-US" sz="1600" dirty="0">
                <a:solidFill>
                  <a:schemeClr val="folHlink"/>
                </a:solidFill>
                <a:latin typeface="Times" pitchFamily="-105" charset="0"/>
              </a:rPr>
              <a:t>/</a:t>
            </a:r>
            <a:endParaRPr lang="en-US" sz="1600" dirty="0">
              <a:solidFill>
                <a:srgbClr val="CA9A50"/>
              </a:solidFill>
              <a:latin typeface="Times" pitchFamily="-105" charset="0"/>
            </a:endParaRPr>
          </a:p>
        </p:txBody>
      </p:sp>
      <p:grpSp>
        <p:nvGrpSpPr>
          <p:cNvPr id="3" name="Group 13"/>
          <p:cNvGrpSpPr>
            <a:grpSpLocks/>
          </p:cNvGrpSpPr>
          <p:nvPr/>
        </p:nvGrpSpPr>
        <p:grpSpPr bwMode="auto">
          <a:xfrm>
            <a:off x="1622425" y="5764213"/>
            <a:ext cx="3922713" cy="327025"/>
            <a:chOff x="1022" y="3631"/>
            <a:chExt cx="2471" cy="206"/>
          </a:xfrm>
        </p:grpSpPr>
        <p:sp>
          <p:nvSpPr>
            <p:cNvPr id="55325" name="Line 14"/>
            <p:cNvSpPr>
              <a:spLocks noChangeShapeType="1"/>
            </p:cNvSpPr>
            <p:nvPr/>
          </p:nvSpPr>
          <p:spPr bwMode="auto">
            <a:xfrm>
              <a:off x="1022"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26" name="Line 15"/>
            <p:cNvSpPr>
              <a:spLocks noChangeShapeType="1"/>
            </p:cNvSpPr>
            <p:nvPr/>
          </p:nvSpPr>
          <p:spPr bwMode="auto">
            <a:xfrm>
              <a:off x="1246"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27" name="Line 16"/>
            <p:cNvSpPr>
              <a:spLocks noChangeShapeType="1"/>
            </p:cNvSpPr>
            <p:nvPr/>
          </p:nvSpPr>
          <p:spPr bwMode="auto">
            <a:xfrm>
              <a:off x="1471"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28" name="Line 17"/>
            <p:cNvSpPr>
              <a:spLocks noChangeShapeType="1"/>
            </p:cNvSpPr>
            <p:nvPr/>
          </p:nvSpPr>
          <p:spPr bwMode="auto">
            <a:xfrm>
              <a:off x="169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29" name="Line 18"/>
            <p:cNvSpPr>
              <a:spLocks noChangeShapeType="1"/>
            </p:cNvSpPr>
            <p:nvPr/>
          </p:nvSpPr>
          <p:spPr bwMode="auto">
            <a:xfrm>
              <a:off x="1920"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0" name="Line 19"/>
            <p:cNvSpPr>
              <a:spLocks noChangeShapeType="1"/>
            </p:cNvSpPr>
            <p:nvPr/>
          </p:nvSpPr>
          <p:spPr bwMode="auto">
            <a:xfrm>
              <a:off x="2145"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1" name="Line 20"/>
            <p:cNvSpPr>
              <a:spLocks noChangeShapeType="1"/>
            </p:cNvSpPr>
            <p:nvPr/>
          </p:nvSpPr>
          <p:spPr bwMode="auto">
            <a:xfrm>
              <a:off x="281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2" name="Line 21"/>
            <p:cNvSpPr>
              <a:spLocks noChangeShapeType="1"/>
            </p:cNvSpPr>
            <p:nvPr/>
          </p:nvSpPr>
          <p:spPr bwMode="auto">
            <a:xfrm>
              <a:off x="2594"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3" name="Line 22"/>
            <p:cNvSpPr>
              <a:spLocks noChangeShapeType="1"/>
            </p:cNvSpPr>
            <p:nvPr/>
          </p:nvSpPr>
          <p:spPr bwMode="auto">
            <a:xfrm>
              <a:off x="2369"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4" name="Line 23"/>
            <p:cNvSpPr>
              <a:spLocks noChangeShapeType="1"/>
            </p:cNvSpPr>
            <p:nvPr/>
          </p:nvSpPr>
          <p:spPr bwMode="auto">
            <a:xfrm>
              <a:off x="3268"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5" name="Line 24"/>
            <p:cNvSpPr>
              <a:spLocks noChangeShapeType="1"/>
            </p:cNvSpPr>
            <p:nvPr/>
          </p:nvSpPr>
          <p:spPr bwMode="auto">
            <a:xfrm>
              <a:off x="3043" y="364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sp>
          <p:nvSpPr>
            <p:cNvPr id="55336" name="Line 25"/>
            <p:cNvSpPr>
              <a:spLocks noChangeShapeType="1"/>
            </p:cNvSpPr>
            <p:nvPr/>
          </p:nvSpPr>
          <p:spPr bwMode="auto">
            <a:xfrm>
              <a:off x="3493" y="3631"/>
              <a:ext cx="0" cy="196"/>
            </a:xfrm>
            <a:prstGeom prst="line">
              <a:avLst/>
            </a:prstGeom>
            <a:noFill/>
            <a:ln w="9525">
              <a:solidFill>
                <a:srgbClr val="000000"/>
              </a:solidFill>
              <a:round/>
              <a:headEnd/>
              <a:tailEnd/>
            </a:ln>
          </p:spPr>
          <p:txBody>
            <a:bodyPr wrap="none" anchor="ctr">
              <a:prstTxWarp prst="textNoShape">
                <a:avLst/>
              </a:prstTxWarp>
            </a:bodyPr>
            <a:lstStyle/>
            <a:p>
              <a:endParaRPr lang="en-US" dirty="0"/>
            </a:p>
          </p:txBody>
        </p:sp>
      </p:grpSp>
      <p:grpSp>
        <p:nvGrpSpPr>
          <p:cNvPr id="4" name="Group 26"/>
          <p:cNvGrpSpPr>
            <a:grpSpLocks/>
          </p:cNvGrpSpPr>
          <p:nvPr/>
        </p:nvGrpSpPr>
        <p:grpSpPr bwMode="auto">
          <a:xfrm>
            <a:off x="1028700" y="2674938"/>
            <a:ext cx="311150" cy="2913062"/>
            <a:chOff x="648" y="1685"/>
            <a:chExt cx="196" cy="1835"/>
          </a:xfrm>
        </p:grpSpPr>
        <p:sp>
          <p:nvSpPr>
            <p:cNvPr id="55315" name="Line 27"/>
            <p:cNvSpPr>
              <a:spLocks noChangeShapeType="1"/>
            </p:cNvSpPr>
            <p:nvPr/>
          </p:nvSpPr>
          <p:spPr bwMode="auto">
            <a:xfrm>
              <a:off x="648" y="3520"/>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16" name="Line 28"/>
            <p:cNvSpPr>
              <a:spLocks noChangeShapeType="1"/>
            </p:cNvSpPr>
            <p:nvPr/>
          </p:nvSpPr>
          <p:spPr bwMode="auto">
            <a:xfrm>
              <a:off x="648" y="3316"/>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17" name="Line 29"/>
            <p:cNvSpPr>
              <a:spLocks noChangeShapeType="1"/>
            </p:cNvSpPr>
            <p:nvPr/>
          </p:nvSpPr>
          <p:spPr bwMode="auto">
            <a:xfrm>
              <a:off x="648" y="2908"/>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18" name="Line 30"/>
            <p:cNvSpPr>
              <a:spLocks noChangeShapeType="1"/>
            </p:cNvSpPr>
            <p:nvPr/>
          </p:nvSpPr>
          <p:spPr bwMode="auto">
            <a:xfrm>
              <a:off x="648" y="2500"/>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19" name="Line 31"/>
            <p:cNvSpPr>
              <a:spLocks noChangeShapeType="1"/>
            </p:cNvSpPr>
            <p:nvPr/>
          </p:nvSpPr>
          <p:spPr bwMode="auto">
            <a:xfrm>
              <a:off x="648" y="2704"/>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20" name="Line 32"/>
            <p:cNvSpPr>
              <a:spLocks noChangeShapeType="1"/>
            </p:cNvSpPr>
            <p:nvPr/>
          </p:nvSpPr>
          <p:spPr bwMode="auto">
            <a:xfrm>
              <a:off x="648" y="3112"/>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21" name="Line 33"/>
            <p:cNvSpPr>
              <a:spLocks noChangeShapeType="1"/>
            </p:cNvSpPr>
            <p:nvPr/>
          </p:nvSpPr>
          <p:spPr bwMode="auto">
            <a:xfrm>
              <a:off x="650" y="2296"/>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22" name="Line 34"/>
            <p:cNvSpPr>
              <a:spLocks noChangeShapeType="1"/>
            </p:cNvSpPr>
            <p:nvPr/>
          </p:nvSpPr>
          <p:spPr bwMode="auto">
            <a:xfrm>
              <a:off x="650" y="2092"/>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23" name="Line 35"/>
            <p:cNvSpPr>
              <a:spLocks noChangeShapeType="1"/>
            </p:cNvSpPr>
            <p:nvPr/>
          </p:nvSpPr>
          <p:spPr bwMode="auto">
            <a:xfrm>
              <a:off x="650" y="1685"/>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sp>
          <p:nvSpPr>
            <p:cNvPr id="55324" name="Line 36"/>
            <p:cNvSpPr>
              <a:spLocks noChangeShapeType="1"/>
            </p:cNvSpPr>
            <p:nvPr/>
          </p:nvSpPr>
          <p:spPr bwMode="auto">
            <a:xfrm>
              <a:off x="650" y="1888"/>
              <a:ext cx="194" cy="0"/>
            </a:xfrm>
            <a:prstGeom prst="line">
              <a:avLst/>
            </a:prstGeom>
            <a:noFill/>
            <a:ln w="9525">
              <a:solidFill>
                <a:schemeClr val="tx1"/>
              </a:solidFill>
              <a:round/>
              <a:headEnd/>
              <a:tailEnd/>
            </a:ln>
          </p:spPr>
          <p:txBody>
            <a:bodyPr wrap="none" anchor="ctr">
              <a:prstTxWarp prst="textNoShape">
                <a:avLst/>
              </a:prstTxWarp>
            </a:bodyPr>
            <a:lstStyle/>
            <a:p>
              <a:endParaRPr lang="en-US" dirty="0"/>
            </a:p>
          </p:txBody>
        </p:sp>
      </p:grpSp>
      <p:sp>
        <p:nvSpPr>
          <p:cNvPr id="55308" name="Freeform 37"/>
          <p:cNvSpPr>
            <a:spLocks/>
          </p:cNvSpPr>
          <p:nvPr/>
        </p:nvSpPr>
        <p:spPr bwMode="auto">
          <a:xfrm>
            <a:off x="3873500" y="4435475"/>
            <a:ext cx="3276600" cy="95250"/>
          </a:xfrm>
          <a:custGeom>
            <a:avLst/>
            <a:gdLst>
              <a:gd name="T0" fmla="*/ 0 w 2064"/>
              <a:gd name="T1" fmla="*/ 2147483647 h 88"/>
              <a:gd name="T2" fmla="*/ 2147483647 w 2064"/>
              <a:gd name="T3" fmla="*/ 2147483647 h 88"/>
              <a:gd name="T4" fmla="*/ 2147483647 w 2064"/>
              <a:gd name="T5" fmla="*/ 2147483647 h 88"/>
              <a:gd name="T6" fmla="*/ 2147483647 w 2064"/>
              <a:gd name="T7" fmla="*/ 0 h 88"/>
              <a:gd name="T8" fmla="*/ 0 60000 65536"/>
              <a:gd name="T9" fmla="*/ 0 60000 65536"/>
              <a:gd name="T10" fmla="*/ 0 60000 65536"/>
              <a:gd name="T11" fmla="*/ 0 60000 65536"/>
              <a:gd name="T12" fmla="*/ 0 w 2064"/>
              <a:gd name="T13" fmla="*/ 0 h 88"/>
              <a:gd name="T14" fmla="*/ 2064 w 2064"/>
              <a:gd name="T15" fmla="*/ 88 h 88"/>
            </a:gdLst>
            <a:ahLst/>
            <a:cxnLst>
              <a:cxn ang="T8">
                <a:pos x="T0" y="T1"/>
              </a:cxn>
              <a:cxn ang="T9">
                <a:pos x="T2" y="T3"/>
              </a:cxn>
              <a:cxn ang="T10">
                <a:pos x="T4" y="T5"/>
              </a:cxn>
              <a:cxn ang="T11">
                <a:pos x="T6" y="T7"/>
              </a:cxn>
            </a:cxnLst>
            <a:rect l="T12" t="T13" r="T14" b="T15"/>
            <a:pathLst>
              <a:path w="2064" h="88">
                <a:moveTo>
                  <a:pt x="0" y="88"/>
                </a:moveTo>
                <a:cubicBezTo>
                  <a:pt x="79" y="66"/>
                  <a:pt x="158" y="45"/>
                  <a:pt x="344" y="32"/>
                </a:cubicBezTo>
                <a:cubicBezTo>
                  <a:pt x="530" y="19"/>
                  <a:pt x="829" y="17"/>
                  <a:pt x="1116" y="12"/>
                </a:cubicBezTo>
                <a:cubicBezTo>
                  <a:pt x="1403" y="7"/>
                  <a:pt x="1733" y="3"/>
                  <a:pt x="2064" y="0"/>
                </a:cubicBezTo>
              </a:path>
            </a:pathLst>
          </a:custGeom>
          <a:noFill/>
          <a:ln w="25400">
            <a:solidFill>
              <a:schemeClr val="tx1"/>
            </a:solidFill>
            <a:round/>
            <a:headEnd/>
            <a:tailEnd/>
          </a:ln>
        </p:spPr>
        <p:txBody>
          <a:bodyPr wrap="none" anchor="ctr">
            <a:prstTxWarp prst="textNoShape">
              <a:avLst/>
            </a:prstTxWarp>
          </a:bodyPr>
          <a:lstStyle/>
          <a:p>
            <a:endParaRPr lang="en-US" dirty="0"/>
          </a:p>
        </p:txBody>
      </p:sp>
      <p:sp>
        <p:nvSpPr>
          <p:cNvPr id="55309" name="Text Box 38"/>
          <p:cNvSpPr txBox="1">
            <a:spLocks noChangeArrowheads="1"/>
          </p:cNvSpPr>
          <p:nvPr/>
        </p:nvSpPr>
        <p:spPr bwMode="auto">
          <a:xfrm>
            <a:off x="7239000" y="3892550"/>
            <a:ext cx="1905000" cy="581025"/>
          </a:xfrm>
          <a:prstGeom prst="rect">
            <a:avLst/>
          </a:prstGeom>
          <a:noFill/>
          <a:ln w="9525">
            <a:noFill/>
            <a:miter lim="800000"/>
            <a:headEnd/>
            <a:tailEnd/>
          </a:ln>
        </p:spPr>
        <p:txBody>
          <a:bodyPr>
            <a:prstTxWarp prst="textNoShape">
              <a:avLst/>
            </a:prstTxWarp>
            <a:spAutoFit/>
          </a:bodyPr>
          <a:lstStyle/>
          <a:p>
            <a:endParaRPr lang="en-US" sz="1600" dirty="0">
              <a:latin typeface="Helvetica" pitchFamily="-105" charset="0"/>
            </a:endParaRPr>
          </a:p>
          <a:p>
            <a:r>
              <a:rPr lang="en-US" sz="1600" dirty="0">
                <a:latin typeface="Helvetica" pitchFamily="-105" charset="0"/>
              </a:rPr>
              <a:t> </a:t>
            </a:r>
          </a:p>
        </p:txBody>
      </p:sp>
      <p:sp>
        <p:nvSpPr>
          <p:cNvPr id="55310" name="Text Box 39"/>
          <p:cNvSpPr txBox="1">
            <a:spLocks noChangeArrowheads="1"/>
          </p:cNvSpPr>
          <p:nvPr/>
        </p:nvSpPr>
        <p:spPr bwMode="auto">
          <a:xfrm>
            <a:off x="4724400" y="2057400"/>
            <a:ext cx="1428750" cy="581025"/>
          </a:xfrm>
          <a:prstGeom prst="rect">
            <a:avLst/>
          </a:prstGeom>
          <a:noFill/>
          <a:ln w="9525">
            <a:noFill/>
            <a:miter lim="800000"/>
            <a:headEnd/>
            <a:tailEnd/>
          </a:ln>
        </p:spPr>
        <p:txBody>
          <a:bodyPr>
            <a:prstTxWarp prst="textNoShape">
              <a:avLst/>
            </a:prstTxWarp>
            <a:spAutoFit/>
          </a:bodyPr>
          <a:lstStyle/>
          <a:p>
            <a:endParaRPr lang="en-US" sz="1600" dirty="0"/>
          </a:p>
          <a:p>
            <a:r>
              <a:rPr lang="en-US" sz="1600" dirty="0"/>
              <a:t> </a:t>
            </a:r>
          </a:p>
        </p:txBody>
      </p:sp>
      <p:sp>
        <p:nvSpPr>
          <p:cNvPr id="55311" name="TextBox 39"/>
          <p:cNvSpPr txBox="1">
            <a:spLocks noChangeArrowheads="1"/>
          </p:cNvSpPr>
          <p:nvPr/>
        </p:nvSpPr>
        <p:spPr bwMode="auto">
          <a:xfrm>
            <a:off x="5511800" y="1429434"/>
            <a:ext cx="3276600" cy="646331"/>
          </a:xfrm>
          <a:prstGeom prst="rect">
            <a:avLst/>
          </a:prstGeom>
          <a:noFill/>
          <a:ln w="9525">
            <a:noFill/>
            <a:miter lim="800000"/>
            <a:headEnd/>
            <a:tailEnd/>
          </a:ln>
        </p:spPr>
        <p:txBody>
          <a:bodyPr>
            <a:prstTxWarp prst="textNoShape">
              <a:avLst/>
            </a:prstTxWarp>
            <a:spAutoFit/>
          </a:bodyPr>
          <a:lstStyle/>
          <a:p>
            <a:r>
              <a:rPr lang="en-US" sz="1800" dirty="0" smtClean="0">
                <a:ea typeface="Arial" pitchFamily="-105" charset="0"/>
                <a:cs typeface="Arial" pitchFamily="-105" charset="0"/>
              </a:rPr>
              <a:t>Lexile levels for current</a:t>
            </a:r>
          </a:p>
          <a:p>
            <a:r>
              <a:rPr lang="en-US" dirty="0" smtClean="0">
                <a:ea typeface="Arial" pitchFamily="-105" charset="0"/>
                <a:cs typeface="Arial" pitchFamily="-105" charset="0"/>
              </a:rPr>
              <a:t>grade level materials</a:t>
            </a:r>
            <a:r>
              <a:rPr lang="en-US" sz="1800" dirty="0" smtClean="0">
                <a:ea typeface="Arial" pitchFamily="-105" charset="0"/>
                <a:cs typeface="Arial" pitchFamily="-105" charset="0"/>
              </a:rPr>
              <a:t>.</a:t>
            </a:r>
            <a:endParaRPr lang="en-US" sz="1800" dirty="0">
              <a:ea typeface="Arial" pitchFamily="-105" charset="0"/>
              <a:cs typeface="Arial" pitchFamily="-105" charset="0"/>
            </a:endParaRPr>
          </a:p>
        </p:txBody>
      </p:sp>
      <p:cxnSp>
        <p:nvCxnSpPr>
          <p:cNvPr id="55312" name="Straight Arrow Connector 41"/>
          <p:cNvCxnSpPr>
            <a:cxnSpLocks noChangeShapeType="1"/>
          </p:cNvCxnSpPr>
          <p:nvPr/>
        </p:nvCxnSpPr>
        <p:spPr bwMode="auto">
          <a:xfrm rot="5400000" flipH="1" flipV="1">
            <a:off x="2782888" y="4457700"/>
            <a:ext cx="531812" cy="1588"/>
          </a:xfrm>
          <a:prstGeom prst="straightConnector1">
            <a:avLst/>
          </a:prstGeom>
          <a:noFill/>
          <a:ln w="38100">
            <a:solidFill>
              <a:srgbClr val="CB0000"/>
            </a:solidFill>
            <a:round/>
            <a:headEnd type="arrow" w="med" len="med"/>
            <a:tailEnd type="arrow" w="med" len="med"/>
          </a:ln>
        </p:spPr>
      </p:cxnSp>
      <p:cxnSp>
        <p:nvCxnSpPr>
          <p:cNvPr id="55313" name="Straight Arrow Connector 45"/>
          <p:cNvCxnSpPr>
            <a:cxnSpLocks noChangeShapeType="1"/>
          </p:cNvCxnSpPr>
          <p:nvPr/>
        </p:nvCxnSpPr>
        <p:spPr bwMode="auto">
          <a:xfrm rot="5400000" flipH="1" flipV="1">
            <a:off x="4766745" y="3214688"/>
            <a:ext cx="2139950" cy="15873"/>
          </a:xfrm>
          <a:prstGeom prst="straightConnector1">
            <a:avLst/>
          </a:prstGeom>
          <a:noFill/>
          <a:ln w="38100">
            <a:solidFill>
              <a:srgbClr val="CB0000"/>
            </a:solidFill>
            <a:round/>
            <a:headEnd type="arrow" w="med" len="med"/>
            <a:tailEnd type="arrow" w="med" len="med"/>
          </a:ln>
        </p:spPr>
      </p:cxnSp>
      <p:sp>
        <p:nvSpPr>
          <p:cNvPr id="55314" name="TextBox 46"/>
          <p:cNvSpPr txBox="1">
            <a:spLocks noChangeArrowheads="1"/>
          </p:cNvSpPr>
          <p:nvPr/>
        </p:nvSpPr>
        <p:spPr bwMode="auto">
          <a:xfrm>
            <a:off x="3886200" y="4495800"/>
            <a:ext cx="2249488" cy="276225"/>
          </a:xfrm>
          <a:prstGeom prst="rect">
            <a:avLst/>
          </a:prstGeom>
          <a:noFill/>
          <a:ln w="9525">
            <a:noFill/>
            <a:miter lim="800000"/>
            <a:headEnd/>
            <a:tailEnd/>
          </a:ln>
        </p:spPr>
        <p:txBody>
          <a:bodyPr wrap="none">
            <a:prstTxWarp prst="textNoShape">
              <a:avLst/>
            </a:prstTxWarp>
            <a:spAutoFit/>
          </a:bodyPr>
          <a:lstStyle/>
          <a:p>
            <a:r>
              <a:rPr lang="en-US" sz="1200" dirty="0"/>
              <a:t>Progress of struggling readers</a:t>
            </a:r>
          </a:p>
        </p:txBody>
      </p:sp>
      <p:sp>
        <p:nvSpPr>
          <p:cNvPr id="43" name="TextBox 39"/>
          <p:cNvSpPr txBox="1">
            <a:spLocks noChangeArrowheads="1"/>
          </p:cNvSpPr>
          <p:nvPr/>
        </p:nvSpPr>
        <p:spPr bwMode="auto">
          <a:xfrm>
            <a:off x="5187950" y="3646269"/>
            <a:ext cx="3276600" cy="646331"/>
          </a:xfrm>
          <a:prstGeom prst="rect">
            <a:avLst/>
          </a:prstGeom>
          <a:solidFill>
            <a:srgbClr val="FFFFFF"/>
          </a:solidFill>
          <a:ln w="9525">
            <a:noFill/>
            <a:miter lim="800000"/>
            <a:headEnd/>
            <a:tailEnd/>
          </a:ln>
        </p:spPr>
        <p:txBody>
          <a:bodyPr>
            <a:prstTxWarp prst="textNoShape">
              <a:avLst/>
            </a:prstTxWarp>
            <a:spAutoFit/>
          </a:bodyPr>
          <a:lstStyle/>
          <a:p>
            <a:r>
              <a:rPr lang="en-US" sz="1800" dirty="0" smtClean="0">
                <a:ea typeface="Arial" pitchFamily="-105" charset="0"/>
                <a:cs typeface="Arial" pitchFamily="-105" charset="0"/>
              </a:rPr>
              <a:t>Students’ current lexile levels</a:t>
            </a:r>
          </a:p>
          <a:p>
            <a:r>
              <a:rPr lang="en-US" dirty="0" smtClean="0">
                <a:ea typeface="Arial" pitchFamily="-105" charset="0"/>
                <a:cs typeface="Arial" pitchFamily="-105" charset="0"/>
              </a:rPr>
              <a:t>of reading performance</a:t>
            </a:r>
            <a:r>
              <a:rPr lang="en-US" sz="1800" dirty="0" smtClean="0">
                <a:ea typeface="Arial" pitchFamily="-105" charset="0"/>
                <a:cs typeface="Arial" pitchFamily="-105" charset="0"/>
              </a:rPr>
              <a:t>.</a:t>
            </a:r>
            <a:endParaRPr lang="en-US" sz="1800" dirty="0">
              <a:ea typeface="Arial" pitchFamily="-105" charset="0"/>
              <a:cs typeface="Arial" pitchFamily="-105"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Footer Placeholder 4"/>
          <p:cNvSpPr>
            <a:spLocks noGrp="1"/>
          </p:cNvSpPr>
          <p:nvPr>
            <p:ph type="ftr" sz="quarter" idx="4294967295"/>
          </p:nvPr>
        </p:nvSpPr>
        <p:spPr bwMode="auto">
          <a:xfrm>
            <a:off x="3124200" y="6356350"/>
            <a:ext cx="2895600" cy="365125"/>
          </a:xfrm>
          <a:prstGeom prst="rect">
            <a:avLst/>
          </a:prstGeom>
          <a:noFill/>
          <a:ln>
            <a:miter lim="800000"/>
            <a:headEnd/>
            <a:tailEnd/>
          </a:ln>
        </p:spPr>
        <p:txBody>
          <a:bodyPr>
            <a:prstTxWarp prst="textNoShape">
              <a:avLst/>
            </a:prstTxWarp>
          </a:bodyPr>
          <a:lstStyle/>
          <a:p>
            <a:r>
              <a:rPr lang="en-US" dirty="0"/>
              <a:t>ProQuest Company</a:t>
            </a:r>
          </a:p>
        </p:txBody>
      </p:sp>
      <p:sp>
        <p:nvSpPr>
          <p:cNvPr id="65539" name="Rectangle 29"/>
          <p:cNvSpPr>
            <a:spLocks noChangeArrowheads="1"/>
          </p:cNvSpPr>
          <p:nvPr/>
        </p:nvSpPr>
        <p:spPr bwMode="auto">
          <a:xfrm>
            <a:off x="5562600" y="4953000"/>
            <a:ext cx="3124200" cy="304800"/>
          </a:xfrm>
          <a:prstGeom prst="rect">
            <a:avLst/>
          </a:prstGeom>
          <a:solidFill>
            <a:srgbClr val="EAF3D9"/>
          </a:solidFill>
          <a:ln w="9525">
            <a:noFill/>
            <a:miter lim="800000"/>
            <a:headEnd/>
            <a:tailEnd/>
          </a:ln>
        </p:spPr>
        <p:txBody>
          <a:bodyPr wrap="none" anchor="ctr">
            <a:prstTxWarp prst="textNoShape">
              <a:avLst/>
            </a:prstTxWarp>
            <a:spAutoFit/>
          </a:bodyPr>
          <a:lstStyle/>
          <a:p>
            <a:endParaRPr lang="en-US" dirty="0"/>
          </a:p>
        </p:txBody>
      </p:sp>
      <p:sp>
        <p:nvSpPr>
          <p:cNvPr id="65540" name="Rectangle 28"/>
          <p:cNvSpPr>
            <a:spLocks noChangeArrowheads="1"/>
          </p:cNvSpPr>
          <p:nvPr/>
        </p:nvSpPr>
        <p:spPr bwMode="auto">
          <a:xfrm>
            <a:off x="5562600" y="4419600"/>
            <a:ext cx="3124200" cy="304800"/>
          </a:xfrm>
          <a:prstGeom prst="rect">
            <a:avLst/>
          </a:prstGeom>
          <a:solidFill>
            <a:srgbClr val="EAF3D9"/>
          </a:solidFill>
          <a:ln w="9525">
            <a:noFill/>
            <a:miter lim="800000"/>
            <a:headEnd/>
            <a:tailEnd/>
          </a:ln>
        </p:spPr>
        <p:txBody>
          <a:bodyPr wrap="none" anchor="ctr">
            <a:prstTxWarp prst="textNoShape">
              <a:avLst/>
            </a:prstTxWarp>
            <a:spAutoFit/>
          </a:bodyPr>
          <a:lstStyle/>
          <a:p>
            <a:endParaRPr lang="en-US" dirty="0"/>
          </a:p>
        </p:txBody>
      </p:sp>
      <p:sp>
        <p:nvSpPr>
          <p:cNvPr id="669698" name="Rectangle 2"/>
          <p:cNvSpPr>
            <a:spLocks noGrp="1" noChangeArrowheads="1"/>
          </p:cNvSpPr>
          <p:nvPr>
            <p:ph type="title"/>
          </p:nvPr>
        </p:nvSpPr>
        <p:spPr>
          <a:xfrm>
            <a:off x="457200" y="274638"/>
            <a:ext cx="8229600" cy="596900"/>
          </a:xfrm>
        </p:spPr>
        <p:txBody>
          <a:bodyPr>
            <a:normAutofit fontScale="90000"/>
          </a:bodyPr>
          <a:lstStyle/>
          <a:p>
            <a:pPr>
              <a:defRPr/>
            </a:pPr>
            <a:r>
              <a:rPr lang="en-US" sz="4000" b="1" dirty="0"/>
              <a:t>Lexile Reading Levels </a:t>
            </a:r>
          </a:p>
        </p:txBody>
      </p:sp>
      <p:sp>
        <p:nvSpPr>
          <p:cNvPr id="65542" name="Rectangle 3"/>
          <p:cNvSpPr>
            <a:spLocks noGrp="1" noChangeArrowheads="1"/>
          </p:cNvSpPr>
          <p:nvPr>
            <p:ph type="body" idx="1"/>
          </p:nvPr>
        </p:nvSpPr>
        <p:spPr>
          <a:xfrm>
            <a:off x="457200" y="871538"/>
            <a:ext cx="5029200" cy="5048250"/>
          </a:xfrm>
        </p:spPr>
        <p:txBody>
          <a:bodyPr/>
          <a:lstStyle/>
          <a:p>
            <a:pPr>
              <a:buFontTx/>
              <a:buNone/>
            </a:pPr>
            <a:r>
              <a:rPr lang="en-US" sz="2400" b="1" dirty="0"/>
              <a:t>What are Lexile Reading Levels</a:t>
            </a:r>
          </a:p>
          <a:p>
            <a:r>
              <a:rPr lang="en-US" sz="2400" dirty="0"/>
              <a:t>Lexile scores match reader ability and text difficulty, allowing individualized monitoring of student progress.</a:t>
            </a:r>
          </a:p>
          <a:p>
            <a:pPr>
              <a:buFontTx/>
              <a:buNone/>
            </a:pPr>
            <a:r>
              <a:rPr lang="en-US" sz="2400" b="1" dirty="0"/>
              <a:t>How does it work?</a:t>
            </a:r>
          </a:p>
          <a:p>
            <a:pPr>
              <a:spcBef>
                <a:spcPct val="50000"/>
              </a:spcBef>
            </a:pPr>
            <a:r>
              <a:rPr lang="en-US" sz="2400" dirty="0"/>
              <a:t>Lexile measures are based on two well-established predictors of how difficult a text is to comprehend: </a:t>
            </a:r>
            <a:r>
              <a:rPr lang="en-US" sz="2400" i="1" dirty="0"/>
              <a:t>semantic difficulty </a:t>
            </a:r>
            <a:r>
              <a:rPr lang="en-US" sz="2400" dirty="0"/>
              <a:t>(word frequency) and </a:t>
            </a:r>
            <a:r>
              <a:rPr lang="en-US" sz="2400" i="1" dirty="0"/>
              <a:t>syntactic complexity </a:t>
            </a:r>
            <a:r>
              <a:rPr lang="en-US" sz="2400" dirty="0"/>
              <a:t>(sentence length).</a:t>
            </a:r>
          </a:p>
          <a:p>
            <a:endParaRPr lang="en-US" sz="2400" dirty="0"/>
          </a:p>
        </p:txBody>
      </p:sp>
      <p:sp>
        <p:nvSpPr>
          <p:cNvPr id="65543" name="Rectangle 26"/>
          <p:cNvSpPr>
            <a:spLocks noChangeArrowheads="1"/>
          </p:cNvSpPr>
          <p:nvPr/>
        </p:nvSpPr>
        <p:spPr bwMode="auto">
          <a:xfrm>
            <a:off x="5562600" y="3276600"/>
            <a:ext cx="3124200" cy="304800"/>
          </a:xfrm>
          <a:prstGeom prst="rect">
            <a:avLst/>
          </a:prstGeom>
          <a:solidFill>
            <a:srgbClr val="EAF3D9"/>
          </a:solidFill>
          <a:ln w="9525">
            <a:noFill/>
            <a:miter lim="800000"/>
            <a:headEnd/>
            <a:tailEnd/>
          </a:ln>
        </p:spPr>
        <p:txBody>
          <a:bodyPr wrap="none" anchor="ctr">
            <a:prstTxWarp prst="textNoShape">
              <a:avLst/>
            </a:prstTxWarp>
            <a:spAutoFit/>
          </a:bodyPr>
          <a:lstStyle/>
          <a:p>
            <a:endParaRPr lang="en-US" dirty="0"/>
          </a:p>
        </p:txBody>
      </p:sp>
      <p:sp>
        <p:nvSpPr>
          <p:cNvPr id="65544" name="Rectangle 27"/>
          <p:cNvSpPr>
            <a:spLocks noChangeArrowheads="1"/>
          </p:cNvSpPr>
          <p:nvPr/>
        </p:nvSpPr>
        <p:spPr bwMode="auto">
          <a:xfrm>
            <a:off x="5562600" y="3810000"/>
            <a:ext cx="3124200" cy="304800"/>
          </a:xfrm>
          <a:prstGeom prst="rect">
            <a:avLst/>
          </a:prstGeom>
          <a:solidFill>
            <a:srgbClr val="EAF3D9"/>
          </a:solidFill>
          <a:ln w="9525">
            <a:noFill/>
            <a:miter lim="800000"/>
            <a:headEnd/>
            <a:tailEnd/>
          </a:ln>
        </p:spPr>
        <p:txBody>
          <a:bodyPr wrap="none" anchor="ctr">
            <a:prstTxWarp prst="textNoShape">
              <a:avLst/>
            </a:prstTxWarp>
            <a:spAutoFit/>
          </a:bodyPr>
          <a:lstStyle/>
          <a:p>
            <a:endParaRPr lang="en-US" dirty="0"/>
          </a:p>
        </p:txBody>
      </p:sp>
      <p:sp>
        <p:nvSpPr>
          <p:cNvPr id="65545" name="Rectangle 30"/>
          <p:cNvSpPr>
            <a:spLocks noChangeArrowheads="1"/>
          </p:cNvSpPr>
          <p:nvPr/>
        </p:nvSpPr>
        <p:spPr bwMode="auto">
          <a:xfrm>
            <a:off x="5562600" y="5486400"/>
            <a:ext cx="3124200" cy="304800"/>
          </a:xfrm>
          <a:prstGeom prst="rect">
            <a:avLst/>
          </a:prstGeom>
          <a:solidFill>
            <a:srgbClr val="EAF3D9"/>
          </a:solidFill>
          <a:ln w="9525">
            <a:noFill/>
            <a:miter lim="800000"/>
            <a:headEnd/>
            <a:tailEnd/>
          </a:ln>
        </p:spPr>
        <p:txBody>
          <a:bodyPr wrap="none" anchor="ctr">
            <a:prstTxWarp prst="textNoShape">
              <a:avLst/>
            </a:prstTxWarp>
            <a:spAutoFit/>
          </a:bodyPr>
          <a:lstStyle/>
          <a:p>
            <a:endParaRPr lang="en-US" dirty="0"/>
          </a:p>
        </p:txBody>
      </p:sp>
      <p:graphicFrame>
        <p:nvGraphicFramePr>
          <p:cNvPr id="669720" name="Group 24"/>
          <p:cNvGraphicFramePr>
            <a:graphicFrameLocks noGrp="1"/>
          </p:cNvGraphicFramePr>
          <p:nvPr/>
        </p:nvGraphicFramePr>
        <p:xfrm>
          <a:off x="5562600" y="2498725"/>
          <a:ext cx="3124200" cy="3291840"/>
        </p:xfrm>
        <a:graphic>
          <a:graphicData uri="http://schemas.openxmlformats.org/drawingml/2006/table">
            <a:tbl>
              <a:tblPr/>
              <a:tblGrid>
                <a:gridCol w="762000"/>
                <a:gridCol w="838200"/>
                <a:gridCol w="1524000"/>
              </a:tblGrid>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3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School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3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Typical Lexile Level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F3D9"/>
                    </a:solidFill>
                  </a:tcPr>
                </a:tc>
              </a:tr>
              <a:tr h="1749425">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7</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8</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9</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10</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11</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12</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13</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14</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15</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3</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4</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5</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6</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7</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8</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9</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10</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11</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300- 800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400- 900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500-1000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600-1100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700-1200</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800-1300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900-1400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1000-1700</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1" charset="0"/>
                        </a:rPr>
                        <a:t>1100-1700</a:t>
                      </a:r>
                      <a:br>
                        <a:rPr kumimoji="0" lang="en-US" sz="1200" b="1" i="0" u="none" strike="noStrike" cap="none" normalizeH="0" baseline="0" dirty="0">
                          <a:ln>
                            <a:noFill/>
                          </a:ln>
                          <a:solidFill>
                            <a:schemeClr val="tx1"/>
                          </a:solidFill>
                          <a:effectLst/>
                          <a:latin typeface="Arial" pitchFamily="-1" charset="0"/>
                        </a:rPr>
                      </a:br>
                      <a:r>
                        <a:rPr kumimoji="0" lang="en-US" sz="1200" b="1" i="0" u="none" strike="noStrike" cap="none" normalizeH="0" baseline="0" dirty="0">
                          <a:ln>
                            <a:noFill/>
                          </a:ln>
                          <a:solidFill>
                            <a:schemeClr val="tx1"/>
                          </a:solidFill>
                          <a:effectLst/>
                          <a:latin typeface="Arial" pitchFamily="-1" charset="0"/>
                        </a:rPr>
                        <a:t>1200-1700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5560" name="Rectangle 32"/>
          <p:cNvSpPr>
            <a:spLocks noChangeArrowheads="1"/>
          </p:cNvSpPr>
          <p:nvPr/>
        </p:nvSpPr>
        <p:spPr bwMode="auto">
          <a:xfrm>
            <a:off x="5486400" y="1860550"/>
            <a:ext cx="3200400" cy="654050"/>
          </a:xfrm>
          <a:prstGeom prst="rect">
            <a:avLst/>
          </a:prstGeom>
          <a:noFill/>
          <a:ln w="9525">
            <a:noFill/>
            <a:miter lim="800000"/>
            <a:headEnd/>
            <a:tailEnd/>
          </a:ln>
        </p:spPr>
        <p:txBody>
          <a:bodyPr anchor="ctr">
            <a:prstTxWarp prst="textNoShape">
              <a:avLst/>
            </a:prstTxWarp>
          </a:bodyPr>
          <a:lstStyle/>
          <a:p>
            <a:pPr algn="ctr"/>
            <a:r>
              <a:rPr lang="en-US" dirty="0">
                <a:solidFill>
                  <a:schemeClr val="tx2"/>
                </a:solidFill>
              </a:rPr>
              <a:t>Lexile Score Table </a:t>
            </a:r>
            <a:r>
              <a:rPr lang="en-US" sz="800" b="1" dirty="0">
                <a:solidFill>
                  <a:schemeClr val="tx2"/>
                </a:solidFill>
              </a:rPr>
              <a:t>from www.lexile.com: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a:stretch>
            <a:fillRect/>
          </a:stretch>
        </p:blipFill>
        <p:spPr bwMode="auto">
          <a:xfrm>
            <a:off x="-39688" y="0"/>
            <a:ext cx="92233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dirty="0"/>
              <a:t>Clear Expectations …</a:t>
            </a:r>
          </a:p>
        </p:txBody>
      </p:sp>
      <p:sp>
        <p:nvSpPr>
          <p:cNvPr id="340995" name="Rectangle 3"/>
          <p:cNvSpPr>
            <a:spLocks noGrp="1" noChangeArrowheads="1"/>
          </p:cNvSpPr>
          <p:nvPr>
            <p:ph type="body" sz="half" idx="1"/>
          </p:nvPr>
        </p:nvSpPr>
        <p:spPr>
          <a:xfrm>
            <a:off x="685800" y="2339994"/>
            <a:ext cx="3810000" cy="2349854"/>
          </a:xfrm>
        </p:spPr>
        <p:txBody>
          <a:bodyPr/>
          <a:lstStyle/>
          <a:p>
            <a:pPr eaLnBrk="1" hangingPunct="1">
              <a:lnSpc>
                <a:spcPct val="130000"/>
              </a:lnSpc>
            </a:pPr>
            <a:r>
              <a:rPr lang="en-US" sz="2400" dirty="0"/>
              <a:t>Without using any vulgar language or slang terms, please list 10 body parts that have only 3 </a:t>
            </a:r>
            <a:r>
              <a:rPr lang="en-US" sz="2400" dirty="0" smtClean="0"/>
              <a:t>letters.</a:t>
            </a:r>
          </a:p>
          <a:p>
            <a:pPr eaLnBrk="1" hangingPunct="1">
              <a:lnSpc>
                <a:spcPct val="90000"/>
              </a:lnSpc>
              <a:buFontTx/>
              <a:buNone/>
            </a:pPr>
            <a:endParaRPr lang="en-US" sz="1600" dirty="0"/>
          </a:p>
        </p:txBody>
      </p:sp>
      <p:pic>
        <p:nvPicPr>
          <p:cNvPr id="340997" name="Picture 5" descr="foot"/>
          <p:cNvPicPr>
            <a:picLocks noGrp="1" noChangeAspect="1" noChangeArrowheads="1"/>
          </p:cNvPicPr>
          <p:nvPr>
            <p:ph sz="half" idx="2"/>
          </p:nvPr>
        </p:nvPicPr>
        <p:blipFill>
          <a:blip r:embed="rId3"/>
          <a:srcRect/>
          <a:stretch>
            <a:fillRect/>
          </a:stretch>
        </p:blipFill>
        <p:spPr>
          <a:xfrm>
            <a:off x="5181600" y="1752600"/>
            <a:ext cx="3041650" cy="3810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fade">
                                      <p:cBhvr>
                                        <p:cTn id="7" dur="1000"/>
                                        <p:tgtEl>
                                          <p:spTgt spid="340995">
                                            <p:txEl>
                                              <p:pRg st="0" end="0"/>
                                            </p:txEl>
                                          </p:spTgt>
                                        </p:tgtEl>
                                      </p:cBhvr>
                                    </p:animEffect>
                                    <p:anim calcmode="lin" valueType="num">
                                      <p:cBhvr>
                                        <p:cTn id="8" dur="1000" fill="hold"/>
                                        <p:tgtEl>
                                          <p:spTgt spid="3409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0995">
                                            <p:txEl>
                                              <p:pRg st="0" end="0"/>
                                            </p:txEl>
                                          </p:spTgt>
                                        </p:tgtEl>
                                        <p:attrNameLst>
                                          <p:attrName>ppt_y</p:attrName>
                                        </p:attrNameLst>
                                      </p:cBhvr>
                                      <p:tavLst>
                                        <p:tav tm="0">
                                          <p:val>
                                            <p:strVal val="#ppt_y+.1"/>
                                          </p:val>
                                        </p:tav>
                                        <p:tav tm="100000">
                                          <p:val>
                                            <p:strVal val="#ppt_y"/>
                                          </p:val>
                                        </p:tav>
                                      </p:tavLst>
                                    </p:anim>
                                  </p:childTnLst>
                                </p:cTn>
                              </p:par>
                              <p:par>
                                <p:cTn id="10" presetID="9" presetClass="entr" presetSubtype="0" fill="hold" nodeType="withEffect">
                                  <p:stCondLst>
                                    <p:cond delay="0"/>
                                  </p:stCondLst>
                                  <p:childTnLst>
                                    <p:set>
                                      <p:cBhvr>
                                        <p:cTn id="11" dur="1" fill="hold">
                                          <p:stCondLst>
                                            <p:cond delay="0"/>
                                          </p:stCondLst>
                                        </p:cTn>
                                        <p:tgtEl>
                                          <p:spTgt spid="340997"/>
                                        </p:tgtEl>
                                        <p:attrNameLst>
                                          <p:attrName>style.visibility</p:attrName>
                                        </p:attrNameLst>
                                      </p:cBhvr>
                                      <p:to>
                                        <p:strVal val="visible"/>
                                      </p:to>
                                    </p:set>
                                    <p:animEffect transition="in" filter="dissolve">
                                      <p:cBhvr>
                                        <p:cTn id="12" dur="1000"/>
                                        <p:tgtEl>
                                          <p:spTgt spid="34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300" b="1" dirty="0" smtClean="0"/>
              <a:t>PRETESTS</a:t>
            </a:r>
            <a:endParaRPr lang="en-US" sz="7300" b="1" dirty="0"/>
          </a:p>
        </p:txBody>
      </p:sp>
      <p:sp>
        <p:nvSpPr>
          <p:cNvPr id="3" name="Content Placeholder 2"/>
          <p:cNvSpPr>
            <a:spLocks noGrp="1"/>
          </p:cNvSpPr>
          <p:nvPr>
            <p:ph sz="half" idx="1"/>
          </p:nvPr>
        </p:nvSpPr>
        <p:spPr/>
        <p:txBody>
          <a:bodyPr/>
          <a:lstStyle/>
          <a:p>
            <a:r>
              <a:rPr lang="en-US" dirty="0" smtClean="0"/>
              <a:t>Pages 43 - 50</a:t>
            </a:r>
            <a:endParaRPr lang="en-US" dirty="0"/>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304800"/>
            <a:ext cx="7772400" cy="762000"/>
          </a:xfrm>
        </p:spPr>
        <p:txBody>
          <a:bodyPr/>
          <a:lstStyle/>
          <a:p>
            <a:r>
              <a:rPr lang="en-US" dirty="0" smtClean="0"/>
              <a:t>Day 8 </a:t>
            </a:r>
          </a:p>
        </p:txBody>
      </p:sp>
      <p:sp>
        <p:nvSpPr>
          <p:cNvPr id="61443" name="Text Placeholder 2"/>
          <p:cNvSpPr>
            <a:spLocks noGrp="1"/>
          </p:cNvSpPr>
          <p:nvPr>
            <p:ph type="body" sz="half" idx="1"/>
          </p:nvPr>
        </p:nvSpPr>
        <p:spPr>
          <a:xfrm>
            <a:off x="381000" y="1219200"/>
            <a:ext cx="3894886" cy="5131476"/>
          </a:xfrm>
        </p:spPr>
        <p:txBody>
          <a:bodyPr>
            <a:normAutofit/>
          </a:bodyPr>
          <a:lstStyle/>
          <a:p>
            <a:r>
              <a:rPr lang="en-US" sz="2800" dirty="0" smtClean="0"/>
              <a:t>Start up activity</a:t>
            </a:r>
          </a:p>
          <a:p>
            <a:r>
              <a:rPr lang="en-US" sz="2800" dirty="0" smtClean="0"/>
              <a:t>Administer the reading comprehension subtest of GRADE       (or other assessment).</a:t>
            </a:r>
          </a:p>
          <a:p>
            <a:r>
              <a:rPr lang="en-US" sz="2800" dirty="0" smtClean="0"/>
              <a:t>Review the concept of learning community.</a:t>
            </a:r>
          </a:p>
          <a:p>
            <a:r>
              <a:rPr lang="en-US" sz="2800" dirty="0" smtClean="0"/>
              <a:t>Teach Lesson 6 in Talking Together.</a:t>
            </a:r>
          </a:p>
        </p:txBody>
      </p:sp>
      <p:pic>
        <p:nvPicPr>
          <p:cNvPr id="6" name="Picture 5" descr="learning community_together.jpg"/>
          <p:cNvPicPr>
            <a:picLocks noChangeAspect="1"/>
          </p:cNvPicPr>
          <p:nvPr/>
        </p:nvPicPr>
        <p:blipFill>
          <a:blip r:embed="rId2"/>
          <a:stretch>
            <a:fillRect/>
          </a:stretch>
        </p:blipFill>
        <p:spPr>
          <a:xfrm>
            <a:off x="4449061" y="1949845"/>
            <a:ext cx="4278486" cy="304104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Characteristics of a Learning Community.</a:t>
            </a:r>
            <a:endParaRPr lang="en-US" b="1" dirty="0"/>
          </a:p>
        </p:txBody>
      </p:sp>
      <p:sp>
        <p:nvSpPr>
          <p:cNvPr id="3" name="Text Placeholder 2"/>
          <p:cNvSpPr>
            <a:spLocks noGrp="1"/>
          </p:cNvSpPr>
          <p:nvPr>
            <p:ph type="body" sz="half" idx="1"/>
          </p:nvPr>
        </p:nvSpPr>
        <p:spPr>
          <a:xfrm>
            <a:off x="397174" y="1787797"/>
            <a:ext cx="4018787" cy="4419600"/>
          </a:xfrm>
        </p:spPr>
        <p:txBody>
          <a:bodyPr/>
          <a:lstStyle/>
          <a:p>
            <a:pPr algn="ctr"/>
            <a:r>
              <a:rPr lang="en-US" dirty="0" smtClean="0"/>
              <a:t>The classroom characteristics are defined by listing characteristics   </a:t>
            </a:r>
            <a:r>
              <a:rPr lang="en-US" b="1" dirty="0" smtClean="0"/>
              <a:t>Never Present       </a:t>
            </a:r>
            <a:r>
              <a:rPr lang="en-US" dirty="0" smtClean="0"/>
              <a:t>and      characteristics </a:t>
            </a:r>
            <a:r>
              <a:rPr lang="en-US" b="1" dirty="0" smtClean="0"/>
              <a:t>Always Present</a:t>
            </a:r>
            <a:r>
              <a:rPr lang="en-US" dirty="0" smtClean="0"/>
              <a:t>.</a:t>
            </a:r>
            <a:endParaRPr lang="en-US" dirty="0"/>
          </a:p>
        </p:txBody>
      </p:sp>
      <p:pic>
        <p:nvPicPr>
          <p:cNvPr id="5" name="Picture 4" descr="IMG_0911-1.JPG"/>
          <p:cNvPicPr>
            <a:picLocks noChangeAspect="1"/>
          </p:cNvPicPr>
          <p:nvPr/>
        </p:nvPicPr>
        <p:blipFill>
          <a:blip r:embed="rId2"/>
          <a:stretch>
            <a:fillRect/>
          </a:stretch>
        </p:blipFill>
        <p:spPr>
          <a:xfrm rot="5400000">
            <a:off x="4396262" y="2523347"/>
            <a:ext cx="5257799" cy="3786700"/>
          </a:xfrm>
          <a:prstGeom prst="rect">
            <a:avLst/>
          </a:prstGeom>
        </p:spPr>
      </p:pic>
      <p:sp>
        <p:nvSpPr>
          <p:cNvPr id="6" name="Rectangle 5"/>
          <p:cNvSpPr/>
          <p:nvPr/>
        </p:nvSpPr>
        <p:spPr>
          <a:xfrm>
            <a:off x="5131811" y="6019800"/>
            <a:ext cx="3786701" cy="12013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457200" y="5255379"/>
            <a:ext cx="6730991"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20-06-28 at 10.11.39 AM.png"/>
          <p:cNvPicPr>
            <a:picLocks noGrp="1" noChangeAspect="1"/>
          </p:cNvPicPr>
          <p:nvPr>
            <p:ph idx="1"/>
          </p:nvPr>
        </p:nvPicPr>
        <p:blipFill>
          <a:blip r:embed="rId2"/>
          <a:srcRect l="-13996" r="-13996"/>
          <a:stretch>
            <a:fillRect/>
          </a:stretch>
        </p:blipFill>
        <p:spPr>
          <a:xfrm>
            <a:off x="-1457384" y="0"/>
            <a:ext cx="12469964" cy="6858000"/>
          </a:xfrm>
        </p:spPr>
      </p:pic>
      <p:sp>
        <p:nvSpPr>
          <p:cNvPr id="2" name="Title 1"/>
          <p:cNvSpPr>
            <a:spLocks noGrp="1"/>
          </p:cNvSpPr>
          <p:nvPr>
            <p:ph type="title"/>
          </p:nvPr>
        </p:nvSpPr>
        <p:spPr>
          <a:xfrm>
            <a:off x="636494" y="2106706"/>
            <a:ext cx="8229600" cy="1143000"/>
          </a:xfrm>
          <a:solidFill>
            <a:schemeClr val="bg1"/>
          </a:solidFill>
        </p:spPr>
        <p:txBody>
          <a:bodyPr>
            <a:normAutofit fontScale="90000"/>
          </a:bodyPr>
          <a:lstStyle/>
          <a:p>
            <a:r>
              <a:rPr lang="en-US" dirty="0" smtClean="0"/>
              <a:t>Positive Feedback is woven into every lesson.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b="1" dirty="0" smtClean="0"/>
              <a:t>Xpect to ACHIEVE sets up your class for</a:t>
            </a:r>
            <a:endParaRPr lang="en-US" sz="3700" b="1" dirty="0"/>
          </a:p>
        </p:txBody>
      </p:sp>
      <p:pic>
        <p:nvPicPr>
          <p:cNvPr id="4" name="Content Placeholder 3" descr="Success-Arrows-Up-Photo.jpeg"/>
          <p:cNvPicPr>
            <a:picLocks noGrp="1" noChangeAspect="1"/>
          </p:cNvPicPr>
          <p:nvPr>
            <p:ph idx="1"/>
          </p:nvPr>
        </p:nvPicPr>
        <p:blipFill>
          <a:blip r:embed="rId2"/>
          <a:srcRect l="-37885" r="-37885"/>
          <a:stretch>
            <a:fillRect/>
          </a:stretch>
        </p:blipFill>
        <p:spPr>
          <a:xfrm>
            <a:off x="-498293" y="1417638"/>
            <a:ext cx="9892260" cy="5440362"/>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descr="pen-3727882_1920.jpg"/>
          <p:cNvPicPr>
            <a:picLocks noGrp="1" noChangeAspect="1"/>
          </p:cNvPicPr>
          <p:nvPr>
            <p:ph idx="1"/>
          </p:nvPr>
        </p:nvPicPr>
        <p:blipFill>
          <a:blip r:embed="rId2"/>
          <a:srcRect l="-10610" r="-10610"/>
          <a:stretch>
            <a:fillRect/>
          </a:stretch>
        </p:blipFill>
        <p:spPr>
          <a:xfrm>
            <a:off x="-2175642" y="0"/>
            <a:ext cx="12469965" cy="6858000"/>
          </a:xfrm>
        </p:spPr>
      </p:pic>
      <p:sp>
        <p:nvSpPr>
          <p:cNvPr id="2" name="Title 1"/>
          <p:cNvSpPr>
            <a:spLocks noGrp="1"/>
          </p:cNvSpPr>
          <p:nvPr>
            <p:ph type="title"/>
          </p:nvPr>
        </p:nvSpPr>
        <p:spPr>
          <a:xfrm>
            <a:off x="-1282443" y="274638"/>
            <a:ext cx="8229600" cy="1143000"/>
          </a:xfrm>
        </p:spPr>
        <p:txBody>
          <a:bodyPr>
            <a:normAutofit/>
          </a:bodyPr>
          <a:lstStyle/>
          <a:p>
            <a:r>
              <a:rPr lang="en-US" sz="3900" b="1" dirty="0" smtClean="0"/>
              <a:t>Independent Work</a:t>
            </a:r>
            <a:endParaRPr lang="en-US" sz="3900" b="1" dirty="0"/>
          </a:p>
        </p:txBody>
      </p:sp>
      <p:sp>
        <p:nvSpPr>
          <p:cNvPr id="8" name="TextBox 7"/>
          <p:cNvSpPr txBox="1"/>
          <p:nvPr/>
        </p:nvSpPr>
        <p:spPr>
          <a:xfrm>
            <a:off x="0" y="2456795"/>
            <a:ext cx="9084538" cy="4832093"/>
          </a:xfrm>
          <a:prstGeom prst="rect">
            <a:avLst/>
          </a:prstGeom>
          <a:noFill/>
        </p:spPr>
        <p:txBody>
          <a:bodyPr wrap="none" rtlCol="0">
            <a:spAutoFit/>
          </a:bodyPr>
          <a:lstStyle/>
          <a:p>
            <a:pPr>
              <a:buFont typeface="Arial"/>
              <a:buChar char="•"/>
            </a:pPr>
            <a:r>
              <a:rPr lang="en-US" sz="2800" dirty="0" smtClean="0"/>
              <a:t>Go to the following link:</a:t>
            </a:r>
          </a:p>
          <a:p>
            <a:pPr lvl="1"/>
            <a:r>
              <a:rPr lang="en-US" sz="2800" dirty="0" smtClean="0">
                <a:hlinkClick r:id="rId3"/>
              </a:rPr>
              <a:t>http://tinyurl.com/WM-Video-Series</a:t>
            </a:r>
            <a:endParaRPr lang="en-US" sz="2800" dirty="0" smtClean="0"/>
          </a:p>
          <a:p>
            <a:pPr>
              <a:buFont typeface="Arial"/>
              <a:buChar char="•"/>
            </a:pPr>
            <a:r>
              <a:rPr lang="en-US" sz="2800" b="1" dirty="0" smtClean="0"/>
              <a:t> </a:t>
            </a:r>
            <a:r>
              <a:rPr lang="en-US" sz="2800" dirty="0" smtClean="0"/>
              <a:t>Open the first folder titled:  Part I – Introduction</a:t>
            </a:r>
          </a:p>
          <a:p>
            <a:pPr>
              <a:buFont typeface="Arial"/>
              <a:buChar char="•"/>
            </a:pPr>
            <a:r>
              <a:rPr lang="en-US" sz="2800" dirty="0" smtClean="0"/>
              <a:t>Download the handout.</a:t>
            </a:r>
          </a:p>
          <a:p>
            <a:pPr>
              <a:buFont typeface="Arial"/>
              <a:buChar char="•"/>
            </a:pPr>
            <a:r>
              <a:rPr lang="en-US" sz="2800" dirty="0" smtClean="0"/>
              <a:t>Watch the video titled:  </a:t>
            </a:r>
            <a:r>
              <a:rPr lang="en-US" sz="2400" dirty="0" smtClean="0"/>
              <a:t>Word Mapping Series Part I – Introduction</a:t>
            </a:r>
          </a:p>
          <a:p>
            <a:pPr>
              <a:buFont typeface="Arial"/>
              <a:buChar char="•"/>
            </a:pPr>
            <a:r>
              <a:rPr lang="en-US" sz="2800" dirty="0" smtClean="0"/>
              <a:t> Open the second and third folders (Morphemes and MAPS).</a:t>
            </a:r>
          </a:p>
          <a:p>
            <a:pPr>
              <a:buFont typeface="Arial"/>
              <a:buChar char="•"/>
            </a:pPr>
            <a:r>
              <a:rPr lang="en-US" sz="2800" dirty="0" smtClean="0"/>
              <a:t>Download the handouts.</a:t>
            </a:r>
          </a:p>
          <a:p>
            <a:pPr>
              <a:buFont typeface="Arial"/>
              <a:buChar char="•"/>
            </a:pPr>
            <a:endParaRPr lang="en-US" sz="2800" dirty="0" smtClean="0"/>
          </a:p>
          <a:p>
            <a:r>
              <a:rPr lang="en-US" sz="2800" dirty="0" smtClean="0"/>
              <a:t>We will watch the videos in the second and third folders</a:t>
            </a:r>
          </a:p>
          <a:p>
            <a:r>
              <a:rPr lang="en-US" sz="2800" dirty="0" smtClean="0"/>
              <a:t>tomorrow. </a:t>
            </a:r>
          </a:p>
          <a:p>
            <a:pPr>
              <a:buFont typeface="Arial"/>
              <a:buChar char="•"/>
            </a:pP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457677"/>
            <a:ext cx="7772400" cy="1143000"/>
          </a:xfrm>
        </p:spPr>
        <p:txBody>
          <a:bodyPr/>
          <a:lstStyle/>
          <a:p>
            <a:pPr eaLnBrk="1" hangingPunct="1"/>
            <a:r>
              <a:rPr lang="en-US" dirty="0"/>
              <a:t>Let’s compare lists ….</a:t>
            </a:r>
          </a:p>
        </p:txBody>
      </p:sp>
      <p:sp>
        <p:nvSpPr>
          <p:cNvPr id="397317" name="Text Box 5"/>
          <p:cNvSpPr txBox="1">
            <a:spLocks noChangeArrowheads="1"/>
          </p:cNvSpPr>
          <p:nvPr/>
        </p:nvSpPr>
        <p:spPr bwMode="auto">
          <a:xfrm>
            <a:off x="2722893" y="1410355"/>
            <a:ext cx="3180521" cy="5001369"/>
          </a:xfrm>
          <a:prstGeom prst="rect">
            <a:avLst/>
          </a:prstGeom>
          <a:noFill/>
          <a:ln w="9525">
            <a:noFill/>
            <a:miter lim="800000"/>
            <a:headEnd/>
            <a:tailEnd/>
          </a:ln>
        </p:spPr>
        <p:txBody>
          <a:bodyPr wrap="square">
            <a:prstTxWarp prst="textNoShape">
              <a:avLst/>
            </a:prstTxWarp>
            <a:spAutoFit/>
          </a:bodyPr>
          <a:lstStyle/>
          <a:p>
            <a:r>
              <a:rPr lang="en-US" sz="2900" dirty="0"/>
              <a:t>How’s this list ?</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a:p>
            <a:pPr lvl="1"/>
            <a:r>
              <a:rPr lang="en-US" sz="2900" dirty="0"/>
              <a:t>     Toe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7317"/>
                                        </p:tgtEl>
                                        <p:attrNameLst>
                                          <p:attrName>style.visibility</p:attrName>
                                        </p:attrNameLst>
                                      </p:cBhvr>
                                      <p:to>
                                        <p:strVal val="visible"/>
                                      </p:to>
                                    </p:set>
                                    <p:animEffect transition="in" filter="fade">
                                      <p:cBhvr>
                                        <p:cTn id="7" dur="1000"/>
                                        <p:tgtEl>
                                          <p:spTgt spid="397317"/>
                                        </p:tgtEl>
                                      </p:cBhvr>
                                    </p:animEffect>
                                    <p:anim calcmode="lin" valueType="num">
                                      <p:cBhvr>
                                        <p:cTn id="8" dur="1000" fill="hold"/>
                                        <p:tgtEl>
                                          <p:spTgt spid="397317"/>
                                        </p:tgtEl>
                                        <p:attrNameLst>
                                          <p:attrName>ppt_x</p:attrName>
                                        </p:attrNameLst>
                                      </p:cBhvr>
                                      <p:tavLst>
                                        <p:tav tm="0">
                                          <p:val>
                                            <p:strVal val="#ppt_x"/>
                                          </p:val>
                                        </p:tav>
                                        <p:tav tm="100000">
                                          <p:val>
                                            <p:strVal val="#ppt_x"/>
                                          </p:val>
                                        </p:tav>
                                      </p:tavLst>
                                    </p:anim>
                                    <p:anim calcmode="lin" valueType="num">
                                      <p:cBhvr>
                                        <p:cTn id="9" dur="1000" fill="hold"/>
                                        <p:tgtEl>
                                          <p:spTgt spid="3973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457200" y="3796302"/>
            <a:ext cx="8229600"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43000"/>
          </a:xfrm>
        </p:spPr>
        <p:txBody>
          <a:bodyPr/>
          <a:lstStyle/>
          <a:p>
            <a:pPr eaLnBrk="1" hangingPunct="1"/>
            <a:r>
              <a:rPr lang="en-US" sz="6600" b="1" dirty="0">
                <a:solidFill>
                  <a:srgbClr val="ED181E"/>
                </a:solidFill>
              </a:rPr>
              <a:t>Talking Together</a:t>
            </a:r>
            <a:endParaRPr lang="en-US" dirty="0"/>
          </a:p>
        </p:txBody>
      </p:sp>
      <p:sp>
        <p:nvSpPr>
          <p:cNvPr id="391174" name="Text Box 6"/>
          <p:cNvSpPr txBox="1">
            <a:spLocks noChangeArrowheads="1"/>
          </p:cNvSpPr>
          <p:nvPr/>
        </p:nvSpPr>
        <p:spPr bwMode="auto">
          <a:xfrm>
            <a:off x="189778" y="1143000"/>
            <a:ext cx="4796017" cy="5227071"/>
          </a:xfrm>
          <a:prstGeom prst="rect">
            <a:avLst/>
          </a:prstGeom>
          <a:noFill/>
          <a:ln w="9525">
            <a:noFill/>
            <a:miter lim="800000"/>
            <a:headEnd/>
            <a:tailEnd/>
          </a:ln>
        </p:spPr>
        <p:txBody>
          <a:bodyPr wrap="square">
            <a:prstTxWarp prst="textNoShape">
              <a:avLst/>
            </a:prstTxWarp>
            <a:spAutoFit/>
          </a:bodyPr>
          <a:lstStyle/>
          <a:p>
            <a:pPr algn="ctr">
              <a:lnSpc>
                <a:spcPct val="150000"/>
              </a:lnSpc>
            </a:pPr>
            <a:r>
              <a:rPr lang="en-US" sz="2400" dirty="0"/>
              <a:t>A learning community is </a:t>
            </a:r>
          </a:p>
          <a:p>
            <a:pPr algn="ctr">
              <a:lnSpc>
                <a:spcPct val="150000"/>
              </a:lnSpc>
            </a:pPr>
            <a:r>
              <a:rPr lang="en-US" sz="2400" dirty="0"/>
              <a:t>“ … an environment that fosters </a:t>
            </a:r>
          </a:p>
          <a:p>
            <a:pPr algn="ctr">
              <a:lnSpc>
                <a:spcPct val="150000"/>
              </a:lnSpc>
            </a:pPr>
            <a:r>
              <a:rPr lang="en-US" sz="2400" dirty="0"/>
              <a:t>mutual cooperation, emotional</a:t>
            </a:r>
            <a:r>
              <a:rPr lang="en-US" sz="2400" dirty="0" smtClean="0"/>
              <a:t> support,</a:t>
            </a:r>
          </a:p>
          <a:p>
            <a:pPr algn="ctr">
              <a:lnSpc>
                <a:spcPct val="150000"/>
              </a:lnSpc>
            </a:pPr>
            <a:r>
              <a:rPr lang="en-US" sz="2400" dirty="0" smtClean="0"/>
              <a:t> </a:t>
            </a:r>
            <a:r>
              <a:rPr lang="en-US" sz="2400" dirty="0"/>
              <a:t>and personal growth as </a:t>
            </a:r>
          </a:p>
          <a:p>
            <a:pPr algn="ctr">
              <a:lnSpc>
                <a:spcPct val="150000"/>
              </a:lnSpc>
            </a:pPr>
            <a:r>
              <a:rPr lang="en-US" sz="2400" dirty="0"/>
              <a:t>(people) work together to achieve </a:t>
            </a:r>
          </a:p>
          <a:p>
            <a:pPr algn="ctr">
              <a:lnSpc>
                <a:spcPct val="150000"/>
              </a:lnSpc>
            </a:pPr>
            <a:r>
              <a:rPr lang="en-US" sz="2400" dirty="0"/>
              <a:t>what they cannot accomplish </a:t>
            </a:r>
          </a:p>
          <a:p>
            <a:pPr algn="ctr">
              <a:lnSpc>
                <a:spcPct val="150000"/>
              </a:lnSpc>
            </a:pPr>
            <a:r>
              <a:rPr lang="en-US" sz="2400" dirty="0"/>
              <a:t>alone.</a:t>
            </a:r>
            <a:r>
              <a:rPr lang="en-US" sz="2400" dirty="0" smtClean="0"/>
              <a:t>”</a:t>
            </a:r>
            <a:endParaRPr lang="en-US" sz="2800" dirty="0" smtClean="0"/>
          </a:p>
          <a:p>
            <a:pPr algn="ctr">
              <a:lnSpc>
                <a:spcPct val="150000"/>
              </a:lnSpc>
            </a:pPr>
            <a:r>
              <a:rPr lang="en-US" sz="2800" dirty="0"/>
              <a:t>DuFour and Eaker, 1998</a:t>
            </a:r>
          </a:p>
        </p:txBody>
      </p:sp>
      <p:pic>
        <p:nvPicPr>
          <p:cNvPr id="5" name="Picture 4" descr="talking together.png"/>
          <p:cNvPicPr>
            <a:picLocks noChangeAspect="1"/>
          </p:cNvPicPr>
          <p:nvPr/>
        </p:nvPicPr>
        <p:blipFill>
          <a:blip r:embed="rId3"/>
          <a:stretch>
            <a:fillRect/>
          </a:stretch>
        </p:blipFill>
        <p:spPr>
          <a:xfrm>
            <a:off x="4655671" y="1676400"/>
            <a:ext cx="4031129" cy="40311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686800" cy="4525963"/>
          </a:xfrm>
        </p:spPr>
        <p:txBody>
          <a:bodyPr>
            <a:normAutofit/>
          </a:bodyPr>
          <a:lstStyle/>
          <a:p>
            <a:pPr marL="914400" indent="-914400">
              <a:buFont typeface="+mj-lt"/>
              <a:buAutoNum type="arabicPeriod"/>
            </a:pPr>
            <a:r>
              <a:rPr lang="en-US" sz="4000" dirty="0" smtClean="0"/>
              <a:t>Set clear expectations </a:t>
            </a:r>
          </a:p>
          <a:p>
            <a:pPr marL="914400" indent="-914400">
              <a:buNone/>
            </a:pPr>
            <a:endParaRPr lang="en-US" sz="4000" dirty="0" smtClean="0"/>
          </a:p>
          <a:p>
            <a:pPr marL="914400" indent="-914400">
              <a:buFont typeface="+mj-lt"/>
              <a:buAutoNum type="arabicPeriod"/>
            </a:pPr>
            <a:r>
              <a:rPr lang="en-US" sz="4000" dirty="0" smtClean="0"/>
              <a:t>Build a strong learning community.</a:t>
            </a:r>
          </a:p>
          <a:p>
            <a:pPr marL="914400" indent="-914400">
              <a:buNone/>
            </a:pPr>
            <a:endParaRPr lang="en-US" sz="4000" dirty="0" smtClean="0"/>
          </a:p>
          <a:p>
            <a:pPr marL="914400" indent="-914400">
              <a:buFont typeface="+mj-lt"/>
              <a:buAutoNum type="arabicPeriod"/>
            </a:pPr>
            <a:r>
              <a:rPr lang="en-US" sz="4000" dirty="0" smtClean="0"/>
              <a:t>Provide positive feedback.</a:t>
            </a:r>
            <a:endParaRPr lang="en-US" sz="4000" dirty="0"/>
          </a:p>
        </p:txBody>
      </p:sp>
      <p:sp>
        <p:nvSpPr>
          <p:cNvPr id="5" name="Title 1"/>
          <p:cNvSpPr txBox="1">
            <a:spLocks/>
          </p:cNvSpPr>
          <p:nvPr/>
        </p:nvSpPr>
        <p:spPr>
          <a:xfrm>
            <a:off x="457200" y="445829"/>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0000"/>
                </a:solidFill>
                <a:effectLst/>
                <a:uLnTx/>
                <a:uFillTx/>
                <a:latin typeface="+mj-lt"/>
                <a:ea typeface="+mj-ea"/>
                <a:cs typeface="+mj-cs"/>
              </a:rPr>
              <a:t>Three Major Components of</a:t>
            </a:r>
            <a:br>
              <a:rPr kumimoji="0" lang="en-US" sz="4400" b="1" i="0" u="none" strike="noStrike" kern="1200" cap="none" spc="0" normalizeH="0" baseline="0" noProof="0" dirty="0" smtClean="0">
                <a:ln>
                  <a:noFill/>
                </a:ln>
                <a:solidFill>
                  <a:srgbClr val="FF0000"/>
                </a:solidFill>
                <a:effectLst/>
                <a:uLnTx/>
                <a:uFillTx/>
                <a:latin typeface="+mj-lt"/>
                <a:ea typeface="+mj-ea"/>
                <a:cs typeface="+mj-cs"/>
              </a:rPr>
            </a:br>
            <a:r>
              <a:rPr kumimoji="0" lang="en-US" sz="4400" b="1" i="0" u="none" strike="noStrike" kern="1200" cap="none" spc="0" normalizeH="0" baseline="0" noProof="0" dirty="0" smtClean="0">
                <a:ln>
                  <a:noFill/>
                </a:ln>
                <a:solidFill>
                  <a:srgbClr val="FF0000"/>
                </a:solidFill>
                <a:effectLst/>
                <a:uLnTx/>
                <a:uFillTx/>
                <a:latin typeface="+mj-lt"/>
                <a:ea typeface="+mj-ea"/>
                <a:cs typeface="+mj-cs"/>
              </a:rPr>
              <a:t>Xpect to Achieve</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
        <p:nvSpPr>
          <p:cNvPr id="6" name="Rectangle 5"/>
          <p:cNvSpPr/>
          <p:nvPr/>
        </p:nvSpPr>
        <p:spPr>
          <a:xfrm>
            <a:off x="457200" y="5255379"/>
            <a:ext cx="6730991" cy="964396"/>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1094</TotalTime>
  <Words>2156</Words>
  <Application>Microsoft Macintosh PowerPoint</Application>
  <PresentationFormat>On-screen Show (4:3)</PresentationFormat>
  <Paragraphs>422</Paragraphs>
  <Slides>56</Slides>
  <Notes>20</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Office Theme</vt:lpstr>
      <vt:lpstr>Slide 1</vt:lpstr>
      <vt:lpstr>Slide 2</vt:lpstr>
      <vt:lpstr>Students can’t live up to expectations they don’t know have been  set for them.</vt:lpstr>
      <vt:lpstr>Set expectations in the following areas: </vt:lpstr>
      <vt:lpstr>Clear Expectations …</vt:lpstr>
      <vt:lpstr>Let’s compare lists ….</vt:lpstr>
      <vt:lpstr>Slide 7</vt:lpstr>
      <vt:lpstr>Talking Together</vt:lpstr>
      <vt:lpstr>Slide 9</vt:lpstr>
      <vt:lpstr>3.  Provide Feedback</vt:lpstr>
      <vt:lpstr>Ratio of Interactions</vt:lpstr>
      <vt:lpstr>Slide 12</vt:lpstr>
      <vt:lpstr>Slide 13</vt:lpstr>
      <vt:lpstr>Slide 14</vt:lpstr>
      <vt:lpstr>Slide 15</vt:lpstr>
      <vt:lpstr>Day 1 </vt:lpstr>
      <vt:lpstr>Slide 17</vt:lpstr>
      <vt:lpstr>Slide 18</vt:lpstr>
      <vt:lpstr>Ending Class</vt:lpstr>
      <vt:lpstr>Day 2 </vt:lpstr>
      <vt:lpstr>Slide 21</vt:lpstr>
      <vt:lpstr>Slide 22</vt:lpstr>
      <vt:lpstr>Slide 23</vt:lpstr>
      <vt:lpstr>Slide 24</vt:lpstr>
      <vt:lpstr>Slide 25</vt:lpstr>
      <vt:lpstr>Slide 26</vt:lpstr>
      <vt:lpstr>Slide 27</vt:lpstr>
      <vt:lpstr>Entering Class</vt:lpstr>
      <vt:lpstr>Day 3 </vt:lpstr>
      <vt:lpstr>Slide 30</vt:lpstr>
      <vt:lpstr>Whole Class Discussion</vt:lpstr>
      <vt:lpstr>Guided Reading is an </vt:lpstr>
      <vt:lpstr>It will help students make the shift from….</vt:lpstr>
      <vt:lpstr>Guided Reading also…</vt:lpstr>
      <vt:lpstr>Getting maximum benefits from Guided Reading takes careful planning.</vt:lpstr>
      <vt:lpstr>The importance of</vt:lpstr>
      <vt:lpstr>Let’s look at a passage from  Coach Carter – Chapter 2 </vt:lpstr>
      <vt:lpstr>Slide 38</vt:lpstr>
      <vt:lpstr>Slide 39</vt:lpstr>
      <vt:lpstr>Day 4 </vt:lpstr>
      <vt:lpstr>Moving From and Back to Whole Class </vt:lpstr>
      <vt:lpstr>Slide 42</vt:lpstr>
      <vt:lpstr>Day 5 </vt:lpstr>
      <vt:lpstr>Slide 44</vt:lpstr>
      <vt:lpstr>Day 6 </vt:lpstr>
      <vt:lpstr>Day 7 </vt:lpstr>
      <vt:lpstr>The “gap”</vt:lpstr>
      <vt:lpstr>Lexile Reading Levels </vt:lpstr>
      <vt:lpstr>Slide 49</vt:lpstr>
      <vt:lpstr>PRETESTS</vt:lpstr>
      <vt:lpstr>Day 8 </vt:lpstr>
      <vt:lpstr>Characteristics of a Learning Community.</vt:lpstr>
      <vt:lpstr>Slide 53</vt:lpstr>
      <vt:lpstr>Positive Feedback is woven into every lesson.</vt:lpstr>
      <vt:lpstr>Xpect to ACHIEVE sets up your class for</vt:lpstr>
      <vt:lpstr>Independent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Leitzell</dc:creator>
  <cp:lastModifiedBy>Pam Leitzell</cp:lastModifiedBy>
  <cp:revision>13</cp:revision>
  <dcterms:created xsi:type="dcterms:W3CDTF">2020-08-23T19:40:02Z</dcterms:created>
  <dcterms:modified xsi:type="dcterms:W3CDTF">2020-08-23T20:51:17Z</dcterms:modified>
</cp:coreProperties>
</file>