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Lst>
  <p:sldSz cy="6858000" cx="9144000"/>
  <p:notesSz cx="6858000" cy="9144000"/>
  <p:embeddedFontLst>
    <p:embeddedFont>
      <p:font typeface="Amatic SC"/>
      <p:regular r:id="rId146"/>
      <p:bold r:id="rId147"/>
    </p:embeddedFont>
    <p:embeddedFont>
      <p:font typeface="Salsa"/>
      <p:regular r:id="rId148"/>
    </p:embeddedFont>
    <p:embeddedFont>
      <p:font typeface="Ribeye"/>
      <p:regular r:id="rId149"/>
    </p:embeddedFont>
    <p:embeddedFont>
      <p:font typeface="Permanent Marker"/>
      <p:regular r:id="rId150"/>
    </p:embeddedFont>
    <p:embeddedFont>
      <p:font typeface="Book Antiqua"/>
      <p:regular r:id="rId151"/>
      <p:bold r:id="rId152"/>
      <p:italic r:id="rId153"/>
      <p:boldItalic r:id="rId154"/>
    </p:embeddedFont>
    <p:embeddedFont>
      <p:font typeface="Century Gothic"/>
      <p:regular r:id="rId155"/>
      <p:bold r:id="rId156"/>
      <p:italic r:id="rId157"/>
      <p:boldItalic r:id="rId1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26" Type="http://schemas.openxmlformats.org/officeDocument/2006/relationships/slide" Target="slides/slide22.xml"/><Relationship Id="rId121" Type="http://schemas.openxmlformats.org/officeDocument/2006/relationships/slide" Target="slides/slide117.xml"/><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125" Type="http://schemas.openxmlformats.org/officeDocument/2006/relationships/slide" Target="slides/slide121.xml"/><Relationship Id="rId29" Type="http://schemas.openxmlformats.org/officeDocument/2006/relationships/slide" Target="slides/slide25.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150" Type="http://schemas.openxmlformats.org/officeDocument/2006/relationships/font" Target="fonts/PermanentMarker-regular.fntdata"/><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font" Target="fonts/Ribeye-regular.fntdata"/><Relationship Id="rId4" Type="http://schemas.openxmlformats.org/officeDocument/2006/relationships/notesMaster" Target="notesMasters/notesMaster1.xml"/><Relationship Id="rId148" Type="http://schemas.openxmlformats.org/officeDocument/2006/relationships/font" Target="fonts/Salsa-regular.fntdata"/><Relationship Id="rId9" Type="http://schemas.openxmlformats.org/officeDocument/2006/relationships/slide" Target="slides/slide5.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5" Type="http://schemas.openxmlformats.org/officeDocument/2006/relationships/slide" Target="slides/slide1.xml"/><Relationship Id="rId147" Type="http://schemas.openxmlformats.org/officeDocument/2006/relationships/font" Target="fonts/AmaticSC-bold.fntdata"/><Relationship Id="rId6" Type="http://schemas.openxmlformats.org/officeDocument/2006/relationships/slide" Target="slides/slide2.xml"/><Relationship Id="rId146" Type="http://schemas.openxmlformats.org/officeDocument/2006/relationships/font" Target="fonts/AmaticSC-regular.fntdata"/><Relationship Id="rId7" Type="http://schemas.openxmlformats.org/officeDocument/2006/relationships/slide" Target="slides/slide3.xml"/><Relationship Id="rId145" Type="http://schemas.openxmlformats.org/officeDocument/2006/relationships/slide" Target="slides/slide141.xml"/><Relationship Id="rId8" Type="http://schemas.openxmlformats.org/officeDocument/2006/relationships/slide" Target="slides/slide4.xml"/><Relationship Id="rId144" Type="http://schemas.openxmlformats.org/officeDocument/2006/relationships/slide" Target="slides/slide140.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154" Type="http://schemas.openxmlformats.org/officeDocument/2006/relationships/font" Target="fonts/BookAntiqua-boldItalic.fntdata"/><Relationship Id="rId58" Type="http://schemas.openxmlformats.org/officeDocument/2006/relationships/slide" Target="slides/slide54.xml"/><Relationship Id="rId153" Type="http://schemas.openxmlformats.org/officeDocument/2006/relationships/font" Target="fonts/BookAntiqua-italic.fntdata"/><Relationship Id="rId152" Type="http://schemas.openxmlformats.org/officeDocument/2006/relationships/font" Target="fonts/BookAntiqua-bold.fntdata"/><Relationship Id="rId151" Type="http://schemas.openxmlformats.org/officeDocument/2006/relationships/font" Target="fonts/BookAntiqua-regular.fntdata"/><Relationship Id="rId158" Type="http://schemas.openxmlformats.org/officeDocument/2006/relationships/font" Target="fonts/CenturyGothic-boldItalic.fntdata"/><Relationship Id="rId157" Type="http://schemas.openxmlformats.org/officeDocument/2006/relationships/font" Target="fonts/CenturyGothic-italic.fntdata"/><Relationship Id="rId156" Type="http://schemas.openxmlformats.org/officeDocument/2006/relationships/font" Target="fonts/CenturyGothic-bold.fntdata"/><Relationship Id="rId155" Type="http://schemas.openxmlformats.org/officeDocument/2006/relationships/font" Target="fonts/CenturyGothi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c9f34f8aa_0_1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8c9f34f8aa_0_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8c9f34f8aa_0_7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Notes Sheet Student notebook page 27, Word Maps student notebook page 28 memory table student notebook page 29</a:t>
            </a:r>
            <a:endParaRPr/>
          </a:p>
        </p:txBody>
      </p:sp>
      <p:sp>
        <p:nvSpPr>
          <p:cNvPr id="901" name="Google Shape;901;g8c9f34f8aa_0_7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8c9f34f8aa_0_7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page 27</a:t>
            </a:r>
            <a:endParaRPr/>
          </a:p>
        </p:txBody>
      </p:sp>
      <p:sp>
        <p:nvSpPr>
          <p:cNvPr id="908" name="Google Shape;908;g8c9f34f8aa_0_7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8c9f34f8aa_0_8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5" name="Google Shape;915;g8c9f34f8aa_0_8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8c9f34f8aa_0_8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2" name="Google Shape;922;g8c9f34f8aa_0_8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8c9f34f8aa_0_8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929" name="Google Shape;929;g8c9f34f8aa_0_8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0" name="Google Shape;930;g8c9f34f8aa_0_8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8c9f34f8aa_0_8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6" name="Google Shape;936;g8c9f34f8aa_0_8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8c9f34f8aa_0_8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3" name="Google Shape;943;g8c9f34f8aa_0_8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8c9f34f8aa_0_8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0" name="Google Shape;950;g8c9f34f8aa_0_8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8c9f34f8aa_0_8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7" name="Google Shape;957;g8c9f34f8aa_0_8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8c9f34f8aa_0_8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4" name="Google Shape;964;g8c9f34f8aa_0_8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c9f34f8aa_0_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8c9f34f8aa_0_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8c9f34f8aa_0_8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971" name="Google Shape;971;g8c9f34f8aa_0_8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2" name="Google Shape;972;g8c9f34f8aa_0_8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8c9f34f8aa_0_8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979" name="Google Shape;979;g8c9f34f8aa_0_8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0" name="Google Shape;980;g8c9f34f8aa_0_8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Student notebook page 28</a:t>
            </a:r>
            <a:endParaRPr>
              <a:latin typeface="Arial"/>
              <a:ea typeface="Arial"/>
              <a:cs typeface="Arial"/>
              <a:sym typeface="Aria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8c9f34f8aa_0_8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4" name="Google Shape;1014;g8c9f34f8aa_0_8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8c9f34f8aa_0_9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a:t>
            </a:r>
            <a:endParaRPr/>
          </a:p>
        </p:txBody>
      </p:sp>
      <p:sp>
        <p:nvSpPr>
          <p:cNvPr id="1021" name="Google Shape;1021;g8c9f34f8aa_0_9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8c9f34f8aa_0_9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029" name="Google Shape;1029;g8c9f34f8aa_0_9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0" name="Google Shape;1030;g8c9f34f8aa_0_9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8c9f34f8aa_0_9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7" name="Google Shape;1037;g8c9f34f8aa_0_9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8" name="Google Shape;1038;g8c9f34f8aa_0_9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8c9f34f8aa_0_9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4" name="Google Shape;1044;g8c9f34f8aa_0_9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Word Maps pages 28 in Student Notebook (teacher make extra copies front/back…you can never have too many). This is  a great activity to leave for a substitute.  </a:t>
            </a:r>
            <a:endParaRPr/>
          </a:p>
        </p:txBody>
      </p:sp>
      <p:sp>
        <p:nvSpPr>
          <p:cNvPr id="1045" name="Google Shape;1045;g8c9f34f8aa_0_9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8c9f34f8aa_0_9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1" name="Google Shape;1051;g8c9f34f8aa_0_9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Students orally pronounce Prefixes, Suffixes and Roots. Mastery:  80% of morphemes pronounced correctly.</a:t>
            </a:r>
            <a:endParaRPr/>
          </a:p>
        </p:txBody>
      </p:sp>
      <p:sp>
        <p:nvSpPr>
          <p:cNvPr id="1052" name="Google Shape;1052;g8c9f34f8aa_0_9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8c9f34f8aa_0_9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8" name="Google Shape;1058;g8c9f34f8aa_0_9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8c9f34f8aa_0_9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5" name="Google Shape;1065;g8c9f34f8aa_0_9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c9f34f8aa_0_1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8c9f34f8aa_0_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8c9f34f8aa_0_9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3" name="Google Shape;1073;g8c9f34f8aa_0_9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Xpect to Achieve Binder:  Book Study Section, Page 3</a:t>
            </a:r>
            <a:endParaRPr/>
          </a:p>
        </p:txBody>
      </p:sp>
      <p:sp>
        <p:nvSpPr>
          <p:cNvPr id="1074" name="Google Shape;1074;g8c9f34f8aa_0_9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8c9f34f8aa_0_9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0" name="Google Shape;1080;g8c9f34f8aa_0_9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Xpect to Achieve Binder:  Book Study Section, Page 3</a:t>
            </a:r>
            <a:endParaRPr/>
          </a:p>
          <a:p>
            <a:pPr indent="-228600" lvl="0" marL="457200" marR="0" rtl="0" algn="l">
              <a:lnSpc>
                <a:spcPct val="100000"/>
              </a:lnSpc>
              <a:spcBef>
                <a:spcPts val="0"/>
              </a:spcBef>
              <a:spcAft>
                <a:spcPts val="0"/>
              </a:spcAft>
              <a:buSzPts val="1400"/>
              <a:buNone/>
            </a:pPr>
            <a:r>
              <a:t/>
            </a:r>
            <a:endParaRPr/>
          </a:p>
        </p:txBody>
      </p:sp>
      <p:sp>
        <p:nvSpPr>
          <p:cNvPr id="1081" name="Google Shape;1081;g8c9f34f8aa_0_9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8c9f34f8aa_0_9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7" name="Google Shape;1087;g8c9f34f8aa_0_9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Xpect to Achieve Binder:  Book Study Section, Instructions on Page 3 and Handout Pages 13 &amp; 14</a:t>
            </a:r>
            <a:endParaRPr/>
          </a:p>
        </p:txBody>
      </p:sp>
      <p:sp>
        <p:nvSpPr>
          <p:cNvPr id="1088" name="Google Shape;1088;g8c9f34f8aa_0_9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8c9f34f8aa_0_9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5" name="Google Shape;1095;g8c9f34f8aa_0_9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Xpect to Achieve Binder:  Book Study Section, Instructions on Page 3 and Handout Pages 15 &amp; 16</a:t>
            </a:r>
            <a:endParaRPr/>
          </a:p>
        </p:txBody>
      </p:sp>
      <p:sp>
        <p:nvSpPr>
          <p:cNvPr id="1096" name="Google Shape;1096;g8c9f34f8aa_0_9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8c9f34f8aa_0_9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3" name="Google Shape;1103;g8c9f34f8aa_0_9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Xpect to Achieve Binder:  Book Study Section, Instructions on Page 3 and Handout Pages 17 &amp; 18</a:t>
            </a:r>
            <a:endParaRPr/>
          </a:p>
        </p:txBody>
      </p:sp>
      <p:sp>
        <p:nvSpPr>
          <p:cNvPr id="1104" name="Google Shape;1104;g8c9f34f8aa_0_9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8c9f34f8aa_0_9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1" name="Google Shape;1111;g8c9f34f8aa_0_9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Xpect to Achieve Binder:  Book Study Section, Instructions on Page 3</a:t>
            </a:r>
            <a:endParaRPr/>
          </a:p>
        </p:txBody>
      </p:sp>
      <p:sp>
        <p:nvSpPr>
          <p:cNvPr id="1112" name="Google Shape;1112;g8c9f34f8aa_0_9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8c9f34f8aa_0_9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8" name="Google Shape;1118;g8c9f34f8aa_0_9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Xpect to Achieve Binder:  Book Study Section, Instructions on Pages 3 &amp; 4</a:t>
            </a:r>
            <a:endParaRPr/>
          </a:p>
        </p:txBody>
      </p:sp>
      <p:sp>
        <p:nvSpPr>
          <p:cNvPr id="1119" name="Google Shape;1119;g8c9f34f8aa_0_9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8c9f34f8aa_0_9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5" name="Google Shape;1125;g8c9f34f8aa_0_9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Xpect to Achieve Binder:  Book Study Section, Instructions on Pages 3 and 4</a:t>
            </a:r>
            <a:endParaRPr/>
          </a:p>
        </p:txBody>
      </p:sp>
      <p:sp>
        <p:nvSpPr>
          <p:cNvPr id="1126" name="Google Shape;1126;g8c9f34f8aa_0_9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8c9f34f8aa_0_10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2" name="Google Shape;1132;g8c9f34f8aa_0_10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Xpect to Achieve Binder:  Book Study Section, Instructions on Page 4</a:t>
            </a:r>
            <a:endParaRPr/>
          </a:p>
        </p:txBody>
      </p:sp>
      <p:sp>
        <p:nvSpPr>
          <p:cNvPr id="1133" name="Google Shape;1133;g8c9f34f8aa_0_10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8c9f34f8aa_0_10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9" name="Google Shape;1139;g8c9f34f8aa_0_10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Book Study Section of Xpect to Achieve</a:t>
            </a:r>
            <a:endParaRPr/>
          </a:p>
        </p:txBody>
      </p:sp>
      <p:sp>
        <p:nvSpPr>
          <p:cNvPr id="1140" name="Google Shape;1140;g8c9f34f8aa_0_10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c9f34f8aa_0_1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248" name="Google Shape;248;g8c9f34f8aa_0_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g8c9f34f8aa_0_147:notes"/>
          <p:cNvSpPr txBox="1"/>
          <p:nvPr>
            <p:ph idx="1" type="body"/>
          </p:nvPr>
        </p:nvSpPr>
        <p:spPr>
          <a:xfrm>
            <a:off x="381000" y="4343400"/>
            <a:ext cx="6172200" cy="419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See next slide</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8c9f34f8aa_0_10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6" name="Google Shape;1146;g8c9f34f8aa_0_10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Insert Bonnie’s Activities and book marks here and tell teachers its on flash drive.</a:t>
            </a:r>
            <a:endParaRPr/>
          </a:p>
        </p:txBody>
      </p:sp>
      <p:sp>
        <p:nvSpPr>
          <p:cNvPr id="1147" name="Google Shape;1147;g8c9f34f8aa_0_10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8c9f34f8aa_0_10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3" name="Google Shape;1153;g8c9f34f8aa_0_10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4" name="Google Shape;1154;g8c9f34f8aa_0_10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8c9f34f8aa_0_10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0" name="Google Shape;1160;g8c9f34f8aa_0_10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1" name="Google Shape;1161;g8c9f34f8aa_0_10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8c9f34f8aa_0_10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7" name="Google Shape;1167;g8c9f34f8aa_0_10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Self Awareness log sheets pages 39-42 in Xpect to Achieve</a:t>
            </a:r>
            <a:endParaRPr/>
          </a:p>
        </p:txBody>
      </p:sp>
      <p:sp>
        <p:nvSpPr>
          <p:cNvPr id="1168" name="Google Shape;1168;g8c9f34f8aa_0_10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8c9f34f8aa_0_10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4" name="Google Shape;1174;g8c9f34f8aa_0_10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Teacher Notebook xpect to Achieve page 20</a:t>
            </a:r>
            <a:endParaRPr/>
          </a:p>
        </p:txBody>
      </p:sp>
      <p:sp>
        <p:nvSpPr>
          <p:cNvPr id="1175" name="Google Shape;1175;g8c9f34f8aa_0_10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8c9f34f8aa_0_10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1" name="Google Shape;1181;g8c9f34f8aa_0_10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Pages 21-22 Xpect to Achieve Teacher notebook</a:t>
            </a:r>
            <a:endParaRPr/>
          </a:p>
        </p:txBody>
      </p:sp>
      <p:sp>
        <p:nvSpPr>
          <p:cNvPr id="1182" name="Google Shape;1182;g8c9f34f8aa_0_10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8c9f34f8aa_0_10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8" name="Google Shape;1188;g8c9f34f8aa_0_10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9" name="Google Shape;1189;g8c9f34f8aa_0_10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8c9f34f8aa_0_10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5" name="Google Shape;1195;g8c9f34f8aa_0_10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8c9f34f8aa_0_10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2" name="Google Shape;1202;g8c9f34f8aa_0_10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8c9f34f8aa_0_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Lesson 1 Word Mapping Manual pages 14-27 Prefixes</a:t>
            </a:r>
            <a:endParaRPr/>
          </a:p>
        </p:txBody>
      </p:sp>
      <p:sp>
        <p:nvSpPr>
          <p:cNvPr id="256" name="Google Shape;256;g8c9f34f8aa_0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c9f34f8aa_0_1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Pg. 4  Answer Key  WM manual pg. 188</a:t>
            </a:r>
            <a:endParaRPr/>
          </a:p>
          <a:p>
            <a:pPr indent="-228600" lvl="0" marL="457200" rtl="0" algn="l">
              <a:spcBef>
                <a:spcPts val="0"/>
              </a:spcBef>
              <a:spcAft>
                <a:spcPts val="0"/>
              </a:spcAft>
              <a:buClr>
                <a:schemeClr val="dk1"/>
              </a:buClr>
              <a:buSzPts val="1400"/>
              <a:buFont typeface="Arial"/>
              <a:buNone/>
            </a:pPr>
            <a:r>
              <a:rPr lang="en-US">
                <a:solidFill>
                  <a:schemeClr val="dk1"/>
                </a:solidFill>
              </a:rPr>
              <a:t>Teacher Script pages 14-20</a:t>
            </a:r>
            <a:endParaRPr/>
          </a:p>
        </p:txBody>
      </p:sp>
      <p:sp>
        <p:nvSpPr>
          <p:cNvPr id="263" name="Google Shape;263;g8c9f34f8aa_0_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8c9f34f8aa_0_1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8c9f34f8aa_0_1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c9f34f8aa_0_1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8c9f34f8aa_0_1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8c9f34f8aa_0_1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285" name="Google Shape;285;g8c9f34f8aa_0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g8c9f34f8aa_0_1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8c9f34f8aa_0_1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g8c9f34f8aa_0_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c9f34f8a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8c9f34f8aa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g8c9f34f8aa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8c9f34f8aa_0_1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8c9f34f8aa_0_1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8c9f34f8aa_0_2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308" name="Google Shape;308;g8c9f34f8aa_0_2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g8c9f34f8aa_0_2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8c9f34f8aa_0_2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316" name="Google Shape;316;g8c9f34f8aa_0_2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7" name="Google Shape;317;g8c9f34f8aa_0_2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c9f34f8aa_0_2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326" name="Google Shape;326;g8c9f34f8aa_0_2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g8c9f34f8aa_0_2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8c9f34f8aa_0_2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335" name="Google Shape;335;g8c9f34f8aa_0_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g8c9f34f8aa_0_2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8c9f34f8aa_0_2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343" name="Google Shape;343;g8c9f34f8aa_0_2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4" name="Google Shape;344;g8c9f34f8aa_0_2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8c9f34f8aa_0_2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351" name="Google Shape;351;g8c9f34f8aa_0_2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2" name="Google Shape;352;g8c9f34f8aa_0_2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8c9f34f8aa_0_2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8c9f34f8aa_0_2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8c9f34f8aa_0_2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8c9f34f8aa_0_2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8c9f34f8aa_0_2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8c9f34f8aa_0_2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g8c9f34f8aa_0_2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c9f34f8aa_0_1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8c9f34f8aa_0_1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8c9f34f8aa_0_2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lang="en-US">
                <a:solidFill>
                  <a:schemeClr val="dk1"/>
                </a:solidFill>
              </a:rPr>
              <a:t>Student Notebook pages 5 &amp;6 Word Mapping manual page s122-123 make copies for students on colored paper if available .  They can be placed in plastic sleeves.</a:t>
            </a:r>
            <a:endParaRPr/>
          </a:p>
        </p:txBody>
      </p:sp>
      <p:sp>
        <p:nvSpPr>
          <p:cNvPr id="383" name="Google Shape;383;g8c9f34f8aa_0_2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8c9f34f8aa_0_2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8c9f34f8aa_0_2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8c9f34f8aa_0_2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g8c9f34f8aa_0_2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8c9f34f8aa_0_2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8c9f34f8aa_0_2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8c9f34f8aa_0_3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g8c9f34f8aa_0_3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8c9f34f8aa_0_3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g8c9f34f8aa_0_3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8c9f34f8aa_0_3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8c9f34f8aa_0_3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8c9f34f8aa_0_3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g8c9f34f8aa_0_3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8c9f34f8aa_0_3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8c9f34f8aa_0_3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8c9f34f8aa_0_3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446" name="Google Shape;446;g8c9f34f8aa_0_3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7" name="Google Shape;447;g8c9f34f8aa_0_3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c9f34f8aa_0_6:notes"/>
          <p:cNvSpPr txBox="1"/>
          <p:nvPr>
            <p:ph idx="12" type="sldNum"/>
          </p:nvPr>
        </p:nvSpPr>
        <p:spPr>
          <a:xfrm>
            <a:off x="3978131" y="8842030"/>
            <a:ext cx="3043200" cy="465600"/>
          </a:xfrm>
          <a:prstGeom prst="rect">
            <a:avLst/>
          </a:prstGeom>
          <a:noFill/>
          <a:ln>
            <a:noFill/>
          </a:ln>
        </p:spPr>
        <p:txBody>
          <a:bodyPr anchorCtr="0" anchor="b" bIns="46700" lIns="93450" spcFirstLastPara="1" rIns="93450" wrap="square" tIns="46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03" name="Google Shape;103;g8c9f34f8aa_0_6: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04" name="Google Shape;104;g8c9f34f8aa_0_6:notes"/>
          <p:cNvSpPr txBox="1"/>
          <p:nvPr>
            <p:ph idx="1" type="body"/>
          </p:nvPr>
        </p:nvSpPr>
        <p:spPr>
          <a:xfrm>
            <a:off x="702310" y="4421822"/>
            <a:ext cx="5618400" cy="4189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8c9f34f8aa_0_3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8c9f34f8aa_0_3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8c9f34f8aa_0_3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Pg. 7  Answer Key WMS Manual pg. 190  Prefix  Definitions List WPS manual pages 122-123</a:t>
            </a:r>
            <a:endParaRPr/>
          </a:p>
        </p:txBody>
      </p:sp>
      <p:sp>
        <p:nvSpPr>
          <p:cNvPr id="461" name="Google Shape;461;g8c9f34f8aa_0_3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8c9f34f8aa_0_3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g8c9f34f8aa_0_3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8c9f34f8aa_0_3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Student Notebook Pg. 8 Answer Key WMS Manual pg. 190  Prefix  Definitions List WPS manual pages 122-123</a:t>
            </a:r>
            <a:endParaRPr/>
          </a:p>
          <a:p>
            <a:pPr indent="0" lvl="0" marL="0" rtl="0" algn="l">
              <a:lnSpc>
                <a:spcPct val="100000"/>
              </a:lnSpc>
              <a:spcBef>
                <a:spcPts val="0"/>
              </a:spcBef>
              <a:spcAft>
                <a:spcPts val="0"/>
              </a:spcAft>
              <a:buSzPts val="1400"/>
              <a:buNone/>
            </a:pPr>
            <a:r>
              <a:t/>
            </a:r>
            <a:endParaRPr/>
          </a:p>
        </p:txBody>
      </p:sp>
      <p:sp>
        <p:nvSpPr>
          <p:cNvPr id="475" name="Google Shape;475;g8c9f34f8aa_0_3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8c9f34f8aa_0_3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g8c9f34f8aa_0_3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8c9f34f8aa_0_3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g8c9f34f8aa_0_3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8c9f34f8aa_0_3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g8c9f34f8aa_0_3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8c9f34f8aa_0_3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Student Notebook Pg. 9  Answer Key WMS Manual pg. 190  Prefix  Definitions List WPS manual pages 122-123</a:t>
            </a:r>
            <a:endParaRPr/>
          </a:p>
          <a:p>
            <a:pPr indent="0" lvl="0" marL="0" rtl="0" algn="l">
              <a:lnSpc>
                <a:spcPct val="100000"/>
              </a:lnSpc>
              <a:spcBef>
                <a:spcPts val="0"/>
              </a:spcBef>
              <a:spcAft>
                <a:spcPts val="0"/>
              </a:spcAft>
              <a:buSzPts val="1400"/>
              <a:buNone/>
            </a:pPr>
            <a:r>
              <a:t/>
            </a:r>
            <a:endParaRPr/>
          </a:p>
        </p:txBody>
      </p:sp>
      <p:sp>
        <p:nvSpPr>
          <p:cNvPr id="503" name="Google Shape;503;g8c9f34f8aa_0_3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8c9f34f8aa_0_3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g8c9f34f8aa_0_3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8c9f34f8aa_0_4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g8c9f34f8aa_0_4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c9f34f8aa_0_36:notes"/>
          <p:cNvSpPr txBox="1"/>
          <p:nvPr>
            <p:ph idx="12" type="sldNum"/>
          </p:nvPr>
        </p:nvSpPr>
        <p:spPr>
          <a:xfrm>
            <a:off x="3978131" y="8842030"/>
            <a:ext cx="3043200" cy="465600"/>
          </a:xfrm>
          <a:prstGeom prst="rect">
            <a:avLst/>
          </a:prstGeom>
          <a:noFill/>
          <a:ln>
            <a:noFill/>
          </a:ln>
        </p:spPr>
        <p:txBody>
          <a:bodyPr anchorCtr="0" anchor="b" bIns="46700" lIns="93450" spcFirstLastPara="1" rIns="93450" wrap="square" tIns="46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34" name="Google Shape;134;g8c9f34f8aa_0_36: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5" name="Google Shape;135;g8c9f34f8aa_0_36:notes"/>
          <p:cNvSpPr txBox="1"/>
          <p:nvPr>
            <p:ph idx="1" type="body"/>
          </p:nvPr>
        </p:nvSpPr>
        <p:spPr>
          <a:xfrm>
            <a:off x="702310" y="4421822"/>
            <a:ext cx="5618400" cy="4189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8c9f34f8aa_0_4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g8c9f34f8aa_0_4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8c9f34f8aa_0_4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Page 11   WMS Manual Answer Key pg.188</a:t>
            </a:r>
            <a:endParaRPr/>
          </a:p>
        </p:txBody>
      </p:sp>
      <p:sp>
        <p:nvSpPr>
          <p:cNvPr id="532" name="Google Shape;532;g8c9f34f8aa_0_4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8c9f34f8aa_0_4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539" name="Google Shape;539;g8c9f34f8aa_0_4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0" name="Google Shape;540;g8c9f34f8aa_0_4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8c9f34f8aa_0_4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Suffix Definition List  make copies for students WMS manual pgs. 129,130</a:t>
            </a:r>
            <a:endParaRPr/>
          </a:p>
        </p:txBody>
      </p:sp>
      <p:sp>
        <p:nvSpPr>
          <p:cNvPr id="547" name="Google Shape;547;g8c9f34f8aa_0_4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8c9f34f8aa_0_4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g8c9f34f8aa_0_4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8c9f34f8aa_0_4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g8c9f34f8aa_0_4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8c9f34f8aa_0_4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g8c9f34f8aa_0_4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8c9f34f8aa_0_4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7" name="Google Shape;577;g8c9f34f8aa_0_4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8c9f34f8aa_0_4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g8c9f34f8aa_0_4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8c9f34f8aa_0_4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1" name="Google Shape;591;g8c9f34f8aa_0_4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c9f34f8aa_0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8c9f34f8aa_0_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8c9f34f8aa_0_4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2" name="Google Shape;602;g8c9f34f8aa_0_4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8c9f34f8aa_0_4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g8c9f34f8aa_0_4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8c9f34f8aa_0_5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3" name="Google Shape;623;g8c9f34f8aa_0_5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8c9f34f8aa_0_5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0" name="Google Shape;630;g8c9f34f8aa_0_5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8c9f34f8aa_0_5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g8c9f34f8aa_0_5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8c9f34f8aa_0_5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g8c9f34f8aa_0_5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8c9f34f8aa_0_5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g8c9f34f8aa_0_5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8c9f34f8aa_0_5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9" name="Google Shape;659;g8c9f34f8aa_0_5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8c9f34f8aa_0_5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9" name="Google Shape;669;g8c9f34f8aa_0_5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8c9f34f8aa_0_5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8" name="Google Shape;678;g8c9f34f8aa_0_5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c9f34f8aa_0_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Day 1 Word Mapping Strategy </a:t>
            </a:r>
            <a:endParaRPr/>
          </a:p>
        </p:txBody>
      </p:sp>
      <p:sp>
        <p:nvSpPr>
          <p:cNvPr id="203" name="Google Shape;203;g8c9f34f8aa_0_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8c9f34f8aa_0_5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5" name="Google Shape;685;g8c9f34f8aa_0_5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8c9f34f8aa_0_5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2" name="Google Shape;692;g8c9f34f8aa_0_5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8c9f34f8aa_0_5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pg.15</a:t>
            </a:r>
            <a:endParaRPr/>
          </a:p>
        </p:txBody>
      </p:sp>
      <p:sp>
        <p:nvSpPr>
          <p:cNvPr id="699" name="Google Shape;699;g8c9f34f8aa_0_5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8c9f34f8aa_0_5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6" name="Google Shape;706;g8c9f34f8aa_0_5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8c9f34f8aa_0_5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3" name="Google Shape;713;g8c9f34f8aa_0_5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8c9f34f8aa_0_6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0" name="Google Shape;720;g8c9f34f8aa_0_6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8c9f34f8aa_0_6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7" name="Google Shape;727;g8c9f34f8aa_0_6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8c9f34f8aa_0_6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g8c9f34f8aa_0_6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8c9f34f8aa_0_6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pg. 16</a:t>
            </a:r>
            <a:endParaRPr/>
          </a:p>
        </p:txBody>
      </p:sp>
      <p:sp>
        <p:nvSpPr>
          <p:cNvPr id="741" name="Google Shape;741;g8c9f34f8aa_0_6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8c9f34f8aa_0_6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8" name="Google Shape;748;g8c9f34f8aa_0_6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c9f34f8aa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8c9f34f8aa_0_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8c9f34f8aa_0_6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5" name="Google Shape;755;g8c9f34f8aa_0_6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8c9f34f8aa_0_6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2" name="Google Shape;762;g8c9f34f8aa_0_6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8c9f34f8aa_0_6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9" name="Google Shape;769;g8c9f34f8aa_0_6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8c9f34f8aa_0_6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page 19</a:t>
            </a:r>
            <a:endParaRPr/>
          </a:p>
        </p:txBody>
      </p:sp>
      <p:sp>
        <p:nvSpPr>
          <p:cNvPr id="776" name="Google Shape;776;g8c9f34f8aa_0_6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8c9f34f8aa_0_6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3" name="Google Shape;783;g8c9f34f8aa_0_6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8c9f34f8aa_0_6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790" name="Google Shape;790;g8c9f34f8aa_0_6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1" name="Google Shape;791;g8c9f34f8aa_0_6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8c9f34f8aa_0_6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8" name="Google Shape;798;g8c9f34f8aa_0_6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8c9f34f8aa_0_6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5" name="Google Shape;805;g8c9f34f8aa_0_6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8c9f34f8aa_0_6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WMS manual Pg. 137, 138  Make copies for students (colored paper is recommended)</a:t>
            </a:r>
            <a:endParaRPr/>
          </a:p>
        </p:txBody>
      </p:sp>
      <p:sp>
        <p:nvSpPr>
          <p:cNvPr id="812" name="Google Shape;812;g8c9f34f8aa_0_6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8c9f34f8aa_0_6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9" name="Google Shape;819;g8c9f34f8aa_0_6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c9f34f8aa_0_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8c9f34f8aa_0_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Unit Organizer  student manual page 2</a:t>
            </a:r>
            <a:endParaRPr/>
          </a:p>
        </p:txBody>
      </p:sp>
      <p:sp>
        <p:nvSpPr>
          <p:cNvPr id="216" name="Google Shape;216;g8c9f34f8aa_0_1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8c9f34f8aa_0_7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6" name="Google Shape;826;g8c9f34f8aa_0_7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8c9f34f8aa_0_7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3" name="Google Shape;833;g8c9f34f8aa_0_7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8c9f34f8aa_0_7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5" name="Google Shape;845;g8c9f34f8aa_0_7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8c9f34f8aa_0_7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3" name="Google Shape;853;g8c9f34f8aa_0_7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8c9f34f8aa_0_7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 notebook page 23</a:t>
            </a:r>
            <a:endParaRPr/>
          </a:p>
        </p:txBody>
      </p:sp>
      <p:sp>
        <p:nvSpPr>
          <p:cNvPr id="859" name="Google Shape;859;g8c9f34f8aa_0_7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8c9f34f8aa_0_7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5" name="Google Shape;865;g8c9f34f8aa_0_7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8c9f34f8aa_0_7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2" name="Google Shape;872;g8c9f34f8aa_0_7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8c9f34f8aa_0_7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9" name="Google Shape;879;g8c9f34f8aa_0_7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8c9f34f8aa_0_7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6" name="Google Shape;886;g8c9f34f8aa_0_7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8c9f34f8aa_0_7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3" name="Google Shape;893;g8c9f34f8aa_0_7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26895" y="0"/>
            <a:ext cx="9076764" cy="6858000"/>
          </a:xfrm>
          <a:prstGeom prst="rect">
            <a:avLst/>
          </a:prstGeom>
          <a:noFill/>
          <a:ln>
            <a:noFill/>
          </a:ln>
        </p:spPr>
      </p:pic>
      <p:sp>
        <p:nvSpPr>
          <p:cNvPr id="7" name="Google Shape;7;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image" Target="../media/image23.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 Id="rId3" Type="http://schemas.openxmlformats.org/officeDocument/2006/relationships/image" Target="../media/image24.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6.xml"/><Relationship Id="rId3" Type="http://schemas.openxmlformats.org/officeDocument/2006/relationships/image" Target="../media/image26.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7.xml"/><Relationship Id="rId3" Type="http://schemas.openxmlformats.org/officeDocument/2006/relationships/image" Target="../media/image25.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 Id="rId3" Type="http://schemas.openxmlformats.org/officeDocument/2006/relationships/image" Target="../media/image27.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7.jpg"/><Relationship Id="rId9" Type="http://schemas.openxmlformats.org/officeDocument/2006/relationships/image" Target="../media/image18.png"/><Relationship Id="rId5" Type="http://schemas.openxmlformats.org/officeDocument/2006/relationships/image" Target="../media/image15.jpg"/><Relationship Id="rId6" Type="http://schemas.openxmlformats.org/officeDocument/2006/relationships/image" Target="../media/image9.png"/><Relationship Id="rId7" Type="http://schemas.openxmlformats.org/officeDocument/2006/relationships/image" Target="../media/image8.gif"/><Relationship Id="rId8" Type="http://schemas.openxmlformats.org/officeDocument/2006/relationships/image" Target="../media/image7.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28.jp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image" Target="../media/image29.gi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4.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2.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19.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 Id="rId3" Type="http://schemas.openxmlformats.org/officeDocument/2006/relationships/image" Target="../media/image21.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 Id="rId3" Type="http://schemas.openxmlformats.org/officeDocument/2006/relationships/image" Target="../media/image32.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3"/>
          <p:cNvPicPr preferRelativeResize="0"/>
          <p:nvPr/>
        </p:nvPicPr>
        <p:blipFill rotWithShape="1">
          <a:blip r:embed="rId3">
            <a:alphaModFix/>
          </a:blip>
          <a:srcRect b="0" l="0" r="0" t="0"/>
          <a:stretch/>
        </p:blipFill>
        <p:spPr>
          <a:xfrm>
            <a:off x="0" y="0"/>
            <a:ext cx="9143999" cy="6858000"/>
          </a:xfrm>
          <a:prstGeom prst="rect">
            <a:avLst/>
          </a:prstGeom>
          <a:noFill/>
          <a:ln>
            <a:noFill/>
          </a:ln>
        </p:spPr>
      </p:pic>
      <p:sp>
        <p:nvSpPr>
          <p:cNvPr id="86" name="Google Shape;86;p13"/>
          <p:cNvSpPr txBox="1"/>
          <p:nvPr>
            <p:ph type="ctrTitle"/>
          </p:nvPr>
        </p:nvSpPr>
        <p:spPr>
          <a:xfrm>
            <a:off x="685800" y="455978"/>
            <a:ext cx="7772400" cy="3054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360"/>
              </a:spcBef>
              <a:spcAft>
                <a:spcPts val="0"/>
              </a:spcAft>
              <a:buClr>
                <a:schemeClr val="dk1"/>
              </a:buClr>
              <a:buSzPts val="1800"/>
              <a:buFont typeface="Arial"/>
              <a:buNone/>
            </a:pPr>
            <a:r>
              <a:rPr lang="en-US" sz="9600">
                <a:solidFill>
                  <a:srgbClr val="674EA7"/>
                </a:solidFill>
                <a:latin typeface="Ribeye"/>
                <a:ea typeface="Ribeye"/>
                <a:cs typeface="Ribeye"/>
                <a:sym typeface="Ribeye"/>
              </a:rPr>
              <a:t>WORD MAPPING</a:t>
            </a:r>
            <a:endParaRPr/>
          </a:p>
        </p:txBody>
      </p:sp>
      <p:sp>
        <p:nvSpPr>
          <p:cNvPr id="87" name="Google Shape;87;p13"/>
          <p:cNvSpPr txBox="1"/>
          <p:nvPr>
            <p:ph idx="1" type="subTitle"/>
          </p:nvPr>
        </p:nvSpPr>
        <p:spPr>
          <a:xfrm>
            <a:off x="1143000" y="3602053"/>
            <a:ext cx="6858000" cy="207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0"/>
              </a:spcBef>
              <a:spcAft>
                <a:spcPts val="0"/>
              </a:spcAft>
              <a:buClr>
                <a:schemeClr val="dk1"/>
              </a:buClr>
              <a:buSzPts val="2400"/>
              <a:buNone/>
            </a:pPr>
            <a:r>
              <a:rPr lang="en-US"/>
              <a:t>Authors:  Monica L. Harris, Jean B. Schumaker, and Donald D. Deshler</a:t>
            </a:r>
            <a:endParaRPr/>
          </a:p>
          <a:p>
            <a:pPr indent="0" lvl="0" marL="0" rtl="0" algn="ctr">
              <a:lnSpc>
                <a:spcPct val="90000"/>
              </a:lnSpc>
              <a:spcBef>
                <a:spcPts val="0"/>
              </a:spcBef>
              <a:spcAft>
                <a:spcPts val="0"/>
              </a:spcAft>
              <a:buClr>
                <a:schemeClr val="dk1"/>
              </a:buClr>
              <a:buSzPts val="2400"/>
              <a:buNone/>
            </a:pPr>
            <a:r>
              <a:t/>
            </a:r>
            <a:endParaRPr/>
          </a:p>
          <a:p>
            <a:pPr indent="0" lvl="0" marL="0" rtl="0" algn="ctr">
              <a:lnSpc>
                <a:spcPct val="90000"/>
              </a:lnSpc>
              <a:spcBef>
                <a:spcPts val="0"/>
              </a:spcBef>
              <a:spcAft>
                <a:spcPts val="0"/>
              </a:spcAft>
              <a:buClr>
                <a:schemeClr val="dk1"/>
              </a:buClr>
              <a:buSzPts val="2400"/>
              <a:buNone/>
            </a:pPr>
            <a:r>
              <a:rPr lang="en-US"/>
              <a:t>Presentation Compiled by Bonnie Palasak</a:t>
            </a:r>
            <a:endParaRPr/>
          </a:p>
          <a:p>
            <a:pPr indent="0" lvl="0" marL="0" rtl="0" algn="ctr">
              <a:lnSpc>
                <a:spcPct val="90000"/>
              </a:lnSpc>
              <a:spcBef>
                <a:spcPts val="0"/>
              </a:spcBef>
              <a:spcAft>
                <a:spcPts val="0"/>
              </a:spcAft>
              <a:buClr>
                <a:schemeClr val="dk1"/>
              </a:buClr>
              <a:buSzPts val="2400"/>
              <a:buNone/>
            </a:pPr>
            <a:r>
              <a:rPr lang="en-US"/>
              <a:t>Revised July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3" name="Shape 223"/>
        <p:cNvGrpSpPr/>
        <p:nvPr/>
      </p:nvGrpSpPr>
      <p:grpSpPr>
        <a:xfrm>
          <a:off x="0" y="0"/>
          <a:ext cx="0" cy="0"/>
          <a:chOff x="0" y="0"/>
          <a:chExt cx="0" cy="0"/>
        </a:xfrm>
      </p:grpSpPr>
      <p:pic>
        <p:nvPicPr>
          <p:cNvPr descr="World.jpg" id="224" name="Google Shape;224;p22"/>
          <p:cNvPicPr preferRelativeResize="0"/>
          <p:nvPr/>
        </p:nvPicPr>
        <p:blipFill rotWithShape="1">
          <a:blip r:embed="rId3">
            <a:alphaModFix/>
          </a:blip>
          <a:srcRect b="0" l="0" r="0" t="0"/>
          <a:stretch/>
        </p:blipFill>
        <p:spPr>
          <a:xfrm>
            <a:off x="1814874" y="1477239"/>
            <a:ext cx="5255880" cy="4620412"/>
          </a:xfrm>
          <a:prstGeom prst="rect">
            <a:avLst/>
          </a:prstGeom>
          <a:noFill/>
          <a:ln>
            <a:noFill/>
          </a:ln>
        </p:spPr>
      </p:pic>
      <p:sp>
        <p:nvSpPr>
          <p:cNvPr id="225" name="Google Shape;225;p22"/>
          <p:cNvSpPr txBox="1"/>
          <p:nvPr/>
        </p:nvSpPr>
        <p:spPr>
          <a:xfrm>
            <a:off x="439784" y="553909"/>
            <a:ext cx="8148900" cy="7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chemeClr val="lt1"/>
                </a:solidFill>
                <a:latin typeface="Century Gothic"/>
                <a:ea typeface="Century Gothic"/>
                <a:cs typeface="Century Gothic"/>
                <a:sym typeface="Century Gothic"/>
              </a:rPr>
              <a:t>Our world is filled with words!</a:t>
            </a:r>
            <a:endParaRPr b="0" i="0" sz="1400" u="none" cap="none" strike="noStrike">
              <a:solidFill>
                <a:srgbClr val="000000"/>
              </a:solidFill>
              <a:latin typeface="Arial"/>
              <a:ea typeface="Arial"/>
              <a:cs typeface="Arial"/>
              <a:sym typeface="Arial"/>
            </a:endParaRPr>
          </a:p>
        </p:txBody>
      </p:sp>
      <p:sp>
        <p:nvSpPr>
          <p:cNvPr id="226" name="Google Shape;226;p2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chemeClr val="lt1"/>
                </a:solidFill>
              </a:rPr>
              <a:t>© University of Kansas Center for Research on Learning - 2012</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1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904" name="Google Shape;904;p11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342900" rtl="0" algn="l">
              <a:lnSpc>
                <a:spcPct val="100000"/>
              </a:lnSpc>
              <a:spcBef>
                <a:spcPts val="0"/>
              </a:spcBef>
              <a:spcAft>
                <a:spcPts val="0"/>
              </a:spcAft>
              <a:buSzPts val="1800"/>
              <a:buNone/>
            </a:pPr>
            <a:r>
              <a:t/>
            </a:r>
            <a:endParaRPr/>
          </a:p>
          <a:p>
            <a:pPr indent="-342900" lvl="0" marL="342900" rtl="0" algn="l">
              <a:lnSpc>
                <a:spcPct val="100000"/>
              </a:lnSpc>
              <a:spcBef>
                <a:spcPts val="640"/>
              </a:spcBef>
              <a:spcAft>
                <a:spcPts val="0"/>
              </a:spcAft>
              <a:buClr>
                <a:schemeClr val="dk1"/>
              </a:buClr>
              <a:buSzPts val="3200"/>
              <a:buChar char="•"/>
            </a:pPr>
            <a:r>
              <a:rPr lang="en-US"/>
              <a:t>Keep your prefix, roots, and suffix lists on your desk.</a:t>
            </a:r>
            <a:endParaRPr/>
          </a:p>
          <a:p>
            <a:pPr indent="-342900" lvl="0" marL="342900" rtl="0" algn="l">
              <a:lnSpc>
                <a:spcPct val="100000"/>
              </a:lnSpc>
              <a:spcBef>
                <a:spcPts val="640"/>
              </a:spcBef>
              <a:spcAft>
                <a:spcPts val="0"/>
              </a:spcAft>
              <a:buClr>
                <a:schemeClr val="dk1"/>
              </a:buClr>
              <a:buSzPts val="3200"/>
              <a:buChar char="•"/>
            </a:pPr>
            <a:r>
              <a:rPr lang="en-US"/>
              <a:t>Get out the following:</a:t>
            </a:r>
            <a:endParaRPr/>
          </a:p>
          <a:p>
            <a:pPr indent="-285750" lvl="1" marL="742950" rtl="0" algn="l">
              <a:lnSpc>
                <a:spcPct val="100000"/>
              </a:lnSpc>
              <a:spcBef>
                <a:spcPts val="560"/>
              </a:spcBef>
              <a:spcAft>
                <a:spcPts val="0"/>
              </a:spcAft>
              <a:buClr>
                <a:schemeClr val="dk1"/>
              </a:buClr>
              <a:buSzPts val="2800"/>
              <a:buChar char="–"/>
            </a:pPr>
            <a:r>
              <a:rPr lang="en-US"/>
              <a:t>Word Mapping Notes Sheet #4</a:t>
            </a:r>
            <a:endParaRPr/>
          </a:p>
          <a:p>
            <a:pPr indent="-285750" lvl="1" marL="742950" rtl="0" algn="l">
              <a:lnSpc>
                <a:spcPct val="100000"/>
              </a:lnSpc>
              <a:spcBef>
                <a:spcPts val="560"/>
              </a:spcBef>
              <a:spcAft>
                <a:spcPts val="0"/>
              </a:spcAft>
              <a:buClr>
                <a:schemeClr val="dk1"/>
              </a:buClr>
              <a:buSzPts val="2800"/>
              <a:buChar char="–"/>
            </a:pPr>
            <a:r>
              <a:rPr lang="en-US"/>
              <a:t>Word Maps (only one sheet)</a:t>
            </a:r>
            <a:endParaRPr/>
          </a:p>
          <a:p>
            <a:pPr indent="-285750" lvl="1" marL="742950" rtl="0" algn="l">
              <a:lnSpc>
                <a:spcPct val="100000"/>
              </a:lnSpc>
              <a:spcBef>
                <a:spcPts val="560"/>
              </a:spcBef>
              <a:spcAft>
                <a:spcPts val="0"/>
              </a:spcAft>
              <a:buClr>
                <a:schemeClr val="dk1"/>
              </a:buClr>
              <a:buSzPts val="2800"/>
              <a:buChar char="–"/>
            </a:pPr>
            <a:r>
              <a:rPr lang="en-US"/>
              <a:t>Memory Table</a:t>
            </a:r>
            <a:endParaRPr/>
          </a:p>
        </p:txBody>
      </p:sp>
      <p:sp>
        <p:nvSpPr>
          <p:cNvPr id="905" name="Google Shape;905;p11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sz="6000"/>
              <a:t>#4</a:t>
            </a:r>
            <a:endParaRPr sz="6000"/>
          </a:p>
        </p:txBody>
      </p:sp>
      <p:sp>
        <p:nvSpPr>
          <p:cNvPr id="911" name="Google Shape;911;p11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None/>
            </a:pPr>
            <a:r>
              <a:rPr lang="en-US" sz="8800"/>
              <a:t>Word Mapping Notes Sheet</a:t>
            </a:r>
            <a:endParaRPr/>
          </a:p>
        </p:txBody>
      </p:sp>
      <p:sp>
        <p:nvSpPr>
          <p:cNvPr id="912" name="Google Shape;912;p1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pic>
        <p:nvPicPr>
          <p:cNvPr descr="reviews.jpg" id="917" name="Google Shape;917;p114"/>
          <p:cNvPicPr preferRelativeResize="0"/>
          <p:nvPr/>
        </p:nvPicPr>
        <p:blipFill rotWithShape="1">
          <a:blip r:embed="rId3">
            <a:alphaModFix/>
          </a:blip>
          <a:srcRect b="0" l="0" r="0" t="0"/>
          <a:stretch/>
        </p:blipFill>
        <p:spPr>
          <a:xfrm>
            <a:off x="0" y="1"/>
            <a:ext cx="9144000" cy="6858000"/>
          </a:xfrm>
          <a:prstGeom prst="rect">
            <a:avLst/>
          </a:prstGeom>
          <a:noFill/>
          <a:ln>
            <a:noFill/>
          </a:ln>
        </p:spPr>
      </p:pic>
      <p:sp>
        <p:nvSpPr>
          <p:cNvPr id="918" name="Google Shape;918;p114"/>
          <p:cNvSpPr txBox="1"/>
          <p:nvPr/>
        </p:nvSpPr>
        <p:spPr>
          <a:xfrm>
            <a:off x="738509" y="1046757"/>
            <a:ext cx="12681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Permanent Marker"/>
                <a:ea typeface="Permanent Marker"/>
                <a:cs typeface="Permanent Marker"/>
                <a:sym typeface="Permanent Marker"/>
              </a:rPr>
              <a:t>Let’s</a:t>
            </a:r>
            <a:endParaRPr b="0" i="0" sz="1400" u="none" cap="none" strike="noStrike">
              <a:solidFill>
                <a:srgbClr val="000000"/>
              </a:solidFill>
              <a:latin typeface="Arial"/>
              <a:ea typeface="Arial"/>
              <a:cs typeface="Arial"/>
              <a:sym typeface="Arial"/>
            </a:endParaRPr>
          </a:p>
        </p:txBody>
      </p:sp>
      <p:sp>
        <p:nvSpPr>
          <p:cNvPr id="919" name="Google Shape;919;p114"/>
          <p:cNvSpPr txBox="1"/>
          <p:nvPr/>
        </p:nvSpPr>
        <p:spPr>
          <a:xfrm>
            <a:off x="2006529" y="5114240"/>
            <a:ext cx="68550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Permanent Marker"/>
                <a:ea typeface="Permanent Marker"/>
                <a:cs typeface="Permanent Marker"/>
                <a:sym typeface="Permanent Marker"/>
              </a:rPr>
              <a:t>The 3 types of Morphemes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15"/>
          <p:cNvSpPr/>
          <p:nvPr/>
        </p:nvSpPr>
        <p:spPr>
          <a:xfrm>
            <a:off x="299797" y="907200"/>
            <a:ext cx="35832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rgbClr val="FF0000"/>
                </a:solidFill>
                <a:latin typeface="Century Gothic"/>
                <a:ea typeface="Century Gothic"/>
                <a:cs typeface="Century Gothic"/>
                <a:sym typeface="Century Gothic"/>
              </a:rPr>
              <a:t>Prefixes</a:t>
            </a:r>
            <a:endParaRPr b="0" i="0" sz="1400" u="none" cap="none" strike="noStrike">
              <a:solidFill>
                <a:srgbClr val="FF0000"/>
              </a:solidFill>
              <a:latin typeface="Arial"/>
              <a:ea typeface="Arial"/>
              <a:cs typeface="Arial"/>
              <a:sym typeface="Arial"/>
            </a:endParaRPr>
          </a:p>
        </p:txBody>
      </p:sp>
      <p:sp>
        <p:nvSpPr>
          <p:cNvPr id="925" name="Google Shape;925;p115"/>
          <p:cNvSpPr/>
          <p:nvPr/>
        </p:nvSpPr>
        <p:spPr>
          <a:xfrm>
            <a:off x="4103547" y="4787175"/>
            <a:ext cx="40968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rgbClr val="FF0000"/>
                </a:solidFill>
                <a:latin typeface="Century Gothic"/>
                <a:ea typeface="Century Gothic"/>
                <a:cs typeface="Century Gothic"/>
                <a:sym typeface="Century Gothic"/>
              </a:rPr>
              <a:t>Suffixes</a:t>
            </a:r>
            <a:endParaRPr b="0" i="0" sz="1400" u="none" cap="none" strike="noStrike">
              <a:solidFill>
                <a:srgbClr val="FF0000"/>
              </a:solidFill>
              <a:latin typeface="Arial"/>
              <a:ea typeface="Arial"/>
              <a:cs typeface="Arial"/>
              <a:sym typeface="Arial"/>
            </a:endParaRPr>
          </a:p>
        </p:txBody>
      </p:sp>
      <p:sp>
        <p:nvSpPr>
          <p:cNvPr id="926" name="Google Shape;926;p115"/>
          <p:cNvSpPr/>
          <p:nvPr/>
        </p:nvSpPr>
        <p:spPr>
          <a:xfrm>
            <a:off x="2773178" y="2833225"/>
            <a:ext cx="29262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rgbClr val="FF0000"/>
                </a:solidFill>
                <a:latin typeface="Century Gothic"/>
                <a:ea typeface="Century Gothic"/>
                <a:cs typeface="Century Gothic"/>
                <a:sym typeface="Century Gothic"/>
              </a:rPr>
              <a:t>Roots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16"/>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Book Antiqua"/>
              <a:buNone/>
            </a:pPr>
            <a:r>
              <a:rPr b="1" lang="en-US">
                <a:solidFill>
                  <a:srgbClr val="FF3300"/>
                </a:solidFill>
              </a:rPr>
              <a:t>Word Mapping Strategy</a:t>
            </a:r>
            <a:endParaRPr>
              <a:solidFill>
                <a:srgbClr val="FF3300"/>
              </a:solidFill>
            </a:endParaRPr>
          </a:p>
        </p:txBody>
      </p:sp>
      <p:sp>
        <p:nvSpPr>
          <p:cNvPr id="933" name="Google Shape;933;p116"/>
          <p:cNvSpPr txBox="1"/>
          <p:nvPr>
            <p:ph idx="1" type="body"/>
          </p:nvPr>
        </p:nvSpPr>
        <p:spPr>
          <a:xfrm>
            <a:off x="1676400" y="1752600"/>
            <a:ext cx="68580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FF3300"/>
              </a:buClr>
              <a:buSzPts val="6000"/>
              <a:buFont typeface="Century Gothic"/>
              <a:buNone/>
            </a:pPr>
            <a:r>
              <a:rPr b="1" lang="en-US" sz="6000">
                <a:solidFill>
                  <a:srgbClr val="FF3300"/>
                </a:solidFill>
              </a:rPr>
              <a:t>M</a:t>
            </a:r>
            <a:r>
              <a:rPr b="1" lang="en-US"/>
              <a:t>ap the word parts</a:t>
            </a:r>
            <a:endParaRPr/>
          </a:p>
          <a:p>
            <a:pPr indent="-342900" lvl="0" marL="342900" rtl="0" algn="l">
              <a:lnSpc>
                <a:spcPct val="80000"/>
              </a:lnSpc>
              <a:spcBef>
                <a:spcPts val="1200"/>
              </a:spcBef>
              <a:spcAft>
                <a:spcPts val="0"/>
              </a:spcAft>
              <a:buClr>
                <a:srgbClr val="FF3300"/>
              </a:buClr>
              <a:buSzPts val="6000"/>
              <a:buFont typeface="Century Gothic"/>
              <a:buNone/>
            </a:pPr>
            <a:r>
              <a:rPr b="1" lang="en-US" sz="6000">
                <a:solidFill>
                  <a:srgbClr val="FF3300"/>
                </a:solidFill>
              </a:rPr>
              <a:t>A</a:t>
            </a:r>
            <a:r>
              <a:rPr b="1" lang="en-US"/>
              <a:t>ttack the meaning of each part</a:t>
            </a:r>
            <a:endParaRPr/>
          </a:p>
          <a:p>
            <a:pPr indent="-342900" lvl="0" marL="342900" rtl="0" algn="l">
              <a:lnSpc>
                <a:spcPct val="80000"/>
              </a:lnSpc>
              <a:spcBef>
                <a:spcPts val="1200"/>
              </a:spcBef>
              <a:spcAft>
                <a:spcPts val="0"/>
              </a:spcAft>
              <a:buClr>
                <a:srgbClr val="FF3300"/>
              </a:buClr>
              <a:buSzPts val="6000"/>
              <a:buFont typeface="Century Gothic"/>
              <a:buNone/>
            </a:pPr>
            <a:r>
              <a:rPr b="1" lang="en-US" sz="6000">
                <a:solidFill>
                  <a:srgbClr val="FF3300"/>
                </a:solidFill>
              </a:rPr>
              <a:t>P</a:t>
            </a:r>
            <a:r>
              <a:rPr b="1" lang="en-US"/>
              <a:t>redict the word’s meaning</a:t>
            </a:r>
            <a:endParaRPr/>
          </a:p>
          <a:p>
            <a:pPr indent="-342900" lvl="0" marL="342900" rtl="0" algn="l">
              <a:lnSpc>
                <a:spcPct val="80000"/>
              </a:lnSpc>
              <a:spcBef>
                <a:spcPts val="1200"/>
              </a:spcBef>
              <a:spcAft>
                <a:spcPts val="0"/>
              </a:spcAft>
              <a:buClr>
                <a:srgbClr val="FF3300"/>
              </a:buClr>
              <a:buSzPts val="6000"/>
              <a:buFont typeface="Century Gothic"/>
              <a:buNone/>
            </a:pPr>
            <a:r>
              <a:rPr b="1" lang="en-US" sz="6000">
                <a:solidFill>
                  <a:srgbClr val="FF3300"/>
                </a:solidFill>
              </a:rPr>
              <a:t>S</a:t>
            </a:r>
            <a:r>
              <a:rPr b="1" lang="en-US"/>
              <a:t>ee if you’re right!</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17"/>
          <p:cNvSpPr txBox="1"/>
          <p:nvPr>
            <p:ph type="title"/>
          </p:nvPr>
        </p:nvSpPr>
        <p:spPr>
          <a:xfrm>
            <a:off x="3107676" y="274637"/>
            <a:ext cx="5579100" cy="4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“Map the word parts”</a:t>
            </a:r>
            <a:br>
              <a:rPr lang="en-US" sz="3959"/>
            </a:br>
            <a:r>
              <a:rPr lang="en-US" sz="3959"/>
              <a:t>means</a:t>
            </a:r>
            <a:br>
              <a:rPr lang="en-US" sz="3959"/>
            </a:br>
            <a:r>
              <a:rPr lang="en-US" sz="3959"/>
              <a:t>that you find the word’s</a:t>
            </a:r>
            <a:br>
              <a:rPr lang="en-US" sz="3959"/>
            </a:br>
            <a:r>
              <a:rPr b="1" lang="en-US" sz="3959">
                <a:solidFill>
                  <a:srgbClr val="FF0000"/>
                </a:solidFill>
              </a:rPr>
              <a:t>prefixes</a:t>
            </a:r>
            <a:r>
              <a:rPr lang="en-US" sz="3959"/>
              <a:t>,</a:t>
            </a:r>
            <a:br>
              <a:rPr lang="en-US" sz="3959"/>
            </a:br>
            <a:r>
              <a:rPr b="1" lang="en-US" sz="3959">
                <a:solidFill>
                  <a:srgbClr val="FF0000"/>
                </a:solidFill>
              </a:rPr>
              <a:t>suffixes</a:t>
            </a:r>
            <a:r>
              <a:rPr lang="en-US" sz="3959"/>
              <a:t>,</a:t>
            </a:r>
            <a:br>
              <a:rPr lang="en-US" sz="3959"/>
            </a:br>
            <a:r>
              <a:rPr lang="en-US" sz="3959"/>
              <a:t>and </a:t>
            </a:r>
            <a:r>
              <a:rPr b="1" lang="en-US" sz="3959">
                <a:solidFill>
                  <a:srgbClr val="FF0000"/>
                </a:solidFill>
              </a:rPr>
              <a:t>roots</a:t>
            </a:r>
            <a:r>
              <a:rPr lang="en-US" sz="3959"/>
              <a:t>.</a:t>
            </a:r>
            <a:endParaRPr/>
          </a:p>
        </p:txBody>
      </p:sp>
      <p:pic>
        <p:nvPicPr>
          <p:cNvPr descr="find.jpg" id="939" name="Google Shape;939;p117"/>
          <p:cNvPicPr preferRelativeResize="0"/>
          <p:nvPr/>
        </p:nvPicPr>
        <p:blipFill rotWithShape="1">
          <a:blip r:embed="rId3">
            <a:alphaModFix/>
          </a:blip>
          <a:srcRect b="0" l="0" r="0" t="0"/>
          <a:stretch/>
        </p:blipFill>
        <p:spPr>
          <a:xfrm>
            <a:off x="0" y="2463800"/>
            <a:ext cx="4394200" cy="4394200"/>
          </a:xfrm>
          <a:prstGeom prst="rect">
            <a:avLst/>
          </a:prstGeom>
          <a:noFill/>
          <a:ln>
            <a:noFill/>
          </a:ln>
        </p:spPr>
      </p:pic>
      <p:sp>
        <p:nvSpPr>
          <p:cNvPr id="940" name="Google Shape;940;p11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18"/>
          <p:cNvSpPr txBox="1"/>
          <p:nvPr>
            <p:ph type="title"/>
          </p:nvPr>
        </p:nvSpPr>
        <p:spPr>
          <a:xfrm>
            <a:off x="3931886" y="1292420"/>
            <a:ext cx="4755000" cy="2035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“Attack the meaning” means that you translate each </a:t>
            </a:r>
            <a:br>
              <a:rPr lang="en-US" sz="3563"/>
            </a:br>
            <a:r>
              <a:rPr b="1" lang="en-US" sz="3563">
                <a:solidFill>
                  <a:srgbClr val="FF0000"/>
                </a:solidFill>
              </a:rPr>
              <a:t>word part</a:t>
            </a:r>
            <a:br>
              <a:rPr lang="en-US" sz="3563"/>
            </a:br>
            <a:r>
              <a:rPr lang="en-US" sz="3563"/>
              <a:t>into its </a:t>
            </a:r>
            <a:r>
              <a:rPr b="1" lang="en-US" sz="3563">
                <a:solidFill>
                  <a:srgbClr val="FF0000"/>
                </a:solidFill>
              </a:rPr>
              <a:t>meaning</a:t>
            </a:r>
            <a:r>
              <a:rPr lang="en-US" sz="3563"/>
              <a:t>.</a:t>
            </a:r>
            <a:endParaRPr sz="3959"/>
          </a:p>
        </p:txBody>
      </p:sp>
      <p:pic>
        <p:nvPicPr>
          <p:cNvPr descr="attack.jpg" id="946" name="Google Shape;946;p118"/>
          <p:cNvPicPr preferRelativeResize="0"/>
          <p:nvPr/>
        </p:nvPicPr>
        <p:blipFill rotWithShape="1">
          <a:blip r:embed="rId3">
            <a:alphaModFix/>
          </a:blip>
          <a:srcRect b="0" l="0" r="0" t="0"/>
          <a:stretch/>
        </p:blipFill>
        <p:spPr>
          <a:xfrm>
            <a:off x="852177" y="2310204"/>
            <a:ext cx="2790153" cy="4115476"/>
          </a:xfrm>
          <a:prstGeom prst="rect">
            <a:avLst/>
          </a:prstGeom>
          <a:noFill/>
          <a:ln>
            <a:noFill/>
          </a:ln>
        </p:spPr>
      </p:pic>
      <p:sp>
        <p:nvSpPr>
          <p:cNvPr id="947" name="Google Shape;947;p11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119"/>
          <p:cNvSpPr txBox="1"/>
          <p:nvPr>
            <p:ph type="title"/>
          </p:nvPr>
        </p:nvSpPr>
        <p:spPr>
          <a:xfrm>
            <a:off x="457200" y="274638"/>
            <a:ext cx="8229600" cy="3859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“Predict the word’s meaning” means that you put the three</a:t>
            </a:r>
            <a:br>
              <a:rPr lang="en-US"/>
            </a:br>
            <a:r>
              <a:rPr b="1" lang="en-US">
                <a:solidFill>
                  <a:srgbClr val="FF0000"/>
                </a:solidFill>
              </a:rPr>
              <a:t>meanings</a:t>
            </a:r>
            <a:br>
              <a:rPr lang="en-US"/>
            </a:br>
            <a:r>
              <a:rPr lang="en-US"/>
              <a:t>together and make your best</a:t>
            </a:r>
            <a:br>
              <a:rPr lang="en-US"/>
            </a:br>
            <a:r>
              <a:rPr b="1" lang="en-US">
                <a:solidFill>
                  <a:srgbClr val="FF0000"/>
                </a:solidFill>
              </a:rPr>
              <a:t>guess</a:t>
            </a:r>
            <a:r>
              <a:rPr lang="en-US"/>
              <a:t>.</a:t>
            </a:r>
            <a:endParaRPr/>
          </a:p>
        </p:txBody>
      </p:sp>
      <p:pic>
        <p:nvPicPr>
          <p:cNvPr descr="I think bubble.jpg" id="953" name="Google Shape;953;p119"/>
          <p:cNvPicPr preferRelativeResize="0"/>
          <p:nvPr/>
        </p:nvPicPr>
        <p:blipFill rotWithShape="1">
          <a:blip r:embed="rId3">
            <a:alphaModFix/>
          </a:blip>
          <a:srcRect b="0" l="0" r="0" t="0"/>
          <a:stretch/>
        </p:blipFill>
        <p:spPr>
          <a:xfrm>
            <a:off x="188975" y="3949478"/>
            <a:ext cx="3878028" cy="2908521"/>
          </a:xfrm>
          <a:prstGeom prst="rect">
            <a:avLst/>
          </a:prstGeom>
          <a:noFill/>
          <a:ln>
            <a:noFill/>
          </a:ln>
        </p:spPr>
      </p:pic>
      <p:sp>
        <p:nvSpPr>
          <p:cNvPr id="954" name="Google Shape;954;p11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20"/>
          <p:cNvSpPr txBox="1"/>
          <p:nvPr>
            <p:ph type="title"/>
          </p:nvPr>
        </p:nvSpPr>
        <p:spPr>
          <a:xfrm>
            <a:off x="0" y="553909"/>
            <a:ext cx="5704200" cy="2688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“See if you’re right” means that you</a:t>
            </a:r>
            <a:br>
              <a:rPr lang="en-US" sz="3563"/>
            </a:br>
            <a:r>
              <a:rPr b="1" lang="en-US" sz="3563">
                <a:solidFill>
                  <a:srgbClr val="FF0000"/>
                </a:solidFill>
              </a:rPr>
              <a:t>check </a:t>
            </a:r>
            <a:r>
              <a:rPr lang="en-US" sz="3563"/>
              <a:t>whether the </a:t>
            </a:r>
            <a:br>
              <a:rPr lang="en-US" sz="3563"/>
            </a:br>
            <a:r>
              <a:rPr lang="en-US" sz="3563"/>
              <a:t>definition fits in the context of the </a:t>
            </a:r>
            <a:br>
              <a:rPr lang="en-US" sz="3563"/>
            </a:br>
            <a:r>
              <a:rPr b="1" lang="en-US" sz="3563">
                <a:solidFill>
                  <a:srgbClr val="FF0000"/>
                </a:solidFill>
              </a:rPr>
              <a:t>sentence</a:t>
            </a:r>
            <a:r>
              <a:rPr lang="en-US" sz="3563"/>
              <a:t>.</a:t>
            </a:r>
            <a:endParaRPr sz="3959"/>
          </a:p>
        </p:txBody>
      </p:sp>
      <p:pic>
        <p:nvPicPr>
          <p:cNvPr descr="thumbsup.jpg" id="960" name="Google Shape;960;p120"/>
          <p:cNvPicPr preferRelativeResize="0"/>
          <p:nvPr/>
        </p:nvPicPr>
        <p:blipFill rotWithShape="1">
          <a:blip r:embed="rId3">
            <a:alphaModFix/>
          </a:blip>
          <a:srcRect b="0" l="0" r="0" t="0"/>
          <a:stretch/>
        </p:blipFill>
        <p:spPr>
          <a:xfrm>
            <a:off x="4959745" y="2937940"/>
            <a:ext cx="3674192" cy="3411749"/>
          </a:xfrm>
          <a:prstGeom prst="rect">
            <a:avLst/>
          </a:prstGeom>
          <a:noFill/>
          <a:ln>
            <a:noFill/>
          </a:ln>
        </p:spPr>
      </p:pic>
      <p:sp>
        <p:nvSpPr>
          <p:cNvPr id="961" name="Google Shape;961;p12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2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The mnemonic device to remember the steps is:</a:t>
            </a:r>
            <a:endParaRPr sz="3959"/>
          </a:p>
        </p:txBody>
      </p:sp>
      <p:sp>
        <p:nvSpPr>
          <p:cNvPr id="967" name="Google Shape;967;p121"/>
          <p:cNvSpPr txBox="1"/>
          <p:nvPr/>
        </p:nvSpPr>
        <p:spPr>
          <a:xfrm>
            <a:off x="4017770" y="1580667"/>
            <a:ext cx="1036500" cy="477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600"/>
              <a:buFont typeface="Arial"/>
              <a:buNone/>
            </a:pPr>
            <a:r>
              <a:rPr b="1" i="0" lang="en-US" sz="7600" u="none" cap="none" strike="noStrike">
                <a:solidFill>
                  <a:srgbClr val="FF0000"/>
                </a:solidFill>
                <a:latin typeface="Century Gothic"/>
                <a:ea typeface="Century Gothic"/>
                <a:cs typeface="Century Gothic"/>
                <a:sym typeface="Century Gothic"/>
              </a:rPr>
              <a:t>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600"/>
              <a:buFont typeface="Arial"/>
              <a:buNone/>
            </a:pPr>
            <a:r>
              <a:rPr b="1" i="0" lang="en-US" sz="7600" u="none" cap="none" strike="noStrike">
                <a:solidFill>
                  <a:srgbClr val="FF0000"/>
                </a:solidFill>
                <a:latin typeface="Century Gothic"/>
                <a:ea typeface="Century Gothic"/>
                <a:cs typeface="Century Gothic"/>
                <a:sym typeface="Century Gothic"/>
              </a:rPr>
              <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600"/>
              <a:buFont typeface="Arial"/>
              <a:buNone/>
            </a:pPr>
            <a:r>
              <a:rPr b="1" i="0" lang="en-US" sz="7600" u="none" cap="none" strike="noStrike">
                <a:solidFill>
                  <a:srgbClr val="FF0000"/>
                </a:solidFill>
                <a:latin typeface="Century Gothic"/>
                <a:ea typeface="Century Gothic"/>
                <a:cs typeface="Century Gothic"/>
                <a:sym typeface="Century Gothic"/>
              </a:rPr>
              <a:t>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600"/>
              <a:buFont typeface="Arial"/>
              <a:buNone/>
            </a:pPr>
            <a:r>
              <a:rPr b="1" i="0" lang="en-US" sz="7600" u="none" cap="none" strike="noStrike">
                <a:solidFill>
                  <a:srgbClr val="FF0000"/>
                </a:solidFill>
                <a:latin typeface="Century Gothic"/>
                <a:ea typeface="Century Gothic"/>
                <a:cs typeface="Century Gothic"/>
                <a:sym typeface="Century Gothic"/>
              </a:rPr>
              <a:t>S</a:t>
            </a:r>
            <a:endParaRPr b="0" i="0" sz="1400" u="none" cap="none" strike="noStrike">
              <a:solidFill>
                <a:srgbClr val="000000"/>
              </a:solidFill>
              <a:latin typeface="Arial"/>
              <a:ea typeface="Arial"/>
              <a:cs typeface="Arial"/>
              <a:sym typeface="Arial"/>
            </a:endParaRPr>
          </a:p>
        </p:txBody>
      </p:sp>
      <p:sp>
        <p:nvSpPr>
          <p:cNvPr id="968" name="Google Shape;968;p12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math_wordle.jpg" id="231" name="Google Shape;231;p23"/>
          <p:cNvPicPr preferRelativeResize="0"/>
          <p:nvPr/>
        </p:nvPicPr>
        <p:blipFill rotWithShape="1">
          <a:blip r:embed="rId3">
            <a:alphaModFix/>
          </a:blip>
          <a:srcRect b="0" l="0" r="0" t="0"/>
          <a:stretch/>
        </p:blipFill>
        <p:spPr>
          <a:xfrm>
            <a:off x="0" y="0"/>
            <a:ext cx="3985933" cy="2405913"/>
          </a:xfrm>
          <a:prstGeom prst="rect">
            <a:avLst/>
          </a:prstGeom>
          <a:noFill/>
          <a:ln>
            <a:noFill/>
          </a:ln>
        </p:spPr>
      </p:pic>
      <p:pic>
        <p:nvPicPr>
          <p:cNvPr descr="science_wordle2.JPG" id="232" name="Google Shape;232;p23"/>
          <p:cNvPicPr preferRelativeResize="0"/>
          <p:nvPr/>
        </p:nvPicPr>
        <p:blipFill rotWithShape="1">
          <a:blip r:embed="rId4">
            <a:alphaModFix/>
          </a:blip>
          <a:srcRect b="0" l="0" r="0" t="0"/>
          <a:stretch/>
        </p:blipFill>
        <p:spPr>
          <a:xfrm>
            <a:off x="0" y="4525840"/>
            <a:ext cx="5062852" cy="2768408"/>
          </a:xfrm>
          <a:prstGeom prst="rect">
            <a:avLst/>
          </a:prstGeom>
          <a:noFill/>
          <a:ln>
            <a:noFill/>
          </a:ln>
        </p:spPr>
      </p:pic>
      <p:pic>
        <p:nvPicPr>
          <p:cNvPr descr="English_wordle2.jpg" id="233" name="Google Shape;233;p23"/>
          <p:cNvPicPr preferRelativeResize="0"/>
          <p:nvPr/>
        </p:nvPicPr>
        <p:blipFill rotWithShape="1">
          <a:blip r:embed="rId5">
            <a:alphaModFix/>
          </a:blip>
          <a:srcRect b="0" l="0" r="0" t="0"/>
          <a:stretch/>
        </p:blipFill>
        <p:spPr>
          <a:xfrm>
            <a:off x="3796771" y="-195951"/>
            <a:ext cx="5347231" cy="2601865"/>
          </a:xfrm>
          <a:prstGeom prst="rect">
            <a:avLst/>
          </a:prstGeom>
          <a:noFill/>
          <a:ln>
            <a:noFill/>
          </a:ln>
        </p:spPr>
      </p:pic>
      <p:pic>
        <p:nvPicPr>
          <p:cNvPr descr="Social_Studies_Wordle.png" id="234" name="Google Shape;234;p23"/>
          <p:cNvPicPr preferRelativeResize="0"/>
          <p:nvPr/>
        </p:nvPicPr>
        <p:blipFill rotWithShape="1">
          <a:blip r:embed="rId6">
            <a:alphaModFix/>
          </a:blip>
          <a:srcRect b="0" l="0" r="0" t="0"/>
          <a:stretch/>
        </p:blipFill>
        <p:spPr>
          <a:xfrm>
            <a:off x="4643728" y="4525840"/>
            <a:ext cx="4500273" cy="2332159"/>
          </a:xfrm>
          <a:prstGeom prst="rect">
            <a:avLst/>
          </a:prstGeom>
          <a:noFill/>
          <a:ln>
            <a:noFill/>
          </a:ln>
        </p:spPr>
      </p:pic>
      <p:pic>
        <p:nvPicPr>
          <p:cNvPr descr="MusicWordle2.gif" id="235" name="Google Shape;235;p23"/>
          <p:cNvPicPr preferRelativeResize="0"/>
          <p:nvPr/>
        </p:nvPicPr>
        <p:blipFill rotWithShape="1">
          <a:blip r:embed="rId7">
            <a:alphaModFix/>
          </a:blip>
          <a:srcRect b="0" l="0" r="0" t="0"/>
          <a:stretch/>
        </p:blipFill>
        <p:spPr>
          <a:xfrm>
            <a:off x="6350469" y="2059519"/>
            <a:ext cx="3142832" cy="2678344"/>
          </a:xfrm>
          <a:prstGeom prst="rect">
            <a:avLst/>
          </a:prstGeom>
          <a:noFill/>
          <a:ln>
            <a:noFill/>
          </a:ln>
        </p:spPr>
      </p:pic>
      <p:pic>
        <p:nvPicPr>
          <p:cNvPr descr="1art_wordle.JPG" id="236" name="Google Shape;236;p23"/>
          <p:cNvPicPr preferRelativeResize="0"/>
          <p:nvPr/>
        </p:nvPicPr>
        <p:blipFill rotWithShape="1">
          <a:blip r:embed="rId8">
            <a:alphaModFix/>
          </a:blip>
          <a:srcRect b="0" l="0" r="0" t="0"/>
          <a:stretch/>
        </p:blipFill>
        <p:spPr>
          <a:xfrm>
            <a:off x="0" y="2242657"/>
            <a:ext cx="3179894" cy="2495206"/>
          </a:xfrm>
          <a:prstGeom prst="rect">
            <a:avLst/>
          </a:prstGeom>
          <a:noFill/>
          <a:ln>
            <a:noFill/>
          </a:ln>
        </p:spPr>
      </p:pic>
      <p:pic>
        <p:nvPicPr>
          <p:cNvPr descr="PE_Wordle.png" id="237" name="Google Shape;237;p23"/>
          <p:cNvPicPr preferRelativeResize="0"/>
          <p:nvPr/>
        </p:nvPicPr>
        <p:blipFill rotWithShape="1">
          <a:blip r:embed="rId9">
            <a:alphaModFix/>
          </a:blip>
          <a:srcRect b="0" l="0" r="0" t="0"/>
          <a:stretch/>
        </p:blipFill>
        <p:spPr>
          <a:xfrm>
            <a:off x="2188885" y="2242656"/>
            <a:ext cx="4538222" cy="2495207"/>
          </a:xfrm>
          <a:prstGeom prst="rect">
            <a:avLst/>
          </a:prstGeom>
          <a:noFill/>
          <a:ln>
            <a:noFill/>
          </a:ln>
        </p:spPr>
      </p:pic>
      <p:sp>
        <p:nvSpPr>
          <p:cNvPr id="238" name="Google Shape;238;p23"/>
          <p:cNvSpPr txBox="1"/>
          <p:nvPr>
            <p:ph idx="11" type="ftr"/>
          </p:nvPr>
        </p:nvSpPr>
        <p:spPr>
          <a:xfrm>
            <a:off x="3454869"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22"/>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Book Antiqua"/>
              <a:buNone/>
            </a:pPr>
            <a:r>
              <a:rPr b="1" lang="en-US">
                <a:solidFill>
                  <a:srgbClr val="FF3300"/>
                </a:solidFill>
              </a:rPr>
              <a:t>Word Mapping Strategy</a:t>
            </a:r>
            <a:endParaRPr>
              <a:solidFill>
                <a:srgbClr val="FF3300"/>
              </a:solidFill>
            </a:endParaRPr>
          </a:p>
        </p:txBody>
      </p:sp>
      <p:sp>
        <p:nvSpPr>
          <p:cNvPr id="975" name="Google Shape;975;p122"/>
          <p:cNvSpPr txBox="1"/>
          <p:nvPr>
            <p:ph idx="1" type="body"/>
          </p:nvPr>
        </p:nvSpPr>
        <p:spPr>
          <a:xfrm>
            <a:off x="1676400" y="1752600"/>
            <a:ext cx="68580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FF3300"/>
              </a:buClr>
              <a:buSzPts val="6000"/>
              <a:buFont typeface="Century Gothic"/>
              <a:buNone/>
            </a:pPr>
            <a:r>
              <a:rPr b="1" lang="en-US" sz="6000">
                <a:solidFill>
                  <a:srgbClr val="FF3300"/>
                </a:solidFill>
              </a:rPr>
              <a:t>M</a:t>
            </a:r>
            <a:r>
              <a:rPr b="1" lang="en-US"/>
              <a:t>ap the word parts</a:t>
            </a:r>
            <a:endParaRPr/>
          </a:p>
          <a:p>
            <a:pPr indent="-342900" lvl="0" marL="342900" rtl="0" algn="l">
              <a:lnSpc>
                <a:spcPct val="80000"/>
              </a:lnSpc>
              <a:spcBef>
                <a:spcPts val="1200"/>
              </a:spcBef>
              <a:spcAft>
                <a:spcPts val="0"/>
              </a:spcAft>
              <a:buClr>
                <a:srgbClr val="FF3300"/>
              </a:buClr>
              <a:buSzPts val="6000"/>
              <a:buFont typeface="Century Gothic"/>
              <a:buNone/>
            </a:pPr>
            <a:r>
              <a:rPr b="1" lang="en-US" sz="6000">
                <a:solidFill>
                  <a:srgbClr val="FF3300"/>
                </a:solidFill>
              </a:rPr>
              <a:t>A</a:t>
            </a:r>
            <a:r>
              <a:rPr b="1" lang="en-US"/>
              <a:t>ttack the meaning of each part</a:t>
            </a:r>
            <a:endParaRPr/>
          </a:p>
          <a:p>
            <a:pPr indent="-342900" lvl="0" marL="342900" rtl="0" algn="l">
              <a:lnSpc>
                <a:spcPct val="80000"/>
              </a:lnSpc>
              <a:spcBef>
                <a:spcPts val="1200"/>
              </a:spcBef>
              <a:spcAft>
                <a:spcPts val="0"/>
              </a:spcAft>
              <a:buClr>
                <a:srgbClr val="FF3300"/>
              </a:buClr>
              <a:buSzPts val="6000"/>
              <a:buFont typeface="Century Gothic"/>
              <a:buNone/>
            </a:pPr>
            <a:r>
              <a:rPr b="1" lang="en-US" sz="6000">
                <a:solidFill>
                  <a:srgbClr val="FF3300"/>
                </a:solidFill>
              </a:rPr>
              <a:t>P</a:t>
            </a:r>
            <a:r>
              <a:rPr b="1" lang="en-US"/>
              <a:t>redict the word’s meaning</a:t>
            </a:r>
            <a:endParaRPr/>
          </a:p>
          <a:p>
            <a:pPr indent="-342900" lvl="0" marL="342900" rtl="0" algn="l">
              <a:lnSpc>
                <a:spcPct val="80000"/>
              </a:lnSpc>
              <a:spcBef>
                <a:spcPts val="1200"/>
              </a:spcBef>
              <a:spcAft>
                <a:spcPts val="0"/>
              </a:spcAft>
              <a:buClr>
                <a:srgbClr val="FF3300"/>
              </a:buClr>
              <a:buSzPts val="6000"/>
              <a:buFont typeface="Century Gothic"/>
              <a:buNone/>
            </a:pPr>
            <a:r>
              <a:rPr b="1" lang="en-US" sz="6000">
                <a:solidFill>
                  <a:srgbClr val="FF3300"/>
                </a:solidFill>
              </a:rPr>
              <a:t>S</a:t>
            </a:r>
            <a:r>
              <a:rPr b="1" lang="en-US"/>
              <a:t>ee if you’re right!</a:t>
            </a:r>
            <a:endParaRPr/>
          </a:p>
        </p:txBody>
      </p:sp>
      <p:sp>
        <p:nvSpPr>
          <p:cNvPr id="976" name="Google Shape;976;p12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23"/>
          <p:cNvSpPr txBox="1"/>
          <p:nvPr>
            <p:ph type="title"/>
          </p:nvPr>
        </p:nvSpPr>
        <p:spPr>
          <a:xfrm>
            <a:off x="685800" y="228600"/>
            <a:ext cx="76962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160"/>
              <a:buFont typeface="Book Antiqua"/>
              <a:buNone/>
            </a:pPr>
            <a:r>
              <a:rPr b="1" lang="en-US" sz="1944"/>
              <a:t>You use a Word Map anytime you want to figure out a word’s</a:t>
            </a:r>
            <a:br>
              <a:rPr b="1" lang="en-US" sz="1944">
                <a:solidFill>
                  <a:srgbClr val="FF3300"/>
                </a:solidFill>
              </a:rPr>
            </a:br>
            <a:r>
              <a:rPr b="1" lang="en-US" sz="1944">
                <a:solidFill>
                  <a:srgbClr val="FF3300"/>
                </a:solidFill>
              </a:rPr>
              <a:t>meaning.</a:t>
            </a:r>
            <a:endParaRPr sz="3959"/>
          </a:p>
        </p:txBody>
      </p:sp>
      <p:sp>
        <p:nvSpPr>
          <p:cNvPr id="983" name="Google Shape;983;p123"/>
          <p:cNvSpPr/>
          <p:nvPr/>
        </p:nvSpPr>
        <p:spPr>
          <a:xfrm>
            <a:off x="3657600" y="1295400"/>
            <a:ext cx="2976600" cy="7620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84" name="Google Shape;984;p123"/>
          <p:cNvSpPr/>
          <p:nvPr/>
        </p:nvSpPr>
        <p:spPr>
          <a:xfrm>
            <a:off x="2133600" y="2514600"/>
            <a:ext cx="1908300" cy="9144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85" name="Google Shape;985;p123"/>
          <p:cNvSpPr/>
          <p:nvPr/>
        </p:nvSpPr>
        <p:spPr>
          <a:xfrm>
            <a:off x="4267200" y="2514600"/>
            <a:ext cx="1908300" cy="9144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86" name="Google Shape;986;p123"/>
          <p:cNvSpPr/>
          <p:nvPr/>
        </p:nvSpPr>
        <p:spPr>
          <a:xfrm>
            <a:off x="6400800" y="2514600"/>
            <a:ext cx="1908300" cy="9144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87" name="Google Shape;987;p123"/>
          <p:cNvSpPr/>
          <p:nvPr/>
        </p:nvSpPr>
        <p:spPr>
          <a:xfrm>
            <a:off x="2133600" y="3657600"/>
            <a:ext cx="1905000" cy="9144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88" name="Google Shape;988;p123"/>
          <p:cNvSpPr/>
          <p:nvPr/>
        </p:nvSpPr>
        <p:spPr>
          <a:xfrm>
            <a:off x="4267200" y="3657600"/>
            <a:ext cx="1905000" cy="9144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89" name="Google Shape;989;p123"/>
          <p:cNvSpPr/>
          <p:nvPr/>
        </p:nvSpPr>
        <p:spPr>
          <a:xfrm>
            <a:off x="6400800" y="3657600"/>
            <a:ext cx="1905000" cy="9144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90" name="Google Shape;990;p123"/>
          <p:cNvSpPr/>
          <p:nvPr/>
        </p:nvSpPr>
        <p:spPr>
          <a:xfrm>
            <a:off x="2209800" y="4800600"/>
            <a:ext cx="6096000" cy="7620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91" name="Google Shape;991;p123"/>
          <p:cNvSpPr txBox="1"/>
          <p:nvPr>
            <p:ph idx="1" type="body"/>
          </p:nvPr>
        </p:nvSpPr>
        <p:spPr>
          <a:xfrm>
            <a:off x="2133600" y="4572000"/>
            <a:ext cx="914400" cy="30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000"/>
              <a:buFont typeface="Century Gothic"/>
              <a:buNone/>
            </a:pPr>
            <a:r>
              <a:rPr b="1" lang="en-US" sz="1000"/>
              <a:t>Prediction</a:t>
            </a:r>
            <a:endParaRPr sz="1800"/>
          </a:p>
        </p:txBody>
      </p:sp>
      <p:sp>
        <p:nvSpPr>
          <p:cNvPr id="992" name="Google Shape;992;p123"/>
          <p:cNvSpPr txBox="1"/>
          <p:nvPr/>
        </p:nvSpPr>
        <p:spPr>
          <a:xfrm>
            <a:off x="2057400" y="2286000"/>
            <a:ext cx="915900" cy="30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entury Gothic"/>
                <a:ea typeface="Century Gothic"/>
                <a:cs typeface="Century Gothic"/>
                <a:sym typeface="Century Gothic"/>
              </a:rPr>
              <a:t>Prefix</a:t>
            </a:r>
            <a:endParaRPr b="0" i="0" sz="2000" u="none" cap="none" strike="noStrike">
              <a:solidFill>
                <a:schemeClr val="dk1"/>
              </a:solidFill>
              <a:latin typeface="Century Gothic"/>
              <a:ea typeface="Century Gothic"/>
              <a:cs typeface="Century Gothic"/>
              <a:sym typeface="Century Gothic"/>
            </a:endParaRPr>
          </a:p>
        </p:txBody>
      </p:sp>
      <p:sp>
        <p:nvSpPr>
          <p:cNvPr id="993" name="Google Shape;993;p123"/>
          <p:cNvSpPr txBox="1"/>
          <p:nvPr/>
        </p:nvSpPr>
        <p:spPr>
          <a:xfrm>
            <a:off x="4191000" y="2286000"/>
            <a:ext cx="915900" cy="30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entury Gothic"/>
                <a:ea typeface="Century Gothic"/>
                <a:cs typeface="Century Gothic"/>
                <a:sym typeface="Century Gothic"/>
              </a:rPr>
              <a:t>Root</a:t>
            </a:r>
            <a:endParaRPr b="0" i="0" sz="2000" u="none" cap="none" strike="noStrike">
              <a:solidFill>
                <a:schemeClr val="dk1"/>
              </a:solidFill>
              <a:latin typeface="Century Gothic"/>
              <a:ea typeface="Century Gothic"/>
              <a:cs typeface="Century Gothic"/>
              <a:sym typeface="Century Gothic"/>
            </a:endParaRPr>
          </a:p>
        </p:txBody>
      </p:sp>
      <p:sp>
        <p:nvSpPr>
          <p:cNvPr id="994" name="Google Shape;994;p123"/>
          <p:cNvSpPr txBox="1"/>
          <p:nvPr/>
        </p:nvSpPr>
        <p:spPr>
          <a:xfrm>
            <a:off x="6324600" y="2286000"/>
            <a:ext cx="915900" cy="30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entury Gothic"/>
                <a:ea typeface="Century Gothic"/>
                <a:cs typeface="Century Gothic"/>
                <a:sym typeface="Century Gothic"/>
              </a:rPr>
              <a:t>Suffix</a:t>
            </a:r>
            <a:endParaRPr b="0" i="0" sz="2000" u="none" cap="none" strike="noStrike">
              <a:solidFill>
                <a:schemeClr val="dk1"/>
              </a:solidFill>
              <a:latin typeface="Century Gothic"/>
              <a:ea typeface="Century Gothic"/>
              <a:cs typeface="Century Gothic"/>
              <a:sym typeface="Century Gothic"/>
            </a:endParaRPr>
          </a:p>
        </p:txBody>
      </p:sp>
      <p:sp>
        <p:nvSpPr>
          <p:cNvPr id="995" name="Google Shape;995;p123"/>
          <p:cNvSpPr txBox="1"/>
          <p:nvPr/>
        </p:nvSpPr>
        <p:spPr>
          <a:xfrm>
            <a:off x="2057400" y="3429000"/>
            <a:ext cx="914400" cy="30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entury Gothic"/>
                <a:ea typeface="Century Gothic"/>
                <a:cs typeface="Century Gothic"/>
                <a:sym typeface="Century Gothic"/>
              </a:rPr>
              <a:t>Meaning</a:t>
            </a:r>
            <a:endParaRPr b="0" i="0" sz="2000" u="none" cap="none" strike="noStrike">
              <a:solidFill>
                <a:schemeClr val="dk1"/>
              </a:solidFill>
              <a:latin typeface="Century Gothic"/>
              <a:ea typeface="Century Gothic"/>
              <a:cs typeface="Century Gothic"/>
              <a:sym typeface="Century Gothic"/>
            </a:endParaRPr>
          </a:p>
        </p:txBody>
      </p:sp>
      <p:sp>
        <p:nvSpPr>
          <p:cNvPr id="996" name="Google Shape;996;p123"/>
          <p:cNvSpPr txBox="1"/>
          <p:nvPr/>
        </p:nvSpPr>
        <p:spPr>
          <a:xfrm>
            <a:off x="3886200" y="3429000"/>
            <a:ext cx="914400" cy="30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entury Gothic"/>
                <a:ea typeface="Century Gothic"/>
                <a:cs typeface="Century Gothic"/>
                <a:sym typeface="Century Gothic"/>
              </a:rPr>
              <a:t>Meaning</a:t>
            </a:r>
            <a:endParaRPr b="0" i="0" sz="2000" u="none" cap="none" strike="noStrike">
              <a:solidFill>
                <a:schemeClr val="dk1"/>
              </a:solidFill>
              <a:latin typeface="Century Gothic"/>
              <a:ea typeface="Century Gothic"/>
              <a:cs typeface="Century Gothic"/>
              <a:sym typeface="Century Gothic"/>
            </a:endParaRPr>
          </a:p>
        </p:txBody>
      </p:sp>
      <p:sp>
        <p:nvSpPr>
          <p:cNvPr id="997" name="Google Shape;997;p123"/>
          <p:cNvSpPr txBox="1"/>
          <p:nvPr/>
        </p:nvSpPr>
        <p:spPr>
          <a:xfrm>
            <a:off x="6324600" y="3429000"/>
            <a:ext cx="914400" cy="30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entury Gothic"/>
                <a:ea typeface="Century Gothic"/>
                <a:cs typeface="Century Gothic"/>
                <a:sym typeface="Century Gothic"/>
              </a:rPr>
              <a:t>Meaning</a:t>
            </a:r>
            <a:endParaRPr b="0" i="0" sz="2000" u="none" cap="none" strike="noStrike">
              <a:solidFill>
                <a:schemeClr val="dk1"/>
              </a:solidFill>
              <a:latin typeface="Century Gothic"/>
              <a:ea typeface="Century Gothic"/>
              <a:cs typeface="Century Gothic"/>
              <a:sym typeface="Century Gothic"/>
            </a:endParaRPr>
          </a:p>
        </p:txBody>
      </p:sp>
      <p:sp>
        <p:nvSpPr>
          <p:cNvPr id="998" name="Google Shape;998;p123"/>
          <p:cNvSpPr txBox="1"/>
          <p:nvPr/>
        </p:nvSpPr>
        <p:spPr>
          <a:xfrm>
            <a:off x="3581400" y="1066800"/>
            <a:ext cx="915900" cy="30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entury Gothic"/>
                <a:ea typeface="Century Gothic"/>
                <a:cs typeface="Century Gothic"/>
                <a:sym typeface="Century Gothic"/>
              </a:rPr>
              <a:t>Word</a:t>
            </a:r>
            <a:endParaRPr b="0" i="0" sz="2000" u="none" cap="none" strike="noStrike">
              <a:solidFill>
                <a:schemeClr val="dk1"/>
              </a:solidFill>
              <a:latin typeface="Century Gothic"/>
              <a:ea typeface="Century Gothic"/>
              <a:cs typeface="Century Gothic"/>
              <a:sym typeface="Century Gothic"/>
            </a:endParaRPr>
          </a:p>
        </p:txBody>
      </p:sp>
      <p:sp>
        <p:nvSpPr>
          <p:cNvPr id="999" name="Google Shape;999;p123"/>
          <p:cNvSpPr txBox="1"/>
          <p:nvPr/>
        </p:nvSpPr>
        <p:spPr>
          <a:xfrm>
            <a:off x="322262" y="2847975"/>
            <a:ext cx="1906800" cy="341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3300"/>
                </a:solidFill>
                <a:latin typeface="Century Gothic"/>
                <a:ea typeface="Century Gothic"/>
                <a:cs typeface="Century Gothic"/>
                <a:sym typeface="Century Gothic"/>
              </a:rPr>
              <a:t>M</a:t>
            </a:r>
            <a:r>
              <a:rPr b="0" i="0" lang="en-US" sz="1800" u="none" cap="none" strike="noStrike">
                <a:solidFill>
                  <a:srgbClr val="FF3300"/>
                </a:solidFill>
                <a:latin typeface="Century Gothic"/>
                <a:ea typeface="Century Gothic"/>
                <a:cs typeface="Century Gothic"/>
                <a:sym typeface="Century Gothic"/>
              </a:rPr>
              <a:t> Step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33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33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33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3300"/>
                </a:solidFill>
                <a:latin typeface="Century Gothic"/>
                <a:ea typeface="Century Gothic"/>
                <a:cs typeface="Century Gothic"/>
                <a:sym typeface="Century Gothic"/>
              </a:rPr>
              <a:t>A</a:t>
            </a:r>
            <a:r>
              <a:rPr b="0" i="0" lang="en-US" sz="1800" u="none" cap="none" strike="noStrike">
                <a:solidFill>
                  <a:srgbClr val="FF3300"/>
                </a:solidFill>
                <a:latin typeface="Century Gothic"/>
                <a:ea typeface="Century Gothic"/>
                <a:cs typeface="Century Gothic"/>
                <a:sym typeface="Century Gothic"/>
              </a:rPr>
              <a:t> Step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33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33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33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3300"/>
                </a:solidFill>
                <a:latin typeface="Century Gothic"/>
                <a:ea typeface="Century Gothic"/>
                <a:cs typeface="Century Gothic"/>
                <a:sym typeface="Century Gothic"/>
              </a:rPr>
              <a:t>P</a:t>
            </a:r>
            <a:r>
              <a:rPr b="0" i="0" lang="en-US" sz="1800" u="none" cap="none" strike="noStrike">
                <a:solidFill>
                  <a:srgbClr val="FF3300"/>
                </a:solidFill>
                <a:latin typeface="Century Gothic"/>
                <a:ea typeface="Century Gothic"/>
                <a:cs typeface="Century Gothic"/>
                <a:sym typeface="Century Gothic"/>
              </a:rPr>
              <a:t> Step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33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33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3300"/>
                </a:solidFill>
                <a:latin typeface="Century Gothic"/>
                <a:ea typeface="Century Gothic"/>
                <a:cs typeface="Century Gothic"/>
                <a:sym typeface="Century Gothic"/>
              </a:rPr>
              <a:t>S</a:t>
            </a:r>
            <a:r>
              <a:rPr b="0" i="0" lang="en-US" sz="1800" u="none" cap="none" strike="noStrike">
                <a:solidFill>
                  <a:srgbClr val="FF3300"/>
                </a:solidFill>
                <a:latin typeface="Century Gothic"/>
                <a:ea typeface="Century Gothic"/>
                <a:cs typeface="Century Gothic"/>
                <a:sym typeface="Century Gothic"/>
              </a:rPr>
              <a:t>ee if you’re right</a:t>
            </a:r>
            <a:r>
              <a:rPr b="0" i="0" lang="en-US" sz="18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1000" name="Google Shape;1000;p123"/>
          <p:cNvSpPr/>
          <p:nvPr/>
        </p:nvSpPr>
        <p:spPr>
          <a:xfrm>
            <a:off x="7421563" y="2390775"/>
            <a:ext cx="1842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a:ea typeface="Times"/>
              <a:cs typeface="Times"/>
              <a:sym typeface="Times"/>
            </a:endParaRPr>
          </a:p>
        </p:txBody>
      </p:sp>
      <p:cxnSp>
        <p:nvCxnSpPr>
          <p:cNvPr id="1001" name="Google Shape;1001;p123"/>
          <p:cNvCxnSpPr/>
          <p:nvPr/>
        </p:nvCxnSpPr>
        <p:spPr>
          <a:xfrm flipH="1">
            <a:off x="3429088" y="2057400"/>
            <a:ext cx="687300" cy="381000"/>
          </a:xfrm>
          <a:prstGeom prst="straightConnector1">
            <a:avLst/>
          </a:prstGeom>
          <a:noFill/>
          <a:ln cap="flat" cmpd="sng" w="25400">
            <a:solidFill>
              <a:schemeClr val="dk1"/>
            </a:solidFill>
            <a:prstDash val="solid"/>
            <a:round/>
            <a:headEnd len="sm" w="sm" type="none"/>
            <a:tailEnd len="med" w="med" type="triangle"/>
          </a:ln>
        </p:spPr>
      </p:cxnSp>
      <p:cxnSp>
        <p:nvCxnSpPr>
          <p:cNvPr id="1002" name="Google Shape;1002;p123"/>
          <p:cNvCxnSpPr/>
          <p:nvPr/>
        </p:nvCxnSpPr>
        <p:spPr>
          <a:xfrm>
            <a:off x="5181600" y="2057400"/>
            <a:ext cx="1500" cy="381000"/>
          </a:xfrm>
          <a:prstGeom prst="straightConnector1">
            <a:avLst/>
          </a:prstGeom>
          <a:noFill/>
          <a:ln cap="flat" cmpd="sng" w="25400">
            <a:solidFill>
              <a:schemeClr val="dk1"/>
            </a:solidFill>
            <a:prstDash val="solid"/>
            <a:round/>
            <a:headEnd len="sm" w="sm" type="none"/>
            <a:tailEnd len="med" w="med" type="triangle"/>
          </a:ln>
        </p:spPr>
      </p:cxnSp>
      <p:cxnSp>
        <p:nvCxnSpPr>
          <p:cNvPr id="1003" name="Google Shape;1003;p123"/>
          <p:cNvCxnSpPr/>
          <p:nvPr/>
        </p:nvCxnSpPr>
        <p:spPr>
          <a:xfrm>
            <a:off x="6400800" y="2057400"/>
            <a:ext cx="839700" cy="381000"/>
          </a:xfrm>
          <a:prstGeom prst="straightConnector1">
            <a:avLst/>
          </a:prstGeom>
          <a:noFill/>
          <a:ln cap="flat" cmpd="sng" w="25400">
            <a:solidFill>
              <a:schemeClr val="dk1"/>
            </a:solidFill>
            <a:prstDash val="solid"/>
            <a:round/>
            <a:headEnd len="sm" w="sm" type="none"/>
            <a:tailEnd len="med" w="med" type="triangle"/>
          </a:ln>
        </p:spPr>
      </p:cxnSp>
      <p:cxnSp>
        <p:nvCxnSpPr>
          <p:cNvPr id="1004" name="Google Shape;1004;p123"/>
          <p:cNvCxnSpPr/>
          <p:nvPr/>
        </p:nvCxnSpPr>
        <p:spPr>
          <a:xfrm>
            <a:off x="3429000" y="3429000"/>
            <a:ext cx="0" cy="228600"/>
          </a:xfrm>
          <a:prstGeom prst="straightConnector1">
            <a:avLst/>
          </a:prstGeom>
          <a:noFill/>
          <a:ln cap="flat" cmpd="sng" w="25400">
            <a:solidFill>
              <a:schemeClr val="dk1"/>
            </a:solidFill>
            <a:prstDash val="solid"/>
            <a:round/>
            <a:headEnd len="sm" w="sm" type="none"/>
            <a:tailEnd len="med" w="med" type="triangle"/>
          </a:ln>
        </p:spPr>
      </p:cxnSp>
      <p:cxnSp>
        <p:nvCxnSpPr>
          <p:cNvPr id="1005" name="Google Shape;1005;p123"/>
          <p:cNvCxnSpPr/>
          <p:nvPr/>
        </p:nvCxnSpPr>
        <p:spPr>
          <a:xfrm>
            <a:off x="5943600" y="3429000"/>
            <a:ext cx="0" cy="228600"/>
          </a:xfrm>
          <a:prstGeom prst="straightConnector1">
            <a:avLst/>
          </a:prstGeom>
          <a:noFill/>
          <a:ln cap="flat" cmpd="sng" w="25400">
            <a:solidFill>
              <a:schemeClr val="dk1"/>
            </a:solidFill>
            <a:prstDash val="solid"/>
            <a:round/>
            <a:headEnd len="sm" w="sm" type="none"/>
            <a:tailEnd len="med" w="med" type="triangle"/>
          </a:ln>
        </p:spPr>
      </p:cxnSp>
      <p:cxnSp>
        <p:nvCxnSpPr>
          <p:cNvPr id="1006" name="Google Shape;1006;p123"/>
          <p:cNvCxnSpPr/>
          <p:nvPr/>
        </p:nvCxnSpPr>
        <p:spPr>
          <a:xfrm>
            <a:off x="7924800" y="3429000"/>
            <a:ext cx="0" cy="228600"/>
          </a:xfrm>
          <a:prstGeom prst="straightConnector1">
            <a:avLst/>
          </a:prstGeom>
          <a:noFill/>
          <a:ln cap="flat" cmpd="sng" w="25400">
            <a:solidFill>
              <a:schemeClr val="dk1"/>
            </a:solidFill>
            <a:prstDash val="solid"/>
            <a:round/>
            <a:headEnd len="sm" w="sm" type="none"/>
            <a:tailEnd len="med" w="med" type="triangle"/>
          </a:ln>
        </p:spPr>
      </p:cxnSp>
      <p:cxnSp>
        <p:nvCxnSpPr>
          <p:cNvPr id="1007" name="Google Shape;1007;p123"/>
          <p:cNvCxnSpPr/>
          <p:nvPr/>
        </p:nvCxnSpPr>
        <p:spPr>
          <a:xfrm>
            <a:off x="3505200" y="4572000"/>
            <a:ext cx="0" cy="228600"/>
          </a:xfrm>
          <a:prstGeom prst="straightConnector1">
            <a:avLst/>
          </a:prstGeom>
          <a:noFill/>
          <a:ln cap="flat" cmpd="sng" w="25400">
            <a:solidFill>
              <a:schemeClr val="dk1"/>
            </a:solidFill>
            <a:prstDash val="solid"/>
            <a:round/>
            <a:headEnd len="sm" w="sm" type="none"/>
            <a:tailEnd len="med" w="med" type="triangle"/>
          </a:ln>
        </p:spPr>
      </p:cxnSp>
      <p:cxnSp>
        <p:nvCxnSpPr>
          <p:cNvPr id="1008" name="Google Shape;1008;p123"/>
          <p:cNvCxnSpPr/>
          <p:nvPr/>
        </p:nvCxnSpPr>
        <p:spPr>
          <a:xfrm>
            <a:off x="5943600" y="4572000"/>
            <a:ext cx="0" cy="228600"/>
          </a:xfrm>
          <a:prstGeom prst="straightConnector1">
            <a:avLst/>
          </a:prstGeom>
          <a:noFill/>
          <a:ln cap="flat" cmpd="sng" w="25400">
            <a:solidFill>
              <a:schemeClr val="dk1"/>
            </a:solidFill>
            <a:prstDash val="solid"/>
            <a:round/>
            <a:headEnd len="sm" w="sm" type="none"/>
            <a:tailEnd len="med" w="med" type="triangle"/>
          </a:ln>
        </p:spPr>
      </p:cxnSp>
      <p:cxnSp>
        <p:nvCxnSpPr>
          <p:cNvPr id="1009" name="Google Shape;1009;p123"/>
          <p:cNvCxnSpPr/>
          <p:nvPr/>
        </p:nvCxnSpPr>
        <p:spPr>
          <a:xfrm>
            <a:off x="7543800" y="4572000"/>
            <a:ext cx="0" cy="228600"/>
          </a:xfrm>
          <a:prstGeom prst="straightConnector1">
            <a:avLst/>
          </a:prstGeom>
          <a:noFill/>
          <a:ln cap="flat" cmpd="sng" w="25400">
            <a:solidFill>
              <a:schemeClr val="dk1"/>
            </a:solidFill>
            <a:prstDash val="solid"/>
            <a:round/>
            <a:headEnd len="sm" w="sm" type="none"/>
            <a:tailEnd len="med" w="med" type="triangle"/>
          </a:ln>
        </p:spPr>
      </p:cxnSp>
      <p:sp>
        <p:nvSpPr>
          <p:cNvPr id="1010" name="Google Shape;1010;p123"/>
          <p:cNvSpPr/>
          <p:nvPr/>
        </p:nvSpPr>
        <p:spPr>
          <a:xfrm>
            <a:off x="2229042" y="5822798"/>
            <a:ext cx="6153000" cy="6891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11" name="Google Shape;1011;p123"/>
          <p:cNvSpPr txBox="1"/>
          <p:nvPr/>
        </p:nvSpPr>
        <p:spPr>
          <a:xfrm>
            <a:off x="2229042" y="5517998"/>
            <a:ext cx="914400" cy="30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000"/>
              <a:buFont typeface="Century Gothic"/>
              <a:buNone/>
            </a:pPr>
            <a:r>
              <a:rPr b="1" i="0" lang="en-US" sz="1000" u="none" cap="none" strike="noStrike">
                <a:solidFill>
                  <a:schemeClr val="dk1"/>
                </a:solidFill>
                <a:latin typeface="Century Gothic"/>
                <a:ea typeface="Century Gothic"/>
                <a:cs typeface="Century Gothic"/>
                <a:sym typeface="Century Gothic"/>
              </a:rPr>
              <a:t>Definition</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2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017" name="Google Shape;1017;p12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3500"/>
              <a:buNone/>
            </a:pPr>
            <a:r>
              <a:rPr b="1" lang="en-US" sz="13500">
                <a:solidFill>
                  <a:srgbClr val="FF00FF"/>
                </a:solidFill>
              </a:rPr>
              <a:t>Day 5</a:t>
            </a:r>
            <a:endParaRPr b="1">
              <a:solidFill>
                <a:srgbClr val="FF00FF"/>
              </a:solidFill>
            </a:endParaRPr>
          </a:p>
        </p:txBody>
      </p:sp>
      <p:sp>
        <p:nvSpPr>
          <p:cNvPr id="1018" name="Google Shape;1018;p12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12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DAE5F1"/>
              </a:buClr>
              <a:buSzPts val="6000"/>
              <a:buFont typeface="Book Antiqua"/>
              <a:buNone/>
            </a:pPr>
            <a:r>
              <a:rPr b="1" lang="en-US" sz="6000">
                <a:solidFill>
                  <a:srgbClr val="DAE5F1"/>
                </a:solidFill>
                <a:highlight>
                  <a:srgbClr val="FF00FF"/>
                </a:highlight>
              </a:rPr>
              <a:t>Start-Up Activity</a:t>
            </a:r>
            <a:endParaRPr>
              <a:highlight>
                <a:srgbClr val="FF00FF"/>
              </a:highlight>
            </a:endParaRPr>
          </a:p>
        </p:txBody>
      </p:sp>
      <p:sp>
        <p:nvSpPr>
          <p:cNvPr id="1024" name="Google Shape;1024;p12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None/>
            </a:pPr>
            <a:r>
              <a:rPr lang="en-US" sz="4200"/>
              <a:t>In your journal, isolate the prefix ad separate the suffix for the following words:</a:t>
            </a:r>
            <a:endParaRPr sz="4200"/>
          </a:p>
          <a:p>
            <a:pPr indent="0" lvl="0" marL="0" rtl="0" algn="ctr">
              <a:lnSpc>
                <a:spcPct val="100000"/>
              </a:lnSpc>
              <a:spcBef>
                <a:spcPts val="0"/>
              </a:spcBef>
              <a:spcAft>
                <a:spcPts val="0"/>
              </a:spcAft>
              <a:buClr>
                <a:schemeClr val="dk1"/>
              </a:buClr>
              <a:buSzPts val="4000"/>
              <a:buNone/>
            </a:pPr>
            <a:r>
              <a:rPr b="1" lang="en-US" sz="4200"/>
              <a:t>unthinkable</a:t>
            </a:r>
            <a:endParaRPr b="1" sz="4200"/>
          </a:p>
          <a:p>
            <a:pPr indent="0" lvl="0" marL="0" rtl="0" algn="ctr">
              <a:lnSpc>
                <a:spcPct val="100000"/>
              </a:lnSpc>
              <a:spcBef>
                <a:spcPts val="0"/>
              </a:spcBef>
              <a:spcAft>
                <a:spcPts val="0"/>
              </a:spcAft>
              <a:buClr>
                <a:schemeClr val="dk1"/>
              </a:buClr>
              <a:buSzPts val="4000"/>
              <a:buNone/>
            </a:pPr>
            <a:r>
              <a:rPr b="1" lang="en-US" sz="4200"/>
              <a:t>explosion</a:t>
            </a:r>
            <a:endParaRPr b="1" sz="4200"/>
          </a:p>
          <a:p>
            <a:pPr indent="0" lvl="0" marL="0" rtl="0" algn="ctr">
              <a:lnSpc>
                <a:spcPct val="100000"/>
              </a:lnSpc>
              <a:spcBef>
                <a:spcPts val="0"/>
              </a:spcBef>
              <a:spcAft>
                <a:spcPts val="0"/>
              </a:spcAft>
              <a:buClr>
                <a:schemeClr val="dk1"/>
              </a:buClr>
              <a:buSzPts val="4000"/>
              <a:buNone/>
            </a:pPr>
            <a:r>
              <a:rPr b="1" lang="en-US" sz="4200"/>
              <a:t>disappointment</a:t>
            </a:r>
            <a:endParaRPr b="1" sz="4200"/>
          </a:p>
          <a:p>
            <a:pPr indent="0" lvl="0" marL="0" rtl="0" algn="ctr">
              <a:lnSpc>
                <a:spcPct val="100000"/>
              </a:lnSpc>
              <a:spcBef>
                <a:spcPts val="0"/>
              </a:spcBef>
              <a:spcAft>
                <a:spcPts val="0"/>
              </a:spcAft>
              <a:buClr>
                <a:schemeClr val="dk1"/>
              </a:buClr>
              <a:buSzPts val="4000"/>
              <a:buNone/>
            </a:pPr>
            <a:r>
              <a:rPr b="1" lang="en-US" sz="4200"/>
              <a:t>investigating</a:t>
            </a:r>
            <a:endParaRPr b="1" sz="4200"/>
          </a:p>
        </p:txBody>
      </p:sp>
      <p:sp>
        <p:nvSpPr>
          <p:cNvPr id="1025" name="Google Shape;1025;p125"/>
          <p:cNvSpPr txBox="1"/>
          <p:nvPr>
            <p:ph idx="4294967295"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1026" name="Google Shape;1026;p12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26"/>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Book Antiqua"/>
              <a:buNone/>
            </a:pPr>
            <a:r>
              <a:rPr b="1" lang="en-US">
                <a:solidFill>
                  <a:srgbClr val="FF3300"/>
                </a:solidFill>
              </a:rPr>
              <a:t>Word Mapping Strategy</a:t>
            </a:r>
            <a:endParaRPr>
              <a:solidFill>
                <a:srgbClr val="FF3300"/>
              </a:solidFill>
            </a:endParaRPr>
          </a:p>
        </p:txBody>
      </p:sp>
      <p:sp>
        <p:nvSpPr>
          <p:cNvPr id="1033" name="Google Shape;1033;p126"/>
          <p:cNvSpPr txBox="1"/>
          <p:nvPr>
            <p:ph idx="1" type="body"/>
          </p:nvPr>
        </p:nvSpPr>
        <p:spPr>
          <a:xfrm>
            <a:off x="1676400" y="1752600"/>
            <a:ext cx="68580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FF3300"/>
              </a:buClr>
              <a:buSzPts val="6000"/>
              <a:buFont typeface="Century Gothic"/>
              <a:buNone/>
            </a:pPr>
            <a:r>
              <a:rPr b="1" lang="en-US" sz="6000">
                <a:solidFill>
                  <a:srgbClr val="FF3300"/>
                </a:solidFill>
              </a:rPr>
              <a:t>M</a:t>
            </a:r>
            <a:r>
              <a:rPr b="1" lang="en-US"/>
              <a:t>ap the word parts</a:t>
            </a:r>
            <a:endParaRPr/>
          </a:p>
          <a:p>
            <a:pPr indent="-342900" lvl="0" marL="342900" rtl="0" algn="l">
              <a:lnSpc>
                <a:spcPct val="80000"/>
              </a:lnSpc>
              <a:spcBef>
                <a:spcPts val="1200"/>
              </a:spcBef>
              <a:spcAft>
                <a:spcPts val="0"/>
              </a:spcAft>
              <a:buClr>
                <a:srgbClr val="FF3300"/>
              </a:buClr>
              <a:buSzPts val="6000"/>
              <a:buFont typeface="Century Gothic"/>
              <a:buNone/>
            </a:pPr>
            <a:r>
              <a:rPr b="1" lang="en-US" sz="6000">
                <a:solidFill>
                  <a:srgbClr val="FF3300"/>
                </a:solidFill>
              </a:rPr>
              <a:t>A</a:t>
            </a:r>
            <a:r>
              <a:rPr b="1" lang="en-US"/>
              <a:t>ttack the meaning of each part</a:t>
            </a:r>
            <a:endParaRPr/>
          </a:p>
          <a:p>
            <a:pPr indent="-342900" lvl="0" marL="342900" rtl="0" algn="l">
              <a:lnSpc>
                <a:spcPct val="80000"/>
              </a:lnSpc>
              <a:spcBef>
                <a:spcPts val="1200"/>
              </a:spcBef>
              <a:spcAft>
                <a:spcPts val="0"/>
              </a:spcAft>
              <a:buClr>
                <a:srgbClr val="FF3300"/>
              </a:buClr>
              <a:buSzPts val="6000"/>
              <a:buFont typeface="Century Gothic"/>
              <a:buNone/>
            </a:pPr>
            <a:r>
              <a:rPr b="1" lang="en-US" sz="6000">
                <a:solidFill>
                  <a:srgbClr val="FF3300"/>
                </a:solidFill>
              </a:rPr>
              <a:t>P</a:t>
            </a:r>
            <a:r>
              <a:rPr b="1" lang="en-US"/>
              <a:t>redict the word’s meaning</a:t>
            </a:r>
            <a:endParaRPr/>
          </a:p>
          <a:p>
            <a:pPr indent="-342900" lvl="0" marL="342900" rtl="0" algn="l">
              <a:lnSpc>
                <a:spcPct val="80000"/>
              </a:lnSpc>
              <a:spcBef>
                <a:spcPts val="1200"/>
              </a:spcBef>
              <a:spcAft>
                <a:spcPts val="0"/>
              </a:spcAft>
              <a:buClr>
                <a:srgbClr val="FF3300"/>
              </a:buClr>
              <a:buSzPts val="6000"/>
              <a:buFont typeface="Century Gothic"/>
              <a:buNone/>
            </a:pPr>
            <a:r>
              <a:rPr b="1" lang="en-US" sz="6000">
                <a:solidFill>
                  <a:srgbClr val="FF3300"/>
                </a:solidFill>
              </a:rPr>
              <a:t>S</a:t>
            </a:r>
            <a:r>
              <a:rPr b="1" lang="en-US"/>
              <a:t>ee if you’re right!</a:t>
            </a:r>
            <a:endParaRPr/>
          </a:p>
        </p:txBody>
      </p:sp>
      <p:sp>
        <p:nvSpPr>
          <p:cNvPr id="1034" name="Google Shape;1034;p12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2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a:t>Practice MAPS with a Partner</a:t>
            </a:r>
            <a:endParaRPr/>
          </a:p>
        </p:txBody>
      </p:sp>
      <p:sp>
        <p:nvSpPr>
          <p:cNvPr id="1041" name="Google Shape;1041;p12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1800"/>
              <a:buNone/>
            </a:pPr>
            <a:r>
              <a:t/>
            </a:r>
            <a:endParaRPr b="1" sz="3800">
              <a:solidFill>
                <a:srgbClr val="FF3300"/>
              </a:solidFill>
            </a:endParaRPr>
          </a:p>
          <a:p>
            <a:pPr indent="-342900" lvl="0" marL="342900" rtl="0" algn="l">
              <a:lnSpc>
                <a:spcPct val="80000"/>
              </a:lnSpc>
              <a:spcBef>
                <a:spcPts val="0"/>
              </a:spcBef>
              <a:spcAft>
                <a:spcPts val="0"/>
              </a:spcAft>
              <a:buSzPts val="1800"/>
              <a:buNone/>
            </a:pPr>
            <a:r>
              <a:t/>
            </a:r>
            <a:endParaRPr b="1" sz="3800">
              <a:solidFill>
                <a:srgbClr val="FF3300"/>
              </a:solidFill>
            </a:endParaRPr>
          </a:p>
          <a:p>
            <a:pPr indent="-342900" lvl="0" marL="342900" rtl="0" algn="l">
              <a:lnSpc>
                <a:spcPct val="80000"/>
              </a:lnSpc>
              <a:spcBef>
                <a:spcPts val="0"/>
              </a:spcBef>
              <a:spcAft>
                <a:spcPts val="0"/>
              </a:spcAft>
              <a:buClr>
                <a:srgbClr val="FF3300"/>
              </a:buClr>
              <a:buSzPts val="6000"/>
              <a:buFont typeface="Century Gothic"/>
              <a:buNone/>
            </a:pPr>
            <a:r>
              <a:rPr b="1" lang="en-US" sz="3800">
                <a:solidFill>
                  <a:srgbClr val="FF3300"/>
                </a:solidFill>
              </a:rPr>
              <a:t>M</a:t>
            </a:r>
            <a:r>
              <a:rPr b="1" lang="en-US" sz="3800"/>
              <a:t>ap the word parts</a:t>
            </a:r>
            <a:endParaRPr sz="3800"/>
          </a:p>
          <a:p>
            <a:pPr indent="-342900" lvl="0" marL="342900" rtl="0" algn="l">
              <a:lnSpc>
                <a:spcPct val="80000"/>
              </a:lnSpc>
              <a:spcBef>
                <a:spcPts val="1200"/>
              </a:spcBef>
              <a:spcAft>
                <a:spcPts val="0"/>
              </a:spcAft>
              <a:buClr>
                <a:srgbClr val="FF3300"/>
              </a:buClr>
              <a:buSzPts val="6000"/>
              <a:buFont typeface="Century Gothic"/>
              <a:buNone/>
            </a:pPr>
            <a:r>
              <a:rPr b="1" lang="en-US" sz="3800">
                <a:solidFill>
                  <a:srgbClr val="FF3300"/>
                </a:solidFill>
              </a:rPr>
              <a:t>A</a:t>
            </a:r>
            <a:r>
              <a:rPr b="1" lang="en-US" sz="3800"/>
              <a:t>ttack the meaning of each part</a:t>
            </a:r>
            <a:endParaRPr sz="3800"/>
          </a:p>
          <a:p>
            <a:pPr indent="-342900" lvl="0" marL="342900" rtl="0" algn="l">
              <a:lnSpc>
                <a:spcPct val="80000"/>
              </a:lnSpc>
              <a:spcBef>
                <a:spcPts val="1200"/>
              </a:spcBef>
              <a:spcAft>
                <a:spcPts val="0"/>
              </a:spcAft>
              <a:buClr>
                <a:srgbClr val="FF3300"/>
              </a:buClr>
              <a:buSzPts val="6000"/>
              <a:buFont typeface="Century Gothic"/>
              <a:buNone/>
            </a:pPr>
            <a:r>
              <a:rPr b="1" lang="en-US" sz="3800">
                <a:solidFill>
                  <a:srgbClr val="FF3300"/>
                </a:solidFill>
              </a:rPr>
              <a:t>P</a:t>
            </a:r>
            <a:r>
              <a:rPr b="1" lang="en-US" sz="3800"/>
              <a:t>redict the word’s meaning</a:t>
            </a:r>
            <a:endParaRPr sz="3800"/>
          </a:p>
          <a:p>
            <a:pPr indent="-342900" lvl="0" marL="342900" rtl="0" algn="l">
              <a:lnSpc>
                <a:spcPct val="80000"/>
              </a:lnSpc>
              <a:spcBef>
                <a:spcPts val="1200"/>
              </a:spcBef>
              <a:spcAft>
                <a:spcPts val="0"/>
              </a:spcAft>
              <a:buClr>
                <a:srgbClr val="FF3300"/>
              </a:buClr>
              <a:buSzPts val="6000"/>
              <a:buFont typeface="Century Gothic"/>
              <a:buNone/>
            </a:pPr>
            <a:r>
              <a:rPr b="1" lang="en-US" sz="3800">
                <a:solidFill>
                  <a:srgbClr val="FF3300"/>
                </a:solidFill>
              </a:rPr>
              <a:t>S</a:t>
            </a:r>
            <a:r>
              <a:rPr b="1" lang="en-US" sz="3800"/>
              <a:t>ee if you’re right!</a:t>
            </a:r>
            <a:endParaRPr sz="3800"/>
          </a:p>
          <a:p>
            <a:pPr indent="0" lvl="0" marL="0" rtl="0" algn="ctr">
              <a:lnSpc>
                <a:spcPct val="100000"/>
              </a:lnSpc>
              <a:spcBef>
                <a:spcPts val="360"/>
              </a:spcBef>
              <a:spcAft>
                <a:spcPts val="0"/>
              </a:spcAft>
              <a:buSzPts val="1800"/>
              <a:buNone/>
            </a:pPr>
            <a:r>
              <a:t/>
            </a:r>
            <a:endParaRPr b="1" sz="4500"/>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2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a:t>Word Maps with a Partner</a:t>
            </a:r>
            <a:endParaRPr/>
          </a:p>
        </p:txBody>
      </p:sp>
      <p:sp>
        <p:nvSpPr>
          <p:cNvPr id="1048" name="Google Shape;1048;p12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b="1" lang="en-US" sz="4500"/>
              <a:t>reloaded</a:t>
            </a:r>
            <a:endParaRPr b="1" sz="4500"/>
          </a:p>
          <a:p>
            <a:pPr indent="0" lvl="0" marL="0" rtl="0" algn="ctr">
              <a:lnSpc>
                <a:spcPct val="100000"/>
              </a:lnSpc>
              <a:spcBef>
                <a:spcPts val="360"/>
              </a:spcBef>
              <a:spcAft>
                <a:spcPts val="0"/>
              </a:spcAft>
              <a:buSzPts val="1800"/>
              <a:buNone/>
            </a:pPr>
            <a:r>
              <a:rPr b="1" lang="en-US" sz="4500"/>
              <a:t>uncomfortable</a:t>
            </a:r>
            <a:endParaRPr b="1" sz="4500"/>
          </a:p>
          <a:p>
            <a:pPr indent="0" lvl="0" marL="0" rtl="0" algn="ctr">
              <a:lnSpc>
                <a:spcPct val="100000"/>
              </a:lnSpc>
              <a:spcBef>
                <a:spcPts val="360"/>
              </a:spcBef>
              <a:spcAft>
                <a:spcPts val="0"/>
              </a:spcAft>
              <a:buSzPts val="1800"/>
              <a:buNone/>
            </a:pPr>
            <a:r>
              <a:rPr b="1" lang="en-US" sz="4500"/>
              <a:t>indescribable</a:t>
            </a:r>
            <a:endParaRPr b="1" sz="4500"/>
          </a:p>
          <a:p>
            <a:pPr indent="0" lvl="0" marL="0" rtl="0" algn="ctr">
              <a:lnSpc>
                <a:spcPct val="100000"/>
              </a:lnSpc>
              <a:spcBef>
                <a:spcPts val="360"/>
              </a:spcBef>
              <a:spcAft>
                <a:spcPts val="0"/>
              </a:spcAft>
              <a:buSzPts val="1800"/>
              <a:buNone/>
            </a:pPr>
            <a:r>
              <a:rPr b="1" lang="en-US" sz="4500"/>
              <a:t>unintentional</a:t>
            </a:r>
            <a:endParaRPr b="1" sz="4500"/>
          </a:p>
          <a:p>
            <a:pPr indent="0" lvl="0" marL="0" rtl="0" algn="ctr">
              <a:lnSpc>
                <a:spcPct val="100000"/>
              </a:lnSpc>
              <a:spcBef>
                <a:spcPts val="360"/>
              </a:spcBef>
              <a:spcAft>
                <a:spcPts val="0"/>
              </a:spcAft>
              <a:buSzPts val="1800"/>
              <a:buNone/>
            </a:pPr>
            <a:r>
              <a:rPr b="1" lang="en-US" sz="4500"/>
              <a:t>discovering</a:t>
            </a:r>
            <a:endParaRPr b="1" sz="4500"/>
          </a:p>
          <a:p>
            <a:pPr indent="0" lvl="0" marL="0" rtl="0" algn="ctr">
              <a:lnSpc>
                <a:spcPct val="100000"/>
              </a:lnSpc>
              <a:spcBef>
                <a:spcPts val="360"/>
              </a:spcBef>
              <a:spcAft>
                <a:spcPts val="0"/>
              </a:spcAft>
              <a:buSzPts val="1800"/>
              <a:buNone/>
            </a:pPr>
            <a:r>
              <a:rPr b="1" lang="en-US" sz="4500"/>
              <a:t>telepathy</a:t>
            </a:r>
            <a:endParaRPr b="1" sz="4500"/>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12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a:t>QUIZ</a:t>
            </a:r>
            <a:endParaRPr/>
          </a:p>
        </p:txBody>
      </p:sp>
      <p:sp>
        <p:nvSpPr>
          <p:cNvPr id="1055" name="Google Shape;1055;p12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8500">
                <a:solidFill>
                  <a:srgbClr val="FF00FF"/>
                </a:solidFill>
                <a:latin typeface="Salsa"/>
                <a:ea typeface="Salsa"/>
                <a:cs typeface="Salsa"/>
                <a:sym typeface="Salsa"/>
              </a:rPr>
              <a:t>WORD MAPPING STRATEGY QUIZ</a:t>
            </a:r>
            <a:endParaRPr sz="8500">
              <a:solidFill>
                <a:srgbClr val="FF00FF"/>
              </a:solidFill>
              <a:latin typeface="Salsa"/>
              <a:ea typeface="Salsa"/>
              <a:cs typeface="Salsa"/>
              <a:sym typeface="Salsa"/>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13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061" name="Google Shape;1061;p13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3500"/>
              <a:buNone/>
            </a:pPr>
            <a:r>
              <a:rPr b="1" lang="en-US" sz="13500">
                <a:solidFill>
                  <a:srgbClr val="FF00FF"/>
                </a:solidFill>
              </a:rPr>
              <a:t>Day 6</a:t>
            </a:r>
            <a:endParaRPr b="1">
              <a:solidFill>
                <a:srgbClr val="FF00FF"/>
              </a:solidFill>
            </a:endParaRPr>
          </a:p>
        </p:txBody>
      </p:sp>
      <p:sp>
        <p:nvSpPr>
          <p:cNvPr id="1062" name="Google Shape;1062;p13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13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DAE5F1"/>
              </a:buClr>
              <a:buSzPts val="6000"/>
              <a:buFont typeface="Book Antiqua"/>
              <a:buNone/>
            </a:pPr>
            <a:r>
              <a:rPr b="1" lang="en-US" sz="6000">
                <a:solidFill>
                  <a:srgbClr val="DAE5F1"/>
                </a:solidFill>
                <a:highlight>
                  <a:srgbClr val="FF00FF"/>
                </a:highlight>
              </a:rPr>
              <a:t>Start-Up Activity</a:t>
            </a:r>
            <a:endParaRPr>
              <a:highlight>
                <a:srgbClr val="FF00FF"/>
              </a:highlight>
            </a:endParaRPr>
          </a:p>
        </p:txBody>
      </p:sp>
      <p:sp>
        <p:nvSpPr>
          <p:cNvPr id="1068" name="Google Shape;1068;p131"/>
          <p:cNvSpPr txBox="1"/>
          <p:nvPr>
            <p:ph idx="1" type="body"/>
          </p:nvPr>
        </p:nvSpPr>
        <p:spPr>
          <a:xfrm>
            <a:off x="628650" y="1650725"/>
            <a:ext cx="7886700" cy="4526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None/>
            </a:pPr>
            <a:r>
              <a:rPr lang="en-US" sz="4200"/>
              <a:t>In your journal, isolate the prefix ad separate the suffix for the following words:</a:t>
            </a:r>
            <a:endParaRPr sz="4200"/>
          </a:p>
          <a:p>
            <a:pPr indent="0" lvl="0" marL="0" rtl="0" algn="ctr">
              <a:lnSpc>
                <a:spcPct val="100000"/>
              </a:lnSpc>
              <a:spcBef>
                <a:spcPts val="0"/>
              </a:spcBef>
              <a:spcAft>
                <a:spcPts val="0"/>
              </a:spcAft>
              <a:buClr>
                <a:schemeClr val="dk1"/>
              </a:buClr>
              <a:buSzPts val="4000"/>
              <a:buNone/>
            </a:pPr>
            <a:r>
              <a:rPr b="1" lang="en-US" sz="4200"/>
              <a:t>epidemic</a:t>
            </a:r>
            <a:endParaRPr b="1" sz="4200"/>
          </a:p>
          <a:p>
            <a:pPr indent="0" lvl="0" marL="0" rtl="0" algn="ctr">
              <a:lnSpc>
                <a:spcPct val="100000"/>
              </a:lnSpc>
              <a:spcBef>
                <a:spcPts val="0"/>
              </a:spcBef>
              <a:spcAft>
                <a:spcPts val="0"/>
              </a:spcAft>
              <a:buClr>
                <a:schemeClr val="dk1"/>
              </a:buClr>
              <a:buSzPts val="4000"/>
              <a:buNone/>
            </a:pPr>
            <a:r>
              <a:rPr b="1" lang="en-US" sz="4200"/>
              <a:t>community</a:t>
            </a:r>
            <a:endParaRPr b="1" sz="4200"/>
          </a:p>
          <a:p>
            <a:pPr indent="0" lvl="0" marL="0" rtl="0" algn="ctr">
              <a:lnSpc>
                <a:spcPct val="100000"/>
              </a:lnSpc>
              <a:spcBef>
                <a:spcPts val="0"/>
              </a:spcBef>
              <a:spcAft>
                <a:spcPts val="0"/>
              </a:spcAft>
              <a:buClr>
                <a:schemeClr val="dk1"/>
              </a:buClr>
              <a:buSzPts val="4000"/>
              <a:buNone/>
            </a:pPr>
            <a:r>
              <a:rPr b="1" lang="en-US" sz="4200"/>
              <a:t>nonintervention</a:t>
            </a:r>
            <a:endParaRPr b="1" sz="4200"/>
          </a:p>
          <a:p>
            <a:pPr indent="0" lvl="0" marL="0" rtl="0" algn="ctr">
              <a:lnSpc>
                <a:spcPct val="100000"/>
              </a:lnSpc>
              <a:spcBef>
                <a:spcPts val="0"/>
              </a:spcBef>
              <a:spcAft>
                <a:spcPts val="0"/>
              </a:spcAft>
              <a:buClr>
                <a:schemeClr val="dk1"/>
              </a:buClr>
              <a:buSzPts val="4000"/>
              <a:buNone/>
            </a:pPr>
            <a:r>
              <a:rPr b="1" lang="en-US" sz="4200"/>
              <a:t>malnutrition</a:t>
            </a:r>
            <a:endParaRPr b="1" sz="4200"/>
          </a:p>
        </p:txBody>
      </p:sp>
      <p:sp>
        <p:nvSpPr>
          <p:cNvPr id="1069" name="Google Shape;1069;p131"/>
          <p:cNvSpPr txBox="1"/>
          <p:nvPr>
            <p:ph idx="4294967295"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1070" name="Google Shape;1070;p13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magic_rabbit.jpg" id="243" name="Google Shape;243;p24"/>
          <p:cNvPicPr preferRelativeResize="0"/>
          <p:nvPr/>
        </p:nvPicPr>
        <p:blipFill rotWithShape="1">
          <a:blip r:embed="rId3">
            <a:alphaModFix/>
          </a:blip>
          <a:srcRect b="0" l="0" r="0" t="0"/>
          <a:stretch/>
        </p:blipFill>
        <p:spPr>
          <a:xfrm>
            <a:off x="-1143000" y="0"/>
            <a:ext cx="11430000" cy="6858000"/>
          </a:xfrm>
          <a:prstGeom prst="rect">
            <a:avLst/>
          </a:prstGeom>
          <a:noFill/>
          <a:ln>
            <a:noFill/>
          </a:ln>
        </p:spPr>
      </p:pic>
      <p:sp>
        <p:nvSpPr>
          <p:cNvPr id="244" name="Google Shape;244;p24"/>
          <p:cNvSpPr txBox="1"/>
          <p:nvPr/>
        </p:nvSpPr>
        <p:spPr>
          <a:xfrm>
            <a:off x="0" y="2337225"/>
            <a:ext cx="3880200" cy="1846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9CDE5"/>
                </a:solidFill>
                <a:latin typeface="Century Gothic"/>
                <a:ea typeface="Century Gothic"/>
                <a:cs typeface="Century Gothic"/>
                <a:sym typeface="Century Gothic"/>
              </a:rPr>
              <a:t>Figuring out words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9CDE5"/>
                </a:solidFill>
                <a:latin typeface="Century Gothic"/>
                <a:ea typeface="Century Gothic"/>
                <a:cs typeface="Century Gothic"/>
                <a:sym typeface="Century Gothic"/>
              </a:rPr>
              <a:t>isn’t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9CDE5"/>
                </a:solidFill>
                <a:latin typeface="Century Gothic"/>
                <a:ea typeface="Century Gothic"/>
                <a:cs typeface="Century Gothic"/>
                <a:sym typeface="Century Gothic"/>
              </a:rPr>
              <a:t>MAGIC!</a:t>
            </a:r>
            <a:endParaRPr b="0" i="0" sz="1400" u="none" cap="none" strike="noStrike">
              <a:solidFill>
                <a:srgbClr val="000000"/>
              </a:solidFill>
              <a:latin typeface="Arial"/>
              <a:ea typeface="Arial"/>
              <a:cs typeface="Arial"/>
              <a:sym typeface="Arial"/>
            </a:endParaRPr>
          </a:p>
        </p:txBody>
      </p:sp>
      <p:sp>
        <p:nvSpPr>
          <p:cNvPr id="245" name="Google Shape;245;p24"/>
          <p:cNvSpPr txBox="1"/>
          <p:nvPr>
            <p:ph idx="11" type="ftr"/>
          </p:nvPr>
        </p:nvSpPr>
        <p:spPr>
          <a:xfrm>
            <a:off x="3382895"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3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a:solidFill>
                  <a:srgbClr val="FF00FF"/>
                </a:solidFill>
              </a:rPr>
              <a:t>BOOK STUDY</a:t>
            </a:r>
            <a:endParaRPr/>
          </a:p>
        </p:txBody>
      </p:sp>
      <p:sp>
        <p:nvSpPr>
          <p:cNvPr id="1077" name="Google Shape;1077;p13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114300" rtl="0" algn="ctr">
              <a:lnSpc>
                <a:spcPct val="100000"/>
              </a:lnSpc>
              <a:spcBef>
                <a:spcPts val="360"/>
              </a:spcBef>
              <a:spcAft>
                <a:spcPts val="0"/>
              </a:spcAft>
              <a:buSzPts val="1800"/>
              <a:buNone/>
            </a:pPr>
            <a:r>
              <a:rPr lang="en-US" sz="3600"/>
              <a:t>In the time we’ve spent together so far, we have become acquainted, you have learned something about the Xtreme Reading Course, and you have learned about some basic expectations associated with this course.</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3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a:solidFill>
                  <a:srgbClr val="FF00FF"/>
                </a:solidFill>
              </a:rPr>
              <a:t>BOOK STUDY</a:t>
            </a:r>
            <a:endParaRPr/>
          </a:p>
        </p:txBody>
      </p:sp>
      <p:sp>
        <p:nvSpPr>
          <p:cNvPr id="1084" name="Google Shape;1084;p13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lang="en-US" sz="3600"/>
              <a:t>Today, we will be talking about the Book Study activities that you will be completing.</a:t>
            </a:r>
            <a:endParaRPr/>
          </a:p>
          <a:p>
            <a:pPr indent="-342900" lvl="0" marL="457200" rtl="0" algn="l">
              <a:lnSpc>
                <a:spcPct val="100000"/>
              </a:lnSpc>
              <a:spcBef>
                <a:spcPts val="360"/>
              </a:spcBef>
              <a:spcAft>
                <a:spcPts val="0"/>
              </a:spcAft>
              <a:buClr>
                <a:schemeClr val="dk1"/>
              </a:buClr>
              <a:buSzPts val="1800"/>
              <a:buChar char="•"/>
            </a:pPr>
            <a:r>
              <a:rPr lang="en-US" sz="3600"/>
              <a:t>You will read seven books over the course of this school year and you will complete a book study for each one.</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3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a:solidFill>
                  <a:srgbClr val="FF00FF"/>
                </a:solidFill>
              </a:rPr>
              <a:t>BOOK STUDY</a:t>
            </a:r>
            <a:endParaRPr/>
          </a:p>
        </p:txBody>
      </p:sp>
      <p:sp>
        <p:nvSpPr>
          <p:cNvPr id="1091" name="Google Shape;1091;p134"/>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0" lvl="0" marL="114300" rtl="0" algn="ctr">
              <a:lnSpc>
                <a:spcPct val="100000"/>
              </a:lnSpc>
              <a:spcBef>
                <a:spcPts val="560"/>
              </a:spcBef>
              <a:spcAft>
                <a:spcPts val="0"/>
              </a:spcAft>
              <a:buSzPts val="2800"/>
              <a:buNone/>
            </a:pPr>
            <a:r>
              <a:rPr lang="en-US" sz="3600"/>
              <a:t>How many words will students read in a year if they read 5 minutes a day?</a:t>
            </a:r>
            <a:endParaRPr/>
          </a:p>
        </p:txBody>
      </p:sp>
      <p:sp>
        <p:nvSpPr>
          <p:cNvPr id="1092" name="Google Shape;1092;p134"/>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0" lvl="0" marL="50800" rtl="0" algn="ctr">
              <a:lnSpc>
                <a:spcPct val="100000"/>
              </a:lnSpc>
              <a:spcBef>
                <a:spcPts val="560"/>
              </a:spcBef>
              <a:spcAft>
                <a:spcPts val="0"/>
              </a:spcAft>
              <a:buSzPts val="2800"/>
              <a:buNone/>
            </a:pPr>
            <a:r>
              <a:rPr b="1" lang="en-US" sz="6600">
                <a:solidFill>
                  <a:srgbClr val="76923C"/>
                </a:solidFill>
              </a:rPr>
              <a:t>21, 000 words in a year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1">
                                            <p:txEl>
                                              <p:pRg end="0" st="0"/>
                                            </p:txEl>
                                          </p:spTgt>
                                        </p:tgtEl>
                                        <p:attrNameLst>
                                          <p:attrName>style.visibility</p:attrName>
                                        </p:attrNameLst>
                                      </p:cBhvr>
                                      <p:to>
                                        <p:strVal val="visible"/>
                                      </p:to>
                                    </p:set>
                                    <p:animEffect filter="fade" transition="in">
                                      <p:cBhvr>
                                        <p:cTn dur="500"/>
                                        <p:tgtEl>
                                          <p:spTgt spid="10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2">
                                            <p:txEl>
                                              <p:pRg end="0" st="0"/>
                                            </p:txEl>
                                          </p:spTgt>
                                        </p:tgtEl>
                                        <p:attrNameLst>
                                          <p:attrName>style.visibility</p:attrName>
                                        </p:attrNameLst>
                                      </p:cBhvr>
                                      <p:to>
                                        <p:strVal val="visible"/>
                                      </p:to>
                                    </p:set>
                                    <p:animEffect filter="fade" transition="in">
                                      <p:cBhvr>
                                        <p:cTn dur="500"/>
                                        <p:tgtEl>
                                          <p:spTgt spid="109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13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a:solidFill>
                  <a:srgbClr val="FF00FF"/>
                </a:solidFill>
              </a:rPr>
              <a:t>BOOK STUDY</a:t>
            </a:r>
            <a:endParaRPr/>
          </a:p>
        </p:txBody>
      </p:sp>
      <p:sp>
        <p:nvSpPr>
          <p:cNvPr id="1099" name="Google Shape;1099;p135"/>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0" lvl="0" marL="114300" rtl="0" algn="ctr">
              <a:lnSpc>
                <a:spcPct val="100000"/>
              </a:lnSpc>
              <a:spcBef>
                <a:spcPts val="560"/>
              </a:spcBef>
              <a:spcAft>
                <a:spcPts val="0"/>
              </a:spcAft>
              <a:buSzPts val="2800"/>
              <a:buNone/>
            </a:pPr>
            <a:r>
              <a:rPr lang="en-US" sz="3600"/>
              <a:t>How many words will students read in a year if they read 10 minutes a day?</a:t>
            </a:r>
            <a:endParaRPr/>
          </a:p>
        </p:txBody>
      </p:sp>
      <p:sp>
        <p:nvSpPr>
          <p:cNvPr id="1100" name="Google Shape;1100;p135"/>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0" lvl="0" marL="50800" rtl="0" algn="ctr">
              <a:lnSpc>
                <a:spcPct val="100000"/>
              </a:lnSpc>
              <a:spcBef>
                <a:spcPts val="560"/>
              </a:spcBef>
              <a:spcAft>
                <a:spcPts val="0"/>
              </a:spcAft>
              <a:buSzPts val="2800"/>
              <a:buNone/>
            </a:pPr>
            <a:r>
              <a:rPr b="1" lang="en-US" sz="6600">
                <a:solidFill>
                  <a:srgbClr val="76923C"/>
                </a:solidFill>
              </a:rPr>
              <a:t>622,000 words in a year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9">
                                            <p:txEl>
                                              <p:pRg end="0" st="0"/>
                                            </p:txEl>
                                          </p:spTgt>
                                        </p:tgtEl>
                                        <p:attrNameLst>
                                          <p:attrName>style.visibility</p:attrName>
                                        </p:attrNameLst>
                                      </p:cBhvr>
                                      <p:to>
                                        <p:strVal val="visible"/>
                                      </p:to>
                                    </p:set>
                                    <p:animEffect filter="fade" transition="in">
                                      <p:cBhvr>
                                        <p:cTn dur="500"/>
                                        <p:tgtEl>
                                          <p:spTgt spid="10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xEl>
                                              <p:pRg end="0" st="0"/>
                                            </p:txEl>
                                          </p:spTgt>
                                        </p:tgtEl>
                                        <p:attrNameLst>
                                          <p:attrName>style.visibility</p:attrName>
                                        </p:attrNameLst>
                                      </p:cBhvr>
                                      <p:to>
                                        <p:strVal val="visible"/>
                                      </p:to>
                                    </p:set>
                                    <p:animEffect filter="fade" transition="in">
                                      <p:cBhvr>
                                        <p:cTn dur="500"/>
                                        <p:tgtEl>
                                          <p:spTgt spid="110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3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a:solidFill>
                  <a:srgbClr val="FF00FF"/>
                </a:solidFill>
              </a:rPr>
              <a:t>BOOK STUDY</a:t>
            </a:r>
            <a:endParaRPr/>
          </a:p>
        </p:txBody>
      </p:sp>
      <p:sp>
        <p:nvSpPr>
          <p:cNvPr id="1107" name="Google Shape;1107;p136"/>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p>
            <a:pPr indent="0" lvl="0" marL="114300" rtl="0" algn="ctr">
              <a:lnSpc>
                <a:spcPct val="100000"/>
              </a:lnSpc>
              <a:spcBef>
                <a:spcPts val="560"/>
              </a:spcBef>
              <a:spcAft>
                <a:spcPts val="0"/>
              </a:spcAft>
              <a:buSzPts val="2800"/>
              <a:buNone/>
            </a:pPr>
            <a:r>
              <a:rPr lang="en-US" sz="3600"/>
              <a:t>How many words will students read in a year if they read 15 minutes a day?</a:t>
            </a:r>
            <a:endParaRPr/>
          </a:p>
        </p:txBody>
      </p:sp>
      <p:sp>
        <p:nvSpPr>
          <p:cNvPr id="1108" name="Google Shape;1108;p136"/>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0" lvl="0" marL="50800" rtl="0" algn="ctr">
              <a:lnSpc>
                <a:spcPct val="100000"/>
              </a:lnSpc>
              <a:spcBef>
                <a:spcPts val="560"/>
              </a:spcBef>
              <a:spcAft>
                <a:spcPts val="0"/>
              </a:spcAft>
              <a:buSzPts val="2800"/>
              <a:buNone/>
            </a:pPr>
            <a:r>
              <a:rPr b="1" lang="en-US" sz="6600">
                <a:solidFill>
                  <a:srgbClr val="76923C"/>
                </a:solidFill>
              </a:rPr>
              <a:t>1,146,000 words in a year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xEl>
                                              <p:pRg end="0" st="0"/>
                                            </p:txEl>
                                          </p:spTgt>
                                        </p:tgtEl>
                                        <p:attrNameLst>
                                          <p:attrName>style.visibility</p:attrName>
                                        </p:attrNameLst>
                                      </p:cBhvr>
                                      <p:to>
                                        <p:strVal val="visible"/>
                                      </p:to>
                                    </p:set>
                                    <p:animEffect filter="fade" transition="in">
                                      <p:cBhvr>
                                        <p:cTn dur="500"/>
                                        <p:tgtEl>
                                          <p:spTgt spid="1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8">
                                            <p:txEl>
                                              <p:pRg end="0" st="0"/>
                                            </p:txEl>
                                          </p:spTgt>
                                        </p:tgtEl>
                                        <p:attrNameLst>
                                          <p:attrName>style.visibility</p:attrName>
                                        </p:attrNameLst>
                                      </p:cBhvr>
                                      <p:to>
                                        <p:strVal val="visible"/>
                                      </p:to>
                                    </p:set>
                                    <p:animEffect filter="fade" transition="in">
                                      <p:cBhvr>
                                        <p:cTn dur="500"/>
                                        <p:tgtEl>
                                          <p:spTgt spid="11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13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a:solidFill>
                  <a:srgbClr val="FF00FF"/>
                </a:solidFill>
              </a:rPr>
              <a:t>BOOK STUDY</a:t>
            </a:r>
            <a:endParaRPr/>
          </a:p>
        </p:txBody>
      </p:sp>
      <p:sp>
        <p:nvSpPr>
          <p:cNvPr id="1115" name="Google Shape;1115;p13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114300" rtl="0" algn="ctr">
              <a:lnSpc>
                <a:spcPct val="100000"/>
              </a:lnSpc>
              <a:spcBef>
                <a:spcPts val="360"/>
              </a:spcBef>
              <a:spcAft>
                <a:spcPts val="0"/>
              </a:spcAft>
              <a:buSzPts val="1800"/>
              <a:buNone/>
            </a:pPr>
            <a:r>
              <a:rPr lang="en-US" sz="4800"/>
              <a:t>Why do you think that the number of words increases so fast when we are just adding 5 minutes of reading per day?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5">
                                            <p:txEl>
                                              <p:pRg end="0" st="0"/>
                                            </p:txEl>
                                          </p:spTgt>
                                        </p:tgtEl>
                                        <p:attrNameLst>
                                          <p:attrName>style.visibility</p:attrName>
                                        </p:attrNameLst>
                                      </p:cBhvr>
                                      <p:to>
                                        <p:strVal val="visible"/>
                                      </p:to>
                                    </p:set>
                                    <p:animEffect filter="fade" transition="in">
                                      <p:cBhvr>
                                        <p:cTn dur="500"/>
                                        <p:tgtEl>
                                          <p:spTgt spid="111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13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a:solidFill>
                  <a:srgbClr val="FF00FF"/>
                </a:solidFill>
              </a:rPr>
              <a:t>BOOK STUDY</a:t>
            </a:r>
            <a:endParaRPr/>
          </a:p>
        </p:txBody>
      </p:sp>
      <p:sp>
        <p:nvSpPr>
          <p:cNvPr id="1122" name="Google Shape;1122;p13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114300" rtl="0" algn="ctr">
              <a:lnSpc>
                <a:spcPct val="100000"/>
              </a:lnSpc>
              <a:spcBef>
                <a:spcPts val="360"/>
              </a:spcBef>
              <a:spcAft>
                <a:spcPts val="0"/>
              </a:spcAft>
              <a:buSzPts val="1800"/>
              <a:buNone/>
            </a:pPr>
            <a:r>
              <a:rPr lang="en-US" sz="4800"/>
              <a:t>What happens is that each time you read, you get better at reading.</a:t>
            </a:r>
            <a:endParaRPr/>
          </a:p>
          <a:p>
            <a:pPr indent="0" lvl="0" marL="114300" rtl="0" algn="ctr">
              <a:lnSpc>
                <a:spcPct val="100000"/>
              </a:lnSpc>
              <a:spcBef>
                <a:spcPts val="360"/>
              </a:spcBef>
              <a:spcAft>
                <a:spcPts val="0"/>
              </a:spcAft>
              <a:buSzPts val="1800"/>
              <a:buNone/>
            </a:pPr>
            <a:r>
              <a:rPr lang="en-US" sz="4800"/>
              <a:t>You learn new words, and you read a little bit faster.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2">
                                            <p:txEl>
                                              <p:pRg end="0" st="0"/>
                                            </p:txEl>
                                          </p:spTgt>
                                        </p:tgtEl>
                                        <p:attrNameLst>
                                          <p:attrName>style.visibility</p:attrName>
                                        </p:attrNameLst>
                                      </p:cBhvr>
                                      <p:to>
                                        <p:strVal val="visible"/>
                                      </p:to>
                                    </p:set>
                                    <p:animEffect filter="fade" transition="in">
                                      <p:cBhvr>
                                        <p:cTn dur="500"/>
                                        <p:tgtEl>
                                          <p:spTgt spid="1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2">
                                            <p:txEl>
                                              <p:pRg end="1" st="1"/>
                                            </p:txEl>
                                          </p:spTgt>
                                        </p:tgtEl>
                                        <p:attrNameLst>
                                          <p:attrName>style.visibility</p:attrName>
                                        </p:attrNameLst>
                                      </p:cBhvr>
                                      <p:to>
                                        <p:strVal val="visible"/>
                                      </p:to>
                                    </p:set>
                                    <p:animEffect filter="fade" transition="in">
                                      <p:cBhvr>
                                        <p:cTn dur="500"/>
                                        <p:tgtEl>
                                          <p:spTgt spid="112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3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a:solidFill>
                  <a:srgbClr val="FF00FF"/>
                </a:solidFill>
              </a:rPr>
              <a:t>BOOK STUDY</a:t>
            </a:r>
            <a:endParaRPr/>
          </a:p>
        </p:txBody>
      </p:sp>
      <p:sp>
        <p:nvSpPr>
          <p:cNvPr id="1129" name="Google Shape;1129;p13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114300" rtl="0" algn="ctr">
              <a:lnSpc>
                <a:spcPct val="90000"/>
              </a:lnSpc>
              <a:spcBef>
                <a:spcPts val="360"/>
              </a:spcBef>
              <a:spcAft>
                <a:spcPts val="0"/>
              </a:spcAft>
              <a:buSzPts val="1800"/>
              <a:buNone/>
            </a:pPr>
            <a:r>
              <a:rPr lang="en-US" sz="4800"/>
              <a:t>The more reading you do, the better reader you will become.</a:t>
            </a:r>
            <a:endParaRPr/>
          </a:p>
          <a:p>
            <a:pPr indent="0" lvl="0" marL="114300" rtl="0" algn="ctr">
              <a:lnSpc>
                <a:spcPct val="90000"/>
              </a:lnSpc>
              <a:spcBef>
                <a:spcPts val="360"/>
              </a:spcBef>
              <a:spcAft>
                <a:spcPts val="0"/>
              </a:spcAft>
              <a:buSzPts val="1800"/>
              <a:buNone/>
            </a:pPr>
            <a:r>
              <a:rPr lang="en-US" sz="4800"/>
              <a:t>As a result, you read more and more words in short periods of time.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9">
                                            <p:txEl>
                                              <p:pRg end="0" st="0"/>
                                            </p:txEl>
                                          </p:spTgt>
                                        </p:tgtEl>
                                        <p:attrNameLst>
                                          <p:attrName>style.visibility</p:attrName>
                                        </p:attrNameLst>
                                      </p:cBhvr>
                                      <p:to>
                                        <p:strVal val="visible"/>
                                      </p:to>
                                    </p:set>
                                    <p:animEffect filter="fade" transition="in">
                                      <p:cBhvr>
                                        <p:cTn dur="500"/>
                                        <p:tgtEl>
                                          <p:spTgt spid="1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9">
                                            <p:txEl>
                                              <p:pRg end="1" st="1"/>
                                            </p:txEl>
                                          </p:spTgt>
                                        </p:tgtEl>
                                        <p:attrNameLst>
                                          <p:attrName>style.visibility</p:attrName>
                                        </p:attrNameLst>
                                      </p:cBhvr>
                                      <p:to>
                                        <p:strVal val="visible"/>
                                      </p:to>
                                    </p:set>
                                    <p:animEffect filter="fade" transition="in">
                                      <p:cBhvr>
                                        <p:cTn dur="500"/>
                                        <p:tgtEl>
                                          <p:spTgt spid="112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14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en-US">
                <a:solidFill>
                  <a:srgbClr val="FF00FF"/>
                </a:solidFill>
              </a:rPr>
              <a:t>BOOK STUDY</a:t>
            </a:r>
            <a:endParaRPr/>
          </a:p>
        </p:txBody>
      </p:sp>
      <p:sp>
        <p:nvSpPr>
          <p:cNvPr id="1136" name="Google Shape;1136;p14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114300" rtl="0" algn="ctr">
              <a:lnSpc>
                <a:spcPct val="80000"/>
              </a:lnSpc>
              <a:spcBef>
                <a:spcPts val="360"/>
              </a:spcBef>
              <a:spcAft>
                <a:spcPts val="0"/>
              </a:spcAft>
              <a:buSzPts val="1800"/>
              <a:buNone/>
            </a:pPr>
            <a:r>
              <a:rPr lang="en-US" sz="4440"/>
              <a:t>Thus, the whole idea of having Book Study Activities is to make sure that you read something that is enjoyable for you to read each day so that you can become a better and better reader over the course of a year.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xEl>
                                              <p:pRg end="0" st="0"/>
                                            </p:txEl>
                                          </p:spTgt>
                                        </p:tgtEl>
                                        <p:attrNameLst>
                                          <p:attrName>style.visibility</p:attrName>
                                        </p:attrNameLst>
                                      </p:cBhvr>
                                      <p:to>
                                        <p:strVal val="visible"/>
                                      </p:to>
                                    </p:set>
                                    <p:animEffect filter="fade" transition="in">
                                      <p:cBhvr>
                                        <p:cTn dur="500"/>
                                        <p:tgtEl>
                                          <p:spTgt spid="113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4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FF00FF"/>
                </a:solidFill>
              </a:rPr>
              <a:t>BOOK STUDY</a:t>
            </a:r>
            <a:endParaRPr b="1">
              <a:solidFill>
                <a:srgbClr val="FF00FF"/>
              </a:solidFill>
            </a:endParaRPr>
          </a:p>
        </p:txBody>
      </p:sp>
      <p:sp>
        <p:nvSpPr>
          <p:cNvPr id="1143" name="Google Shape;1143;p14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9600"/>
              <a:t>Classroom Library Procedures</a:t>
            </a:r>
            <a:endParaRPr sz="9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words.jpg" id="251" name="Google Shape;251;p25"/>
          <p:cNvPicPr preferRelativeResize="0"/>
          <p:nvPr/>
        </p:nvPicPr>
        <p:blipFill rotWithShape="1">
          <a:blip r:embed="rId3">
            <a:alphaModFix/>
          </a:blip>
          <a:srcRect b="0" l="0" r="0" t="0"/>
          <a:stretch/>
        </p:blipFill>
        <p:spPr>
          <a:xfrm>
            <a:off x="0" y="0"/>
            <a:ext cx="9278939" cy="6858000"/>
          </a:xfrm>
          <a:prstGeom prst="rect">
            <a:avLst/>
          </a:prstGeom>
          <a:noFill/>
          <a:ln>
            <a:noFill/>
          </a:ln>
        </p:spPr>
      </p:pic>
      <p:sp>
        <p:nvSpPr>
          <p:cNvPr id="252" name="Google Shape;252;p25"/>
          <p:cNvSpPr txBox="1"/>
          <p:nvPr/>
        </p:nvSpPr>
        <p:spPr>
          <a:xfrm>
            <a:off x="1500654" y="0"/>
            <a:ext cx="6074400" cy="232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rgbClr val="B7CCE4"/>
                </a:solidFill>
                <a:latin typeface="Century Gothic"/>
                <a:ea typeface="Century Gothic"/>
                <a:cs typeface="Century Gothic"/>
                <a:sym typeface="Century Gothic"/>
              </a:rPr>
              <a:t>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entury Gothic"/>
                <a:ea typeface="Century Gothic"/>
                <a:cs typeface="Century Gothic"/>
                <a:sym typeface="Century Gothic"/>
              </a:rPr>
              <a:t>WORD MAPPING STRATEGY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rgbClr val="B9CDE5"/>
                </a:solidFill>
                <a:latin typeface="Century Gothic"/>
                <a:ea typeface="Century Gothic"/>
                <a:cs typeface="Century Gothic"/>
                <a:sym typeface="Century Gothic"/>
              </a:rPr>
              <a:t>will help us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chemeClr val="lt1"/>
                </a:solidFill>
                <a:latin typeface="Century Gothic"/>
                <a:ea typeface="Century Gothic"/>
                <a:cs typeface="Century Gothic"/>
                <a:sym typeface="Century Gothic"/>
              </a:rPr>
              <a:t>UNDERSTAND</a:t>
            </a:r>
            <a:endParaRPr b="0" i="0" sz="1400" u="none" cap="none" strike="noStrike">
              <a:solidFill>
                <a:srgbClr val="000000"/>
              </a:solidFill>
              <a:latin typeface="Arial"/>
              <a:ea typeface="Arial"/>
              <a:cs typeface="Arial"/>
              <a:sym typeface="Arial"/>
            </a:endParaRPr>
          </a:p>
        </p:txBody>
      </p:sp>
      <p:sp>
        <p:nvSpPr>
          <p:cNvPr id="253" name="Google Shape;253;p2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4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FF00FF"/>
                </a:solidFill>
              </a:rPr>
              <a:t>BOOK STUDY</a:t>
            </a:r>
            <a:endParaRPr b="1">
              <a:solidFill>
                <a:srgbClr val="FF00FF"/>
              </a:solidFill>
            </a:endParaRPr>
          </a:p>
        </p:txBody>
      </p:sp>
      <p:sp>
        <p:nvSpPr>
          <p:cNvPr id="1150" name="Google Shape;1150;p14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9600"/>
              <a:t>Book Preview</a:t>
            </a:r>
            <a:endParaRPr sz="9600"/>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14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FF00FF"/>
                </a:solidFill>
              </a:rPr>
              <a:t>BOOK STUDY</a:t>
            </a:r>
            <a:endParaRPr b="1">
              <a:solidFill>
                <a:srgbClr val="FF00FF"/>
              </a:solidFill>
            </a:endParaRPr>
          </a:p>
        </p:txBody>
      </p:sp>
      <p:sp>
        <p:nvSpPr>
          <p:cNvPr id="1157" name="Google Shape;1157;p14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9600"/>
              <a:t>Book Study Activities</a:t>
            </a:r>
            <a:endParaRPr sz="9600"/>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14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FF00FF"/>
                </a:solidFill>
              </a:rPr>
              <a:t>BOOK STUDY</a:t>
            </a:r>
            <a:endParaRPr b="1">
              <a:solidFill>
                <a:srgbClr val="FF00FF"/>
              </a:solidFill>
            </a:endParaRPr>
          </a:p>
        </p:txBody>
      </p:sp>
      <p:sp>
        <p:nvSpPr>
          <p:cNvPr id="1164" name="Google Shape;1164;p14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7200"/>
              <a:t>Book Study Requirements</a:t>
            </a:r>
            <a:endParaRPr sz="7200"/>
          </a:p>
          <a:p>
            <a:pPr indent="0" lvl="0" marL="0" rtl="0" algn="ctr">
              <a:lnSpc>
                <a:spcPct val="100000"/>
              </a:lnSpc>
              <a:spcBef>
                <a:spcPts val="360"/>
              </a:spcBef>
              <a:spcAft>
                <a:spcPts val="0"/>
              </a:spcAft>
              <a:buSzPts val="1800"/>
              <a:buNone/>
            </a:pPr>
            <a:r>
              <a:rPr lang="en-US" sz="7200"/>
              <a:t>1st Quarter</a:t>
            </a:r>
            <a:endParaRPr sz="7200"/>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14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FF00FF"/>
                </a:solidFill>
              </a:rPr>
              <a:t>BOOK STUDY</a:t>
            </a:r>
            <a:endParaRPr b="1">
              <a:solidFill>
                <a:srgbClr val="FF00FF"/>
              </a:solidFill>
            </a:endParaRPr>
          </a:p>
        </p:txBody>
      </p:sp>
      <p:sp>
        <p:nvSpPr>
          <p:cNvPr id="1171" name="Google Shape;1171;p14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9600"/>
              <a:t>Book Study Log</a:t>
            </a:r>
            <a:endParaRPr sz="9600"/>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14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FF00FF"/>
                </a:solidFill>
              </a:rPr>
              <a:t>BOOK STUDY</a:t>
            </a:r>
            <a:endParaRPr b="1">
              <a:solidFill>
                <a:srgbClr val="FF00FF"/>
              </a:solidFill>
            </a:endParaRPr>
          </a:p>
        </p:txBody>
      </p:sp>
      <p:sp>
        <p:nvSpPr>
          <p:cNvPr id="1178" name="Google Shape;1178;p14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9600"/>
              <a:t>Weekly Reading Record Sheet</a:t>
            </a:r>
            <a:endParaRPr sz="9600"/>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4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FF00FF"/>
                </a:solidFill>
              </a:rPr>
              <a:t>BOOK STUDY</a:t>
            </a:r>
            <a:endParaRPr b="1">
              <a:solidFill>
                <a:srgbClr val="FF00FF"/>
              </a:solidFill>
            </a:endParaRPr>
          </a:p>
        </p:txBody>
      </p:sp>
      <p:sp>
        <p:nvSpPr>
          <p:cNvPr id="1185" name="Google Shape;1185;p14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9600"/>
              <a:t>Bookmarks </a:t>
            </a:r>
            <a:endParaRPr sz="9600"/>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14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a:solidFill>
                  <a:srgbClr val="FF00FF"/>
                </a:solidFill>
              </a:rPr>
              <a:t>BOOK STUDY</a:t>
            </a:r>
            <a:endParaRPr b="1">
              <a:solidFill>
                <a:srgbClr val="FF00FF"/>
              </a:solidFill>
            </a:endParaRPr>
          </a:p>
        </p:txBody>
      </p:sp>
      <p:sp>
        <p:nvSpPr>
          <p:cNvPr id="1192" name="Google Shape;1192;p14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9600"/>
              <a:t>Book Check-Out Time</a:t>
            </a:r>
            <a:endParaRPr sz="9600"/>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pic>
        <p:nvPicPr>
          <p:cNvPr descr="word_part_puzzle.jpg" id="1197" name="Google Shape;1197;p149"/>
          <p:cNvPicPr preferRelativeResize="0"/>
          <p:nvPr>
            <p:ph idx="1" type="body"/>
          </p:nvPr>
        </p:nvPicPr>
        <p:blipFill rotWithShape="1">
          <a:blip r:embed="rId3">
            <a:alphaModFix/>
          </a:blip>
          <a:srcRect b="0" l="-9255" r="-9255" t="0"/>
          <a:stretch/>
        </p:blipFill>
        <p:spPr>
          <a:xfrm>
            <a:off x="457200" y="938237"/>
            <a:ext cx="8229600" cy="4526100"/>
          </a:xfrm>
          <a:prstGeom prst="rect">
            <a:avLst/>
          </a:prstGeom>
          <a:noFill/>
          <a:ln>
            <a:noFill/>
          </a:ln>
        </p:spPr>
      </p:pic>
      <p:sp>
        <p:nvSpPr>
          <p:cNvPr id="1198" name="Google Shape;1198;p14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
        <p:nvSpPr>
          <p:cNvPr id="1199" name="Google Shape;1199;p149"/>
          <p:cNvSpPr txBox="1"/>
          <p:nvPr/>
        </p:nvSpPr>
        <p:spPr>
          <a:xfrm>
            <a:off x="621902" y="5233367"/>
            <a:ext cx="79047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entury Gothic"/>
                <a:ea typeface="Century Gothic"/>
                <a:cs typeface="Century Gothic"/>
                <a:sym typeface="Century Gothic"/>
              </a:rPr>
              <a:t>Figuring out the puzzle of words will give you POWER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pic>
        <p:nvPicPr>
          <p:cNvPr descr="Power-of-Words.gif" id="1204" name="Google Shape;1204;p150"/>
          <p:cNvPicPr preferRelativeResize="0"/>
          <p:nvPr>
            <p:ph idx="1" type="body"/>
          </p:nvPr>
        </p:nvPicPr>
        <p:blipFill rotWithShape="1">
          <a:blip r:embed="rId3">
            <a:alphaModFix/>
          </a:blip>
          <a:srcRect b="0" l="-3169" r="-3179" t="0"/>
          <a:stretch/>
        </p:blipFill>
        <p:spPr>
          <a:xfrm>
            <a:off x="-293054" y="0"/>
            <a:ext cx="9947400" cy="6858000"/>
          </a:xfrm>
          <a:prstGeom prst="rect">
            <a:avLst/>
          </a:prstGeom>
          <a:noFill/>
          <a:ln>
            <a:noFill/>
          </a:ln>
        </p:spPr>
      </p:pic>
      <p:sp>
        <p:nvSpPr>
          <p:cNvPr id="1205" name="Google Shape;1205;p150"/>
          <p:cNvSpPr txBox="1"/>
          <p:nvPr/>
        </p:nvSpPr>
        <p:spPr>
          <a:xfrm>
            <a:off x="293673" y="4336230"/>
            <a:ext cx="7830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entury Gothic"/>
                <a:ea typeface="Century Gothic"/>
                <a:cs typeface="Century Gothic"/>
                <a:sym typeface="Century Gothic"/>
              </a:rPr>
              <a:t>Is yours with the Word Mapping Strategy</a:t>
            </a:r>
            <a:endParaRPr b="0" i="0" sz="1400" u="none" cap="none" strike="noStrike">
              <a:solidFill>
                <a:srgbClr val="000000"/>
              </a:solidFill>
              <a:latin typeface="Arial"/>
              <a:ea typeface="Arial"/>
              <a:cs typeface="Arial"/>
              <a:sym typeface="Arial"/>
            </a:endParaRPr>
          </a:p>
        </p:txBody>
      </p:sp>
      <p:sp>
        <p:nvSpPr>
          <p:cNvPr id="1206" name="Google Shape;1206;p15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212" name="Google Shape;1212;p15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Expectations for Class Today</a:t>
            </a:r>
            <a:endParaRPr/>
          </a:p>
        </p:txBody>
      </p:sp>
      <p:sp>
        <p:nvSpPr>
          <p:cNvPr id="259" name="Google Shape;259;p2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Pay attention</a:t>
            </a:r>
            <a:endParaRPr/>
          </a:p>
          <a:p>
            <a:pPr indent="-342900" lvl="0" marL="342900" rtl="0" algn="l">
              <a:lnSpc>
                <a:spcPct val="100000"/>
              </a:lnSpc>
              <a:spcBef>
                <a:spcPts val="640"/>
              </a:spcBef>
              <a:spcAft>
                <a:spcPts val="0"/>
              </a:spcAft>
              <a:buClr>
                <a:schemeClr val="dk1"/>
              </a:buClr>
              <a:buSzPts val="3200"/>
              <a:buChar char="•"/>
            </a:pPr>
            <a:r>
              <a:rPr lang="en-US"/>
              <a:t>Take notes</a:t>
            </a:r>
            <a:endParaRPr/>
          </a:p>
          <a:p>
            <a:pPr indent="-342900" lvl="0" marL="342900" rtl="0" algn="l">
              <a:lnSpc>
                <a:spcPct val="100000"/>
              </a:lnSpc>
              <a:spcBef>
                <a:spcPts val="640"/>
              </a:spcBef>
              <a:spcAft>
                <a:spcPts val="0"/>
              </a:spcAft>
              <a:buClr>
                <a:schemeClr val="dk1"/>
              </a:buClr>
              <a:buSzPts val="3200"/>
              <a:buChar char="•"/>
            </a:pPr>
            <a:r>
              <a:rPr lang="en-US"/>
              <a:t>Participate in the discussion</a:t>
            </a:r>
            <a:endParaRPr/>
          </a:p>
          <a:p>
            <a:pPr indent="-342900" lvl="0" marL="342900" rtl="0" algn="l">
              <a:lnSpc>
                <a:spcPct val="100000"/>
              </a:lnSpc>
              <a:spcBef>
                <a:spcPts val="640"/>
              </a:spcBef>
              <a:spcAft>
                <a:spcPts val="0"/>
              </a:spcAft>
              <a:buClr>
                <a:schemeClr val="dk1"/>
              </a:buClr>
              <a:buSzPts val="3200"/>
              <a:buChar char="•"/>
            </a:pPr>
            <a:r>
              <a:rPr lang="en-US"/>
              <a:t>Concentrate</a:t>
            </a:r>
            <a:endParaRPr/>
          </a:p>
          <a:p>
            <a:pPr indent="-342900" lvl="0" marL="342900" rtl="0" algn="l">
              <a:lnSpc>
                <a:spcPct val="100000"/>
              </a:lnSpc>
              <a:spcBef>
                <a:spcPts val="640"/>
              </a:spcBef>
              <a:spcAft>
                <a:spcPts val="0"/>
              </a:spcAft>
              <a:buClr>
                <a:schemeClr val="dk1"/>
              </a:buClr>
              <a:buSzPts val="3200"/>
              <a:buChar char="•"/>
            </a:pPr>
            <a:r>
              <a:rPr lang="en-US"/>
              <a:t>Work carefully</a:t>
            </a:r>
            <a:endParaRPr/>
          </a:p>
        </p:txBody>
      </p:sp>
      <p:sp>
        <p:nvSpPr>
          <p:cNvPr id="260" name="Google Shape;260;p2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pic>
        <p:nvPicPr>
          <p:cNvPr id="1217" name="Google Shape;1217;p152"/>
          <p:cNvPicPr preferRelativeResize="0"/>
          <p:nvPr>
            <p:ph idx="1" type="body"/>
          </p:nvPr>
        </p:nvPicPr>
        <p:blipFill rotWithShape="1">
          <a:blip r:embed="rId3">
            <a:alphaModFix/>
          </a:blip>
          <a:srcRect b="0" l="0" r="0" t="0"/>
          <a:stretch/>
        </p:blipFill>
        <p:spPr>
          <a:xfrm>
            <a:off x="0" y="-103910"/>
            <a:ext cx="9144000" cy="7065818"/>
          </a:xfrm>
          <a:prstGeom prst="rect">
            <a:avLst/>
          </a:prstGeom>
          <a:noFill/>
          <a:ln>
            <a:noFill/>
          </a:ln>
        </p:spPr>
      </p:pic>
      <p:sp>
        <p:nvSpPr>
          <p:cNvPr id="1218" name="Google Shape;1218;p1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224" name="Google Shape;1224;p15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225" name="Google Shape;1225;p153"/>
          <p:cNvPicPr preferRelativeResize="0"/>
          <p:nvPr/>
        </p:nvPicPr>
        <p:blipFill rotWithShape="1">
          <a:blip r:embed="rId3">
            <a:alphaModFix/>
          </a:blip>
          <a:srcRect b="0" l="0" r="0" t="0"/>
          <a:stretch/>
        </p:blipFill>
        <p:spPr>
          <a:xfrm>
            <a:off x="0" y="0"/>
            <a:ext cx="9094593"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sz="6000"/>
          </a:p>
        </p:txBody>
      </p:sp>
      <p:sp>
        <p:nvSpPr>
          <p:cNvPr id="266" name="Google Shape;266;p2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None/>
            </a:pPr>
            <a:r>
              <a:rPr lang="en-US" sz="8800"/>
              <a:t>Word Mapping Notes Sheet</a:t>
            </a:r>
            <a:endParaRPr sz="8800"/>
          </a:p>
          <a:p>
            <a:pPr indent="0" lvl="0" marL="0" rtl="0" algn="ctr">
              <a:lnSpc>
                <a:spcPct val="100000"/>
              </a:lnSpc>
              <a:spcBef>
                <a:spcPts val="0"/>
              </a:spcBef>
              <a:spcAft>
                <a:spcPts val="0"/>
              </a:spcAft>
              <a:buClr>
                <a:schemeClr val="dk1"/>
              </a:buClr>
              <a:buSzPts val="8800"/>
              <a:buNone/>
            </a:pPr>
            <a:r>
              <a:rPr lang="en-US" sz="8800"/>
              <a:t>#1</a:t>
            </a:r>
            <a:endParaRPr sz="8800"/>
          </a:p>
        </p:txBody>
      </p:sp>
      <p:sp>
        <p:nvSpPr>
          <p:cNvPr id="267" name="Google Shape;267;p2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words,words.gif" id="272" name="Google Shape;272;p28"/>
          <p:cNvPicPr preferRelativeResize="0"/>
          <p:nvPr/>
        </p:nvPicPr>
        <p:blipFill rotWithShape="1">
          <a:blip r:embed="rId3">
            <a:alphaModFix/>
          </a:blip>
          <a:srcRect b="0" l="0" r="0" t="0"/>
          <a:stretch/>
        </p:blipFill>
        <p:spPr>
          <a:xfrm>
            <a:off x="759232" y="1401792"/>
            <a:ext cx="7726076" cy="4954766"/>
          </a:xfrm>
          <a:prstGeom prst="rect">
            <a:avLst/>
          </a:prstGeom>
          <a:noFill/>
          <a:ln>
            <a:noFill/>
          </a:ln>
        </p:spPr>
      </p:pic>
      <p:sp>
        <p:nvSpPr>
          <p:cNvPr id="273" name="Google Shape;273;p28"/>
          <p:cNvSpPr txBox="1"/>
          <p:nvPr/>
        </p:nvSpPr>
        <p:spPr>
          <a:xfrm>
            <a:off x="457200" y="25879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dk1"/>
              </a:buClr>
              <a:buSzPts val="3959"/>
              <a:buFont typeface="Book Antiqua"/>
              <a:buNone/>
            </a:pPr>
            <a:r>
              <a:rPr b="1" i="0" lang="en-US" sz="3959" u="none" cap="none" strike="noStrike">
                <a:solidFill>
                  <a:schemeClr val="dk1"/>
                </a:solidFill>
                <a:latin typeface="Book Antiqua"/>
                <a:ea typeface="Book Antiqua"/>
                <a:cs typeface="Book Antiqua"/>
                <a:sym typeface="Book Antiqua"/>
              </a:rPr>
              <a:t>Let’s start by looking at parts of words</a:t>
            </a:r>
            <a:endParaRPr b="0" i="0" sz="1400" u="none" cap="none" strike="noStrike">
              <a:solidFill>
                <a:srgbClr val="000000"/>
              </a:solidFill>
              <a:latin typeface="Arial"/>
              <a:ea typeface="Arial"/>
              <a:cs typeface="Arial"/>
              <a:sym typeface="Arial"/>
            </a:endParaRPr>
          </a:p>
        </p:txBody>
      </p:sp>
      <p:sp>
        <p:nvSpPr>
          <p:cNvPr id="274" name="Google Shape;274;p28"/>
          <p:cNvSpPr/>
          <p:nvPr/>
        </p:nvSpPr>
        <p:spPr>
          <a:xfrm>
            <a:off x="6188330" y="5898510"/>
            <a:ext cx="1891500" cy="45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75" name="Google Shape;275;p2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Word Parts</a:t>
            </a:r>
            <a:endParaRPr/>
          </a:p>
        </p:txBody>
      </p:sp>
      <p:sp>
        <p:nvSpPr>
          <p:cNvPr id="281" name="Google Shape;281;p2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You need to learn a little about how words are built.</a:t>
            </a:r>
            <a:endParaRPr/>
          </a:p>
          <a:p>
            <a:pPr indent="-342900" lvl="0" marL="342900" rtl="0" algn="l">
              <a:lnSpc>
                <a:spcPct val="80000"/>
              </a:lnSpc>
              <a:spcBef>
                <a:spcPts val="592"/>
              </a:spcBef>
              <a:spcAft>
                <a:spcPts val="0"/>
              </a:spcAft>
              <a:buClr>
                <a:schemeClr val="dk1"/>
              </a:buClr>
              <a:buSzPts val="2960"/>
              <a:buChar char="•"/>
            </a:pPr>
            <a:r>
              <a:rPr lang="en-US" sz="2960"/>
              <a:t>Just like a desk or a computer has parts, words have parts too.</a:t>
            </a:r>
            <a:endParaRPr/>
          </a:p>
          <a:p>
            <a:pPr indent="-342900" lvl="0" marL="342900" rtl="0" algn="l">
              <a:lnSpc>
                <a:spcPct val="80000"/>
              </a:lnSpc>
              <a:spcBef>
                <a:spcPts val="592"/>
              </a:spcBef>
              <a:spcAft>
                <a:spcPts val="0"/>
              </a:spcAft>
              <a:buClr>
                <a:schemeClr val="dk1"/>
              </a:buClr>
              <a:buSzPts val="2960"/>
              <a:buChar char="•"/>
            </a:pPr>
            <a:r>
              <a:rPr lang="en-US" sz="2960"/>
              <a:t>These parts are made up of a combination of sounds.</a:t>
            </a:r>
            <a:endParaRPr/>
          </a:p>
          <a:p>
            <a:pPr indent="-342900" lvl="0" marL="342900" rtl="0" algn="l">
              <a:lnSpc>
                <a:spcPct val="80000"/>
              </a:lnSpc>
              <a:spcBef>
                <a:spcPts val="592"/>
              </a:spcBef>
              <a:spcAft>
                <a:spcPts val="0"/>
              </a:spcAft>
              <a:buClr>
                <a:schemeClr val="dk1"/>
              </a:buClr>
              <a:buSzPts val="2960"/>
              <a:buChar char="•"/>
            </a:pPr>
            <a:r>
              <a:rPr lang="en-US" sz="2960"/>
              <a:t>Some of these parts have a special meaning.</a:t>
            </a:r>
            <a:endParaRPr/>
          </a:p>
          <a:p>
            <a:pPr indent="-342900" lvl="0" marL="342900" rtl="0" algn="l">
              <a:lnSpc>
                <a:spcPct val="80000"/>
              </a:lnSpc>
              <a:spcBef>
                <a:spcPts val="592"/>
              </a:spcBef>
              <a:spcAft>
                <a:spcPts val="0"/>
              </a:spcAft>
              <a:buClr>
                <a:schemeClr val="dk1"/>
              </a:buClr>
              <a:buSzPts val="2960"/>
              <a:buChar char="•"/>
            </a:pPr>
            <a:r>
              <a:rPr lang="en-US" sz="2960"/>
              <a:t>Once you know the meaning of several word parts, you can start to figure out what the words mean.</a:t>
            </a:r>
            <a:endParaRPr/>
          </a:p>
        </p:txBody>
      </p:sp>
      <p:sp>
        <p:nvSpPr>
          <p:cNvPr id="282" name="Google Shape;282;p2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500"/>
                                        <p:tgtEl>
                                          <p:spTgt spid="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500"/>
                                        <p:tgtEl>
                                          <p:spTgt spid="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animEffect filter="fade" transition="in">
                                      <p:cBhvr>
                                        <p:cTn dur="500"/>
                                        <p:tgtEl>
                                          <p:spTgt spid="2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animEffect filter="fade" transition="in">
                                      <p:cBhvr>
                                        <p:cTn dur="500"/>
                                        <p:tgtEl>
                                          <p:spTgt spid="2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4" st="4"/>
                                            </p:txEl>
                                          </p:spTgt>
                                        </p:tgtEl>
                                        <p:attrNameLst>
                                          <p:attrName>style.visibility</p:attrName>
                                        </p:attrNameLst>
                                      </p:cBhvr>
                                      <p:to>
                                        <p:strVal val="visible"/>
                                      </p:to>
                                    </p:set>
                                    <p:animEffect filter="fade" transition="in">
                                      <p:cBhvr>
                                        <p:cTn dur="500"/>
                                        <p:tgtEl>
                                          <p:spTgt spid="28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30"/>
          <p:cNvPicPr preferRelativeResize="0"/>
          <p:nvPr/>
        </p:nvPicPr>
        <p:blipFill rotWithShape="1">
          <a:blip r:embed="rId3">
            <a:alphaModFix/>
          </a:blip>
          <a:srcRect b="30252" l="20343" r="21846" t="34380"/>
          <a:stretch/>
        </p:blipFill>
        <p:spPr>
          <a:xfrm>
            <a:off x="1366731" y="1918416"/>
            <a:ext cx="6477000" cy="3133724"/>
          </a:xfrm>
          <a:prstGeom prst="rect">
            <a:avLst/>
          </a:prstGeom>
          <a:noFill/>
          <a:ln>
            <a:noFill/>
          </a:ln>
        </p:spPr>
      </p:pic>
      <p:sp>
        <p:nvSpPr>
          <p:cNvPr id="289" name="Google Shape;289;p3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Words are made of word parts called </a:t>
            </a:r>
            <a:r>
              <a:rPr b="1" lang="en-US" sz="3563">
                <a:solidFill>
                  <a:srgbClr val="FF0000"/>
                </a:solidFill>
              </a:rPr>
              <a:t>morphemes</a:t>
            </a:r>
            <a:r>
              <a:rPr lang="en-US" sz="3563"/>
              <a:t>.</a:t>
            </a:r>
            <a:endParaRPr sz="3959"/>
          </a:p>
        </p:txBody>
      </p:sp>
      <p:sp>
        <p:nvSpPr>
          <p:cNvPr id="290" name="Google Shape;290;p3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959"/>
              <a:buFont typeface="Book Antiqua"/>
              <a:buNone/>
            </a:pPr>
            <a:r>
              <a:rPr b="1" lang="en-US" sz="3563">
                <a:solidFill>
                  <a:srgbClr val="FF0000"/>
                </a:solidFill>
              </a:rPr>
              <a:t>“un-” </a:t>
            </a:r>
            <a:r>
              <a:rPr lang="en-US" sz="3563"/>
              <a:t>is a morpheme</a:t>
            </a:r>
            <a:br>
              <a:rPr lang="en-US" sz="3563"/>
            </a:br>
            <a:r>
              <a:rPr lang="en-US" sz="3563"/>
              <a:t> that we see in a lot of words.</a:t>
            </a:r>
            <a:endParaRPr sz="3959"/>
          </a:p>
        </p:txBody>
      </p:sp>
      <p:sp>
        <p:nvSpPr>
          <p:cNvPr id="296" name="Google Shape;296;p31"/>
          <p:cNvSpPr txBox="1"/>
          <p:nvPr>
            <p:ph idx="1" type="body"/>
          </p:nvPr>
        </p:nvSpPr>
        <p:spPr>
          <a:xfrm>
            <a:off x="3445467" y="1675238"/>
            <a:ext cx="2799000" cy="3688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u="sng"/>
              <a:t>Un</a:t>
            </a:r>
            <a:r>
              <a:rPr lang="en-US" sz="2960"/>
              <a:t>able</a:t>
            </a:r>
            <a:endParaRPr/>
          </a:p>
          <a:p>
            <a:pPr indent="-342900" lvl="0" marL="342900" rtl="0" algn="l">
              <a:lnSpc>
                <a:spcPct val="90000"/>
              </a:lnSpc>
              <a:spcBef>
                <a:spcPts val="592"/>
              </a:spcBef>
              <a:spcAft>
                <a:spcPts val="0"/>
              </a:spcAft>
              <a:buClr>
                <a:schemeClr val="dk1"/>
              </a:buClr>
              <a:buSzPts val="2960"/>
              <a:buChar char="•"/>
            </a:pPr>
            <a:r>
              <a:rPr lang="en-US" sz="2960" u="sng"/>
              <a:t>Un</a:t>
            </a:r>
            <a:r>
              <a:rPr lang="en-US" sz="2960"/>
              <a:t>afraid</a:t>
            </a:r>
            <a:endParaRPr/>
          </a:p>
          <a:p>
            <a:pPr indent="-342900" lvl="0" marL="342900" rtl="0" algn="l">
              <a:lnSpc>
                <a:spcPct val="90000"/>
              </a:lnSpc>
              <a:spcBef>
                <a:spcPts val="592"/>
              </a:spcBef>
              <a:spcAft>
                <a:spcPts val="0"/>
              </a:spcAft>
              <a:buClr>
                <a:schemeClr val="dk1"/>
              </a:buClr>
              <a:buSzPts val="2960"/>
              <a:buChar char="•"/>
            </a:pPr>
            <a:r>
              <a:rPr lang="en-US" sz="2960" u="sng"/>
              <a:t>Un</a:t>
            </a:r>
            <a:r>
              <a:rPr lang="en-US" sz="2960"/>
              <a:t>real</a:t>
            </a:r>
            <a:endParaRPr/>
          </a:p>
          <a:p>
            <a:pPr indent="-342900" lvl="0" marL="342900" rtl="0" algn="l">
              <a:lnSpc>
                <a:spcPct val="90000"/>
              </a:lnSpc>
              <a:spcBef>
                <a:spcPts val="592"/>
              </a:spcBef>
              <a:spcAft>
                <a:spcPts val="0"/>
              </a:spcAft>
              <a:buClr>
                <a:schemeClr val="dk1"/>
              </a:buClr>
              <a:buSzPts val="2960"/>
              <a:buChar char="•"/>
            </a:pPr>
            <a:r>
              <a:rPr lang="en-US" sz="2960" u="sng"/>
              <a:t>Un</a:t>
            </a:r>
            <a:r>
              <a:rPr lang="en-US" sz="2960"/>
              <a:t>cluttered</a:t>
            </a:r>
            <a:endParaRPr/>
          </a:p>
          <a:p>
            <a:pPr indent="-342900" lvl="0" marL="342900" rtl="0" algn="l">
              <a:lnSpc>
                <a:spcPct val="90000"/>
              </a:lnSpc>
              <a:spcBef>
                <a:spcPts val="592"/>
              </a:spcBef>
              <a:spcAft>
                <a:spcPts val="0"/>
              </a:spcAft>
              <a:buClr>
                <a:schemeClr val="dk1"/>
              </a:buClr>
              <a:buSzPts val="2960"/>
              <a:buChar char="•"/>
            </a:pPr>
            <a:r>
              <a:rPr lang="en-US" sz="2960" u="sng"/>
              <a:t>Un</a:t>
            </a:r>
            <a:r>
              <a:rPr lang="en-US" sz="2960"/>
              <a:t>expected</a:t>
            </a:r>
            <a:endParaRPr/>
          </a:p>
          <a:p>
            <a:pPr indent="-342900" lvl="0" marL="342900" rtl="0" algn="l">
              <a:lnSpc>
                <a:spcPct val="90000"/>
              </a:lnSpc>
              <a:spcBef>
                <a:spcPts val="592"/>
              </a:spcBef>
              <a:spcAft>
                <a:spcPts val="0"/>
              </a:spcAft>
              <a:buClr>
                <a:schemeClr val="dk1"/>
              </a:buClr>
              <a:buSzPts val="2960"/>
              <a:buChar char="•"/>
            </a:pPr>
            <a:r>
              <a:rPr lang="en-US" sz="2960" u="sng"/>
              <a:t>Un</a:t>
            </a:r>
            <a:r>
              <a:rPr lang="en-US" sz="2960"/>
              <a:t>buttoned</a:t>
            </a:r>
            <a:endParaRPr/>
          </a:p>
        </p:txBody>
      </p:sp>
      <p:sp>
        <p:nvSpPr>
          <p:cNvPr id="297" name="Google Shape;297;p31"/>
          <p:cNvSpPr txBox="1"/>
          <p:nvPr/>
        </p:nvSpPr>
        <p:spPr>
          <a:xfrm>
            <a:off x="21591" y="5363460"/>
            <a:ext cx="91224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FF0000"/>
                </a:solidFill>
                <a:latin typeface="Century Gothic"/>
                <a:ea typeface="Century Gothic"/>
                <a:cs typeface="Century Gothic"/>
                <a:sym typeface="Century Gothic"/>
              </a:rPr>
              <a:t>The morpheme “un-” means not.</a:t>
            </a:r>
            <a:endParaRPr b="0" i="0" sz="1400" u="none" cap="none" strike="noStrike">
              <a:solidFill>
                <a:srgbClr val="000000"/>
              </a:solidFill>
              <a:latin typeface="Arial"/>
              <a:ea typeface="Arial"/>
              <a:cs typeface="Arial"/>
              <a:sym typeface="Arial"/>
            </a:endParaRPr>
          </a:p>
        </p:txBody>
      </p:sp>
      <p:sp>
        <p:nvSpPr>
          <p:cNvPr id="298" name="Google Shape;298;p3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t/>
            </a:r>
            <a:endParaRPr/>
          </a:p>
        </p:txBody>
      </p:sp>
      <p:sp>
        <p:nvSpPr>
          <p:cNvPr id="94" name="Google Shape;94;p1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SzPts val="1800"/>
              <a:buNone/>
            </a:pPr>
            <a:r>
              <a:rPr lang="en-US" sz="9600">
                <a:solidFill>
                  <a:srgbClr val="674EA7"/>
                </a:solidFill>
                <a:latin typeface="Ribeye"/>
                <a:ea typeface="Ribeye"/>
                <a:cs typeface="Ribeye"/>
                <a:sym typeface="Ribeye"/>
              </a:rPr>
              <a:t>WORD MAPPING</a:t>
            </a:r>
            <a:endParaRPr sz="9600">
              <a:solidFill>
                <a:srgbClr val="674EA7"/>
              </a:solidFill>
              <a:latin typeface="Ribeye"/>
              <a:ea typeface="Ribeye"/>
              <a:cs typeface="Ribeye"/>
              <a:sym typeface="Ribey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304" name="Google Shape;304;p3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12750" lvl="0" marL="342900" rtl="0" algn="l">
              <a:lnSpc>
                <a:spcPct val="100000"/>
              </a:lnSpc>
              <a:spcBef>
                <a:spcPts val="0"/>
              </a:spcBef>
              <a:spcAft>
                <a:spcPts val="0"/>
              </a:spcAft>
              <a:buClr>
                <a:schemeClr val="dk1"/>
              </a:buClr>
              <a:buSzPts val="4300"/>
              <a:buChar char="•"/>
            </a:pPr>
            <a:r>
              <a:rPr lang="en-US" sz="3900"/>
              <a:t>The morpheme ‘un-’ means ‘not’.</a:t>
            </a:r>
            <a:endParaRPr sz="3900"/>
          </a:p>
          <a:p>
            <a:pPr indent="-412750" lvl="0" marL="342900" rtl="0" algn="l">
              <a:lnSpc>
                <a:spcPct val="100000"/>
              </a:lnSpc>
              <a:spcBef>
                <a:spcPts val="640"/>
              </a:spcBef>
              <a:spcAft>
                <a:spcPts val="0"/>
              </a:spcAft>
              <a:buClr>
                <a:schemeClr val="dk1"/>
              </a:buClr>
              <a:buSzPts val="4300"/>
              <a:buChar char="•"/>
            </a:pPr>
            <a:r>
              <a:rPr lang="en-US" sz="3900"/>
              <a:t>The morpheme ‘book’ means something that you read that has many pages.</a:t>
            </a:r>
            <a:endParaRPr sz="3900"/>
          </a:p>
          <a:p>
            <a:pPr indent="-412750" lvl="0" marL="342900" rtl="0" algn="l">
              <a:lnSpc>
                <a:spcPct val="100000"/>
              </a:lnSpc>
              <a:spcBef>
                <a:spcPts val="640"/>
              </a:spcBef>
              <a:spcAft>
                <a:spcPts val="0"/>
              </a:spcAft>
              <a:buClr>
                <a:schemeClr val="dk1"/>
              </a:buClr>
              <a:buSzPts val="4300"/>
              <a:buChar char="•"/>
            </a:pPr>
            <a:r>
              <a:rPr lang="en-US" sz="3900"/>
              <a:t>Remember, a whole word can be a morpheme or just part of a word.</a:t>
            </a:r>
            <a:endParaRPr sz="3900"/>
          </a:p>
        </p:txBody>
      </p:sp>
      <p:sp>
        <p:nvSpPr>
          <p:cNvPr id="305" name="Google Shape;305;p3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Book Antiqua"/>
              <a:buNone/>
            </a:pPr>
            <a:r>
              <a:rPr b="1" lang="en-US" sz="3240">
                <a:solidFill>
                  <a:srgbClr val="000000"/>
                </a:solidFill>
              </a:rPr>
              <a:t>Morphemes</a:t>
            </a:r>
            <a:r>
              <a:rPr b="1" lang="en-US" sz="3240"/>
              <a:t> are different from </a:t>
            </a:r>
            <a:r>
              <a:rPr b="1" lang="en-US" sz="3240">
                <a:solidFill>
                  <a:srgbClr val="FF0000"/>
                </a:solidFill>
              </a:rPr>
              <a:t>syllables</a:t>
            </a:r>
            <a:r>
              <a:rPr b="1" lang="en-US" sz="3240"/>
              <a:t>.</a:t>
            </a:r>
            <a:endParaRPr sz="3959"/>
          </a:p>
        </p:txBody>
      </p:sp>
      <p:sp>
        <p:nvSpPr>
          <p:cNvPr id="312" name="Google Shape;312;p33"/>
          <p:cNvSpPr txBox="1"/>
          <p:nvPr>
            <p:ph idx="1" type="body"/>
          </p:nvPr>
        </p:nvSpPr>
        <p:spPr>
          <a:xfrm>
            <a:off x="457200" y="1783315"/>
            <a:ext cx="8229600" cy="3904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3200"/>
              <a:buFont typeface="Century Gothic"/>
              <a:buNone/>
            </a:pPr>
            <a:r>
              <a:t/>
            </a:r>
            <a:endParaRPr b="1"/>
          </a:p>
          <a:p>
            <a:pPr indent="-342900" lvl="0" marL="342900" rtl="0" algn="ctr">
              <a:lnSpc>
                <a:spcPct val="100000"/>
              </a:lnSpc>
              <a:spcBef>
                <a:spcPts val="908"/>
              </a:spcBef>
              <a:spcAft>
                <a:spcPts val="0"/>
              </a:spcAft>
              <a:buClr>
                <a:schemeClr val="dk1"/>
              </a:buClr>
              <a:buSzPts val="4541"/>
              <a:buFont typeface="Century Gothic"/>
              <a:buNone/>
            </a:pPr>
            <a:r>
              <a:rPr b="1" lang="en-US" sz="4541"/>
              <a:t>Syllables are </a:t>
            </a:r>
            <a:endParaRPr/>
          </a:p>
          <a:p>
            <a:pPr indent="-342900" lvl="0" marL="342900" rtl="0" algn="ctr">
              <a:lnSpc>
                <a:spcPct val="100000"/>
              </a:lnSpc>
              <a:spcBef>
                <a:spcPts val="908"/>
              </a:spcBef>
              <a:spcAft>
                <a:spcPts val="0"/>
              </a:spcAft>
              <a:buClr>
                <a:srgbClr val="FF0000"/>
              </a:buClr>
              <a:buSzPts val="4541"/>
              <a:buFont typeface="Century Gothic"/>
              <a:buNone/>
            </a:pPr>
            <a:r>
              <a:rPr b="1" lang="en-US" sz="4541">
                <a:solidFill>
                  <a:srgbClr val="FF0000"/>
                </a:solidFill>
              </a:rPr>
              <a:t>word parts </a:t>
            </a:r>
            <a:r>
              <a:rPr b="1" lang="en-US" sz="4541"/>
              <a:t>centered on a </a:t>
            </a:r>
            <a:r>
              <a:rPr b="1" lang="en-US" sz="4541">
                <a:solidFill>
                  <a:srgbClr val="FF0000"/>
                </a:solidFill>
              </a:rPr>
              <a:t>vowel</a:t>
            </a:r>
            <a:r>
              <a:rPr b="1" lang="en-US" sz="4541"/>
              <a:t> sound that have no </a:t>
            </a:r>
            <a:r>
              <a:rPr b="1" lang="en-US" sz="4541">
                <a:solidFill>
                  <a:srgbClr val="FF0000"/>
                </a:solidFill>
              </a:rPr>
              <a:t>meaning.</a:t>
            </a:r>
            <a:endParaRPr/>
          </a:p>
        </p:txBody>
      </p:sp>
      <p:sp>
        <p:nvSpPr>
          <p:cNvPr id="313" name="Google Shape;313;p3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4400"/>
              <a:buFont typeface="Book Antiqua"/>
              <a:buNone/>
            </a:pPr>
            <a:r>
              <a:rPr b="1" lang="en-US">
                <a:solidFill>
                  <a:srgbClr val="000000"/>
                </a:solidFill>
              </a:rPr>
              <a:t>Morphemes vs. Syllables</a:t>
            </a:r>
            <a:endParaRPr/>
          </a:p>
        </p:txBody>
      </p:sp>
      <p:sp>
        <p:nvSpPr>
          <p:cNvPr id="320" name="Google Shape;320;p34"/>
          <p:cNvSpPr txBox="1"/>
          <p:nvPr>
            <p:ph idx="1" type="body"/>
          </p:nvPr>
        </p:nvSpPr>
        <p:spPr>
          <a:xfrm>
            <a:off x="685800" y="1828800"/>
            <a:ext cx="7772400" cy="4267200"/>
          </a:xfrm>
          <a:prstGeom prst="rect">
            <a:avLst/>
          </a:prstGeom>
          <a:noFill/>
          <a:ln>
            <a:noFill/>
          </a:ln>
        </p:spPr>
        <p:txBody>
          <a:bodyPr anchorCtr="0" anchor="t" bIns="45700" lIns="91425" spcFirstLastPara="1" rIns="91425" wrap="square" tIns="45700">
            <a:noAutofit/>
          </a:bodyPr>
          <a:lstStyle/>
          <a:p>
            <a:pPr indent="-342900" lvl="0" marL="342900" rtl="0" algn="ctr">
              <a:lnSpc>
                <a:spcPct val="80000"/>
              </a:lnSpc>
              <a:spcBef>
                <a:spcPts val="0"/>
              </a:spcBef>
              <a:spcAft>
                <a:spcPts val="0"/>
              </a:spcAft>
              <a:buClr>
                <a:schemeClr val="dk1"/>
              </a:buClr>
              <a:buSzPts val="4440"/>
              <a:buFont typeface="Century Gothic"/>
              <a:buNone/>
            </a:pPr>
            <a:r>
              <a:rPr b="1" lang="en-US" sz="4640"/>
              <a:t>Let’s look at the word </a:t>
            </a:r>
            <a:r>
              <a:rPr b="1" lang="en-US" sz="4640">
                <a:solidFill>
                  <a:srgbClr val="FF0000"/>
                </a:solidFill>
              </a:rPr>
              <a:t>“Unladylike”</a:t>
            </a:r>
            <a:endParaRPr sz="3000"/>
          </a:p>
          <a:p>
            <a:pPr indent="-342900" lvl="0" marL="342900" rtl="0" algn="ctr">
              <a:lnSpc>
                <a:spcPct val="80000"/>
              </a:lnSpc>
              <a:spcBef>
                <a:spcPts val="592"/>
              </a:spcBef>
              <a:spcAft>
                <a:spcPts val="0"/>
              </a:spcAft>
              <a:buClr>
                <a:schemeClr val="dk1"/>
              </a:buClr>
              <a:buSzPts val="2960"/>
              <a:buFont typeface="Century Gothic"/>
              <a:buNone/>
            </a:pPr>
            <a:r>
              <a:t/>
            </a:r>
            <a:endParaRPr b="1" sz="3160"/>
          </a:p>
          <a:p>
            <a:pPr indent="-342900" lvl="0" marL="342900" rtl="0" algn="l">
              <a:lnSpc>
                <a:spcPct val="80000"/>
              </a:lnSpc>
              <a:spcBef>
                <a:spcPts val="592"/>
              </a:spcBef>
              <a:spcAft>
                <a:spcPts val="0"/>
              </a:spcAft>
              <a:buClr>
                <a:schemeClr val="dk1"/>
              </a:buClr>
              <a:buSzPts val="2960"/>
              <a:buFont typeface="Century Gothic"/>
              <a:buNone/>
            </a:pPr>
            <a:r>
              <a:rPr b="1" lang="en-US" sz="3160" u="sng"/>
              <a:t>Syllables</a:t>
            </a:r>
            <a:endParaRPr sz="3000"/>
          </a:p>
          <a:p>
            <a:pPr indent="-342900" lvl="0" marL="342900" rtl="0" algn="l">
              <a:lnSpc>
                <a:spcPct val="80000"/>
              </a:lnSpc>
              <a:spcBef>
                <a:spcPts val="592"/>
              </a:spcBef>
              <a:spcAft>
                <a:spcPts val="0"/>
              </a:spcAft>
              <a:buClr>
                <a:schemeClr val="dk1"/>
              </a:buClr>
              <a:buSzPts val="2960"/>
              <a:buFont typeface="Century Gothic"/>
              <a:buNone/>
            </a:pPr>
            <a:r>
              <a:rPr b="1" lang="en-US" sz="3160"/>
              <a:t>			un-	la-	dy-	like</a:t>
            </a:r>
            <a:endParaRPr sz="3000"/>
          </a:p>
          <a:p>
            <a:pPr indent="-342900" lvl="0" marL="342900" rtl="0" algn="l">
              <a:lnSpc>
                <a:spcPct val="80000"/>
              </a:lnSpc>
              <a:spcBef>
                <a:spcPts val="592"/>
              </a:spcBef>
              <a:spcAft>
                <a:spcPts val="0"/>
              </a:spcAft>
              <a:buClr>
                <a:schemeClr val="dk1"/>
              </a:buClr>
              <a:buSzPts val="2960"/>
              <a:buFont typeface="Century Gothic"/>
              <a:buNone/>
            </a:pPr>
            <a:r>
              <a:t/>
            </a:r>
            <a:endParaRPr b="1" sz="3160"/>
          </a:p>
          <a:p>
            <a:pPr indent="-342900" lvl="0" marL="342900" rtl="0" algn="l">
              <a:lnSpc>
                <a:spcPct val="80000"/>
              </a:lnSpc>
              <a:spcBef>
                <a:spcPts val="592"/>
              </a:spcBef>
              <a:spcAft>
                <a:spcPts val="0"/>
              </a:spcAft>
              <a:buClr>
                <a:schemeClr val="dk1"/>
              </a:buClr>
              <a:buSzPts val="2960"/>
              <a:buFont typeface="Century Gothic"/>
              <a:buNone/>
            </a:pPr>
            <a:r>
              <a:rPr b="1" lang="en-US" sz="3160" u="sng"/>
              <a:t>Morphemes</a:t>
            </a:r>
            <a:endParaRPr sz="3000"/>
          </a:p>
          <a:p>
            <a:pPr indent="-342900" lvl="0" marL="342900" rtl="0" algn="l">
              <a:lnSpc>
                <a:spcPct val="80000"/>
              </a:lnSpc>
              <a:spcBef>
                <a:spcPts val="592"/>
              </a:spcBef>
              <a:spcAft>
                <a:spcPts val="0"/>
              </a:spcAft>
              <a:buClr>
                <a:schemeClr val="dk1"/>
              </a:buClr>
              <a:buSzPts val="2960"/>
              <a:buFont typeface="Century Gothic"/>
              <a:buNone/>
            </a:pPr>
            <a:r>
              <a:rPr b="1" lang="en-US" sz="3160"/>
              <a:t>			un		lady		like</a:t>
            </a:r>
            <a:endParaRPr sz="3000"/>
          </a:p>
        </p:txBody>
      </p:sp>
      <p:sp>
        <p:nvSpPr>
          <p:cNvPr id="321" name="Google Shape;321;p34"/>
          <p:cNvSpPr txBox="1"/>
          <p:nvPr/>
        </p:nvSpPr>
        <p:spPr>
          <a:xfrm>
            <a:off x="4924625" y="3336975"/>
            <a:ext cx="3295200" cy="831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Century Gothic"/>
                <a:ea typeface="Century Gothic"/>
                <a:cs typeface="Century Gothic"/>
                <a:sym typeface="Century Gothic"/>
              </a:rPr>
              <a:t>4 </a:t>
            </a:r>
            <a:r>
              <a:rPr b="1" i="0" lang="en-US" sz="3300" u="none" cap="none" strike="noStrike">
                <a:solidFill>
                  <a:srgbClr val="FF0000"/>
                </a:solidFill>
                <a:latin typeface="Century Gothic"/>
                <a:ea typeface="Century Gothic"/>
                <a:cs typeface="Century Gothic"/>
                <a:sym typeface="Century Gothic"/>
              </a:rPr>
              <a:t>syllables</a:t>
            </a:r>
            <a:endParaRPr b="1" i="0" sz="6300" u="none" cap="none" strike="noStrike">
              <a:solidFill>
                <a:srgbClr val="FF0000"/>
              </a:solidFill>
              <a:latin typeface="Century Gothic"/>
              <a:ea typeface="Century Gothic"/>
              <a:cs typeface="Century Gothic"/>
              <a:sym typeface="Century Gothic"/>
            </a:endParaRPr>
          </a:p>
        </p:txBody>
      </p:sp>
      <p:sp>
        <p:nvSpPr>
          <p:cNvPr id="322" name="Google Shape;322;p34"/>
          <p:cNvSpPr txBox="1"/>
          <p:nvPr/>
        </p:nvSpPr>
        <p:spPr>
          <a:xfrm>
            <a:off x="4833425" y="5093250"/>
            <a:ext cx="3386400" cy="831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FF0000"/>
                </a:solidFill>
                <a:latin typeface="Century Gothic"/>
                <a:ea typeface="Century Gothic"/>
                <a:cs typeface="Century Gothic"/>
                <a:sym typeface="Century Gothic"/>
              </a:rPr>
              <a:t>3 </a:t>
            </a:r>
            <a:r>
              <a:rPr b="1" i="0" lang="en-US" sz="3100" u="none" cap="none" strike="noStrike">
                <a:solidFill>
                  <a:srgbClr val="FF0000"/>
                </a:solidFill>
                <a:latin typeface="Century Gothic"/>
                <a:ea typeface="Century Gothic"/>
                <a:cs typeface="Century Gothic"/>
                <a:sym typeface="Century Gothic"/>
              </a:rPr>
              <a:t>morphemes</a:t>
            </a:r>
            <a:endParaRPr b="1" i="0" sz="6100" u="none" cap="none" strike="noStrike">
              <a:solidFill>
                <a:srgbClr val="FF0000"/>
              </a:solidFill>
              <a:latin typeface="Century Gothic"/>
              <a:ea typeface="Century Gothic"/>
              <a:cs typeface="Century Gothic"/>
              <a:sym typeface="Century Gothic"/>
            </a:endParaRPr>
          </a:p>
        </p:txBody>
      </p:sp>
      <p:sp>
        <p:nvSpPr>
          <p:cNvPr id="323" name="Google Shape;323;p3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35"/>
          <p:cNvPicPr preferRelativeResize="0"/>
          <p:nvPr/>
        </p:nvPicPr>
        <p:blipFill rotWithShape="1">
          <a:blip r:embed="rId3">
            <a:alphaModFix/>
          </a:blip>
          <a:srcRect b="19792" l="18750" r="20310" t="19792"/>
          <a:stretch/>
        </p:blipFill>
        <p:spPr>
          <a:xfrm>
            <a:off x="1676400" y="304800"/>
            <a:ext cx="6477000" cy="3886201"/>
          </a:xfrm>
          <a:prstGeom prst="rect">
            <a:avLst/>
          </a:prstGeom>
          <a:noFill/>
          <a:ln>
            <a:noFill/>
          </a:ln>
        </p:spPr>
      </p:pic>
      <p:sp>
        <p:nvSpPr>
          <p:cNvPr id="330" name="Google Shape;330;p35"/>
          <p:cNvSpPr txBox="1"/>
          <p:nvPr/>
        </p:nvSpPr>
        <p:spPr>
          <a:xfrm>
            <a:off x="1436962" y="4572000"/>
            <a:ext cx="6172200" cy="51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      </a:t>
            </a:r>
            <a:r>
              <a:rPr b="1" i="0" lang="en-US" sz="2800" u="none" cap="none" strike="noStrike">
                <a:solidFill>
                  <a:srgbClr val="000000"/>
                </a:solidFill>
                <a:latin typeface="Arial"/>
                <a:ea typeface="Arial"/>
                <a:cs typeface="Arial"/>
                <a:sym typeface="Arial"/>
              </a:rPr>
              <a:t>unamicable</a:t>
            </a:r>
            <a:endParaRPr b="1" i="0" sz="2800" u="none" cap="none" strike="noStrike">
              <a:solidFill>
                <a:srgbClr val="000000"/>
              </a:solidFill>
              <a:latin typeface="Arial"/>
              <a:ea typeface="Arial"/>
              <a:cs typeface="Arial"/>
              <a:sym typeface="Arial"/>
            </a:endParaRPr>
          </a:p>
        </p:txBody>
      </p:sp>
      <p:sp>
        <p:nvSpPr>
          <p:cNvPr id="331" name="Google Shape;331;p35"/>
          <p:cNvSpPr txBox="1"/>
          <p:nvPr/>
        </p:nvSpPr>
        <p:spPr>
          <a:xfrm>
            <a:off x="1981200" y="5334000"/>
            <a:ext cx="6172200" cy="51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           </a:t>
            </a:r>
            <a:r>
              <a:rPr b="1" i="0" lang="en-US" sz="2800" u="none" cap="none" strike="noStrike">
                <a:solidFill>
                  <a:schemeClr val="dk1"/>
                </a:solidFill>
                <a:latin typeface="Arial"/>
                <a:ea typeface="Arial"/>
                <a:cs typeface="Arial"/>
                <a:sym typeface="Arial"/>
              </a:rPr>
              <a:t>un-	         amic	         -able</a:t>
            </a:r>
            <a:endParaRPr b="0" i="0" sz="1400" u="none" cap="none" strike="noStrike">
              <a:solidFill>
                <a:srgbClr val="000000"/>
              </a:solidFill>
              <a:latin typeface="Arial"/>
              <a:ea typeface="Arial"/>
              <a:cs typeface="Arial"/>
              <a:sym typeface="Arial"/>
            </a:endParaRPr>
          </a:p>
        </p:txBody>
      </p:sp>
      <p:sp>
        <p:nvSpPr>
          <p:cNvPr id="332" name="Google Shape;332;p3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Book Antiqua"/>
              <a:buNone/>
            </a:pPr>
            <a:r>
              <a:rPr b="1" lang="en-US">
                <a:solidFill>
                  <a:srgbClr val="FF3300"/>
                </a:solidFill>
              </a:rPr>
              <a:t>Prefixes</a:t>
            </a:r>
            <a:endParaRPr>
              <a:solidFill>
                <a:srgbClr val="FF3300"/>
              </a:solidFill>
            </a:endParaRPr>
          </a:p>
        </p:txBody>
      </p:sp>
      <p:sp>
        <p:nvSpPr>
          <p:cNvPr id="339" name="Google Shape;339;p36"/>
          <p:cNvSpPr txBox="1"/>
          <p:nvPr>
            <p:ph idx="1" type="body"/>
          </p:nvPr>
        </p:nvSpPr>
        <p:spPr>
          <a:xfrm>
            <a:off x="671191" y="2337225"/>
            <a:ext cx="7772400" cy="41148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4800"/>
              <a:buFont typeface="Century Gothic"/>
              <a:buNone/>
            </a:pPr>
            <a:r>
              <a:rPr lang="en-US" sz="4800"/>
              <a:t>Are placed at the </a:t>
            </a:r>
            <a:endParaRPr/>
          </a:p>
          <a:p>
            <a:pPr indent="-342900" lvl="0" marL="342900" rtl="0" algn="ctr">
              <a:lnSpc>
                <a:spcPct val="100000"/>
              </a:lnSpc>
              <a:spcBef>
                <a:spcPts val="960"/>
              </a:spcBef>
              <a:spcAft>
                <a:spcPts val="0"/>
              </a:spcAft>
              <a:buClr>
                <a:srgbClr val="FF0000"/>
              </a:buClr>
              <a:buSzPts val="4800"/>
              <a:buFont typeface="Century Gothic"/>
              <a:buNone/>
            </a:pPr>
            <a:r>
              <a:rPr b="1" lang="en-US" sz="4800">
                <a:solidFill>
                  <a:srgbClr val="FF0000"/>
                </a:solidFill>
              </a:rPr>
              <a:t>beginning </a:t>
            </a:r>
            <a:r>
              <a:rPr lang="en-US" sz="4800"/>
              <a:t>of a word.</a:t>
            </a:r>
            <a:endParaRPr/>
          </a:p>
        </p:txBody>
      </p:sp>
      <p:sp>
        <p:nvSpPr>
          <p:cNvPr id="340" name="Google Shape;340;p3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Book Antiqua"/>
              <a:buNone/>
            </a:pPr>
            <a:r>
              <a:rPr b="1" lang="en-US">
                <a:solidFill>
                  <a:srgbClr val="FF3300"/>
                </a:solidFill>
              </a:rPr>
              <a:t>Roots</a:t>
            </a:r>
            <a:endParaRPr>
              <a:solidFill>
                <a:srgbClr val="FF3300"/>
              </a:solidFill>
            </a:endParaRPr>
          </a:p>
        </p:txBody>
      </p:sp>
      <p:sp>
        <p:nvSpPr>
          <p:cNvPr id="347" name="Google Shape;347;p37"/>
          <p:cNvSpPr txBox="1"/>
          <p:nvPr>
            <p:ph idx="1" type="body"/>
          </p:nvPr>
        </p:nvSpPr>
        <p:spPr>
          <a:xfrm>
            <a:off x="671191" y="1594177"/>
            <a:ext cx="7772400" cy="41148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4600"/>
              <a:buFont typeface="Century Gothic"/>
              <a:buNone/>
            </a:pPr>
            <a:r>
              <a:rPr lang="en-US" sz="4600"/>
              <a:t>Can be at the beginning, middle or end</a:t>
            </a:r>
            <a:r>
              <a:rPr b="1" lang="en-US" sz="4600">
                <a:solidFill>
                  <a:srgbClr val="FF0000"/>
                </a:solidFill>
              </a:rPr>
              <a:t> </a:t>
            </a:r>
            <a:r>
              <a:rPr lang="en-US" sz="4600"/>
              <a:t>of a word.</a:t>
            </a:r>
            <a:endParaRPr/>
          </a:p>
          <a:p>
            <a:pPr indent="-342900" lvl="0" marL="342900" rtl="0" algn="ctr">
              <a:lnSpc>
                <a:spcPct val="100000"/>
              </a:lnSpc>
              <a:spcBef>
                <a:spcPts val="920"/>
              </a:spcBef>
              <a:spcAft>
                <a:spcPts val="0"/>
              </a:spcAft>
              <a:buClr>
                <a:schemeClr val="dk1"/>
              </a:buClr>
              <a:buSzPts val="4600"/>
              <a:buFont typeface="Century Gothic"/>
              <a:buNone/>
            </a:pPr>
            <a:r>
              <a:t/>
            </a:r>
            <a:endParaRPr sz="4600"/>
          </a:p>
          <a:p>
            <a:pPr indent="-342900" lvl="0" marL="342900" rtl="0" algn="ctr">
              <a:lnSpc>
                <a:spcPct val="100000"/>
              </a:lnSpc>
              <a:spcBef>
                <a:spcPts val="920"/>
              </a:spcBef>
              <a:spcAft>
                <a:spcPts val="0"/>
              </a:spcAft>
              <a:buClr>
                <a:schemeClr val="dk1"/>
              </a:buClr>
              <a:buSzPts val="4600"/>
              <a:buFont typeface="Century Gothic"/>
              <a:buNone/>
            </a:pPr>
            <a:r>
              <a:rPr lang="en-US" sz="4600"/>
              <a:t>Roots can be the </a:t>
            </a:r>
            <a:r>
              <a:rPr b="1" lang="en-US" sz="4600">
                <a:solidFill>
                  <a:srgbClr val="FF0000"/>
                </a:solidFill>
              </a:rPr>
              <a:t>entire </a:t>
            </a:r>
            <a:r>
              <a:rPr lang="en-US" sz="4600"/>
              <a:t>word. </a:t>
            </a:r>
            <a:endParaRPr/>
          </a:p>
          <a:p>
            <a:pPr indent="-342900" lvl="0" marL="342900" rtl="0" algn="l">
              <a:lnSpc>
                <a:spcPct val="100000"/>
              </a:lnSpc>
              <a:spcBef>
                <a:spcPts val="920"/>
              </a:spcBef>
              <a:spcAft>
                <a:spcPts val="0"/>
              </a:spcAft>
              <a:buClr>
                <a:schemeClr val="dk1"/>
              </a:buClr>
              <a:buSzPts val="4600"/>
              <a:buFont typeface="Century Gothic"/>
              <a:buNone/>
            </a:pPr>
            <a:r>
              <a:t/>
            </a:r>
            <a:endParaRPr sz="4600"/>
          </a:p>
        </p:txBody>
      </p:sp>
      <p:sp>
        <p:nvSpPr>
          <p:cNvPr id="348" name="Google Shape;348;p3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Book Antiqua"/>
              <a:buNone/>
            </a:pPr>
            <a:r>
              <a:rPr b="1" lang="en-US">
                <a:solidFill>
                  <a:srgbClr val="FF3300"/>
                </a:solidFill>
              </a:rPr>
              <a:t>Suffixes</a:t>
            </a:r>
            <a:endParaRPr>
              <a:solidFill>
                <a:srgbClr val="FF3300"/>
              </a:solidFill>
            </a:endParaRPr>
          </a:p>
        </p:txBody>
      </p:sp>
      <p:sp>
        <p:nvSpPr>
          <p:cNvPr id="355" name="Google Shape;355;p38"/>
          <p:cNvSpPr txBox="1"/>
          <p:nvPr>
            <p:ph idx="1" type="body"/>
          </p:nvPr>
        </p:nvSpPr>
        <p:spPr>
          <a:xfrm>
            <a:off x="678735" y="2161596"/>
            <a:ext cx="7772400" cy="41148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4800"/>
              <a:buFont typeface="Century Gothic"/>
              <a:buNone/>
            </a:pPr>
            <a:r>
              <a:rPr lang="en-US" sz="4800"/>
              <a:t>Are placed at the </a:t>
            </a:r>
            <a:endParaRPr/>
          </a:p>
          <a:p>
            <a:pPr indent="-342900" lvl="0" marL="342900" rtl="0" algn="ctr">
              <a:lnSpc>
                <a:spcPct val="100000"/>
              </a:lnSpc>
              <a:spcBef>
                <a:spcPts val="960"/>
              </a:spcBef>
              <a:spcAft>
                <a:spcPts val="0"/>
              </a:spcAft>
              <a:buClr>
                <a:srgbClr val="FF0000"/>
              </a:buClr>
              <a:buSzPts val="4800"/>
              <a:buFont typeface="Century Gothic"/>
              <a:buNone/>
            </a:pPr>
            <a:r>
              <a:rPr b="1" lang="en-US" sz="4800">
                <a:solidFill>
                  <a:srgbClr val="FF0000"/>
                </a:solidFill>
              </a:rPr>
              <a:t>end </a:t>
            </a:r>
            <a:r>
              <a:rPr lang="en-US" sz="4800"/>
              <a:t>of a word.</a:t>
            </a:r>
            <a:endParaRPr/>
          </a:p>
        </p:txBody>
      </p:sp>
      <p:sp>
        <p:nvSpPr>
          <p:cNvPr id="356" name="Google Shape;356;p3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362" name="Google Shape;362;p3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1000" lvl="0" marL="342900" rtl="0" algn="l">
              <a:lnSpc>
                <a:spcPct val="100000"/>
              </a:lnSpc>
              <a:spcBef>
                <a:spcPts val="0"/>
              </a:spcBef>
              <a:spcAft>
                <a:spcPts val="0"/>
              </a:spcAft>
              <a:buClr>
                <a:schemeClr val="dk1"/>
              </a:buClr>
              <a:buSzPts val="3800"/>
              <a:buChar char="•"/>
            </a:pPr>
            <a:r>
              <a:rPr lang="en-US" sz="3400"/>
              <a:t>If you know the meaning of all the parts, you can usually figure out what a word means.</a:t>
            </a:r>
            <a:endParaRPr sz="3400"/>
          </a:p>
          <a:p>
            <a:pPr indent="-381000" lvl="0" marL="342900" rtl="0" algn="l">
              <a:lnSpc>
                <a:spcPct val="100000"/>
              </a:lnSpc>
              <a:spcBef>
                <a:spcPts val="640"/>
              </a:spcBef>
              <a:spcAft>
                <a:spcPts val="0"/>
              </a:spcAft>
              <a:buClr>
                <a:schemeClr val="dk1"/>
              </a:buClr>
              <a:buSzPts val="3800"/>
              <a:buChar char="•"/>
            </a:pPr>
            <a:r>
              <a:rPr lang="en-US" sz="3400"/>
              <a:t>Unfortunately, all words don’t have these parts, so sometimes we just have to learn the meaning of certain words because we won’t be able to figure them out.</a:t>
            </a:r>
            <a:endParaRPr sz="3400"/>
          </a:p>
        </p:txBody>
      </p:sp>
      <p:sp>
        <p:nvSpPr>
          <p:cNvPr id="363" name="Google Shape;363;p3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0"/>
          <p:cNvSpPr txBox="1"/>
          <p:nvPr>
            <p:ph type="title"/>
          </p:nvPr>
        </p:nvSpPr>
        <p:spPr>
          <a:xfrm>
            <a:off x="628650" y="365125"/>
            <a:ext cx="7886700" cy="1021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860"/>
              <a:buFont typeface="Book Antiqua"/>
              <a:buNone/>
            </a:pPr>
            <a:r>
              <a:rPr b="1" lang="en-US" sz="4374">
                <a:solidFill>
                  <a:srgbClr val="FF0000"/>
                </a:solidFill>
              </a:rPr>
              <a:t>The Word Mapping Strategy</a:t>
            </a:r>
            <a:endParaRPr sz="3959"/>
          </a:p>
        </p:txBody>
      </p:sp>
      <p:sp>
        <p:nvSpPr>
          <p:cNvPr id="369" name="Google Shape;369;p40"/>
          <p:cNvSpPr txBox="1"/>
          <p:nvPr/>
        </p:nvSpPr>
        <p:spPr>
          <a:xfrm>
            <a:off x="942025" y="1386325"/>
            <a:ext cx="7248900" cy="474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chemeClr val="dk1"/>
                </a:solidFill>
                <a:latin typeface="Century Gothic"/>
                <a:ea typeface="Century Gothic"/>
                <a:cs typeface="Century Gothic"/>
                <a:sym typeface="Century Gothic"/>
              </a:rPr>
              <a:t>Is the name of the strategy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chemeClr val="dk1"/>
                </a:solidFill>
                <a:latin typeface="Century Gothic"/>
                <a:ea typeface="Century Gothic"/>
                <a:cs typeface="Century Gothic"/>
                <a:sym typeface="Century Gothic"/>
              </a:rPr>
              <a:t>that will help us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chemeClr val="dk1"/>
                </a:solidFill>
                <a:latin typeface="Century Gothic"/>
                <a:ea typeface="Century Gothic"/>
                <a:cs typeface="Century Gothic"/>
                <a:sym typeface="Century Gothic"/>
              </a:rPr>
              <a:t>learn all about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chemeClr val="dk1"/>
                </a:solidFill>
                <a:latin typeface="Century Gothic"/>
                <a:ea typeface="Century Gothic"/>
                <a:cs typeface="Century Gothic"/>
                <a:sym typeface="Century Gothic"/>
              </a:rPr>
              <a:t>prefixes, suffixes and roots.</a:t>
            </a:r>
            <a:endParaRPr b="0" i="0" sz="1400" u="none" cap="none" strike="noStrike">
              <a:solidFill>
                <a:srgbClr val="000000"/>
              </a:solidFill>
              <a:latin typeface="Arial"/>
              <a:ea typeface="Arial"/>
              <a:cs typeface="Arial"/>
              <a:sym typeface="Arial"/>
            </a:endParaRPr>
          </a:p>
        </p:txBody>
      </p:sp>
      <p:sp>
        <p:nvSpPr>
          <p:cNvPr id="370" name="Google Shape;370;p4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1"/>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Let’s start with prefixes …</a:t>
            </a:r>
            <a:endParaRPr/>
          </a:p>
        </p:txBody>
      </p:sp>
      <p:pic>
        <p:nvPicPr>
          <p:cNvPr descr="Prefix poster.jpg" id="377" name="Google Shape;377;p41"/>
          <p:cNvPicPr preferRelativeResize="0"/>
          <p:nvPr>
            <p:ph idx="1" type="body"/>
          </p:nvPr>
        </p:nvPicPr>
        <p:blipFill rotWithShape="1">
          <a:blip r:embed="rId3">
            <a:alphaModFix/>
          </a:blip>
          <a:srcRect b="0" l="-18191" r="-18178" t="0"/>
          <a:stretch/>
        </p:blipFill>
        <p:spPr>
          <a:xfrm>
            <a:off x="212809" y="929726"/>
            <a:ext cx="8298300" cy="4563900"/>
          </a:xfrm>
          <a:prstGeom prst="rect">
            <a:avLst/>
          </a:prstGeom>
          <a:noFill/>
          <a:ln>
            <a:noFill/>
          </a:ln>
        </p:spPr>
      </p:pic>
      <p:sp>
        <p:nvSpPr>
          <p:cNvPr id="378" name="Google Shape;378;p41"/>
          <p:cNvSpPr txBox="1"/>
          <p:nvPr/>
        </p:nvSpPr>
        <p:spPr>
          <a:xfrm>
            <a:off x="0" y="5493493"/>
            <a:ext cx="9144000" cy="43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entury Gothic"/>
                <a:ea typeface="Century Gothic"/>
                <a:cs typeface="Century Gothic"/>
                <a:sym typeface="Century Gothic"/>
              </a:rPr>
              <a:t>Prefixes are at the </a:t>
            </a:r>
            <a:r>
              <a:rPr b="1" i="0" lang="en-US" sz="2200" u="none" cap="none" strike="noStrike">
                <a:solidFill>
                  <a:srgbClr val="FF0000"/>
                </a:solidFill>
                <a:latin typeface="Century Gothic"/>
                <a:ea typeface="Century Gothic"/>
                <a:cs typeface="Century Gothic"/>
                <a:sym typeface="Century Gothic"/>
              </a:rPr>
              <a:t>beginning </a:t>
            </a:r>
            <a:r>
              <a:rPr b="0" i="0" lang="en-US" sz="2200" u="none" cap="none" strike="noStrike">
                <a:solidFill>
                  <a:schemeClr val="dk1"/>
                </a:solidFill>
                <a:latin typeface="Century Gothic"/>
                <a:ea typeface="Century Gothic"/>
                <a:cs typeface="Century Gothic"/>
                <a:sym typeface="Century Gothic"/>
              </a:rPr>
              <a:t>of a word and </a:t>
            </a:r>
            <a:r>
              <a:rPr b="1" i="0" lang="en-US" sz="2200" u="none" cap="none" strike="noStrike">
                <a:solidFill>
                  <a:srgbClr val="FF0000"/>
                </a:solidFill>
                <a:latin typeface="Century Gothic"/>
                <a:ea typeface="Century Gothic"/>
                <a:cs typeface="Century Gothic"/>
                <a:sym typeface="Century Gothic"/>
              </a:rPr>
              <a:t>change </a:t>
            </a:r>
            <a:r>
              <a:rPr b="0" i="0" lang="en-US" sz="2200" u="none" cap="none" strike="noStrike">
                <a:solidFill>
                  <a:schemeClr val="dk1"/>
                </a:solidFill>
                <a:latin typeface="Century Gothic"/>
                <a:ea typeface="Century Gothic"/>
                <a:cs typeface="Century Gothic"/>
                <a:sym typeface="Century Gothic"/>
              </a:rPr>
              <a:t>the meaning of the word.</a:t>
            </a:r>
            <a:endParaRPr b="0" i="0" sz="1400" u="none" cap="none" strike="noStrike">
              <a:solidFill>
                <a:srgbClr val="000000"/>
              </a:solidFill>
              <a:latin typeface="Arial"/>
              <a:ea typeface="Arial"/>
              <a:cs typeface="Arial"/>
              <a:sym typeface="Arial"/>
            </a:endParaRPr>
          </a:p>
        </p:txBody>
      </p:sp>
      <p:sp>
        <p:nvSpPr>
          <p:cNvPr id="379" name="Google Shape;379;p41"/>
          <p:cNvSpPr txBox="1"/>
          <p:nvPr/>
        </p:nvSpPr>
        <p:spPr>
          <a:xfrm>
            <a:off x="-60980" y="1621197"/>
            <a:ext cx="1378800" cy="246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The prefix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Means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0000"/>
                </a:solidFill>
                <a:latin typeface="Century Gothic"/>
                <a:ea typeface="Century Gothic"/>
                <a:cs typeface="Century Gothic"/>
                <a:sym typeface="Century Gothic"/>
              </a:rPr>
              <a:t>back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or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0000"/>
                </a:solidFill>
                <a:latin typeface="Century Gothic"/>
                <a:ea typeface="Century Gothic"/>
                <a:cs typeface="Century Gothic"/>
                <a:sym typeface="Century Gothic"/>
              </a:rPr>
              <a:t>again</a:t>
            </a:r>
            <a:r>
              <a:rPr b="0" i="0" lang="en-US" sz="23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380" name="Google Shape;380;p4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5"/>
          <p:cNvPicPr preferRelativeResize="0"/>
          <p:nvPr>
            <p:ph idx="1" type="body"/>
          </p:nvPr>
        </p:nvPicPr>
        <p:blipFill rotWithShape="1">
          <a:blip r:embed="rId3">
            <a:alphaModFix/>
          </a:blip>
          <a:srcRect b="0" l="0" r="0" t="0"/>
          <a:stretch/>
        </p:blipFill>
        <p:spPr>
          <a:xfrm>
            <a:off x="0" y="-103910"/>
            <a:ext cx="9144000" cy="7065900"/>
          </a:xfrm>
          <a:prstGeom prst="rect">
            <a:avLst/>
          </a:prstGeom>
          <a:noFill/>
          <a:ln>
            <a:noFill/>
          </a:ln>
        </p:spPr>
      </p:pic>
      <p:sp>
        <p:nvSpPr>
          <p:cNvPr id="100" name="Google Shape;100;p15"/>
          <p:cNvSpPr txBox="1"/>
          <p:nvPr>
            <p:ph type="title"/>
          </p:nvPr>
        </p:nvSpPr>
        <p:spPr>
          <a:xfrm>
            <a:off x="628650" y="365125"/>
            <a:ext cx="7886700" cy="4760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15200">
                <a:solidFill>
                  <a:srgbClr val="0000FF"/>
                </a:solidFill>
                <a:latin typeface="Amatic SC"/>
                <a:ea typeface="Amatic SC"/>
                <a:cs typeface="Amatic SC"/>
                <a:sym typeface="Amatic SC"/>
              </a:rPr>
              <a:t>Course Organizer</a:t>
            </a:r>
            <a:endParaRPr b="1" sz="15200">
              <a:solidFill>
                <a:srgbClr val="0000FF"/>
              </a:solidFill>
              <a:latin typeface="Amatic SC"/>
              <a:ea typeface="Amatic SC"/>
              <a:cs typeface="Amatic SC"/>
              <a:sym typeface="Amatic S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Prefix Definitions List</a:t>
            </a:r>
            <a:endParaRPr/>
          </a:p>
        </p:txBody>
      </p:sp>
      <p:sp>
        <p:nvSpPr>
          <p:cNvPr id="386" name="Google Shape;386;p4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Several prefixes are used over and over in the English language. </a:t>
            </a:r>
            <a:endParaRPr/>
          </a:p>
          <a:p>
            <a:pPr indent="-342900" lvl="0" marL="342900" rtl="0" algn="l">
              <a:lnSpc>
                <a:spcPct val="90000"/>
              </a:lnSpc>
              <a:spcBef>
                <a:spcPts val="640"/>
              </a:spcBef>
              <a:spcAft>
                <a:spcPts val="0"/>
              </a:spcAft>
              <a:buClr>
                <a:schemeClr val="dk1"/>
              </a:buClr>
              <a:buSzPts val="3200"/>
              <a:buChar char="•"/>
            </a:pPr>
            <a:r>
              <a:rPr lang="en-US"/>
              <a:t>If you can pronounce these common prefixes, you will be better able to pronounce the words you encounter in your reading, and you will be able to figure out their meaning. </a:t>
            </a:r>
            <a:endParaRPr/>
          </a:p>
          <a:p>
            <a:pPr indent="-342900" lvl="0" marL="342900" rtl="0" algn="l">
              <a:lnSpc>
                <a:spcPct val="90000"/>
              </a:lnSpc>
              <a:spcBef>
                <a:spcPts val="640"/>
              </a:spcBef>
              <a:spcAft>
                <a:spcPts val="0"/>
              </a:spcAft>
              <a:buClr>
                <a:schemeClr val="dk1"/>
              </a:buClr>
              <a:buSzPts val="3200"/>
              <a:buChar char="•"/>
            </a:pPr>
            <a:r>
              <a:rPr lang="en-US"/>
              <a:t>Let’s look at a list of some common prefixes on your prefix list.</a:t>
            </a:r>
            <a:endParaRPr/>
          </a:p>
        </p:txBody>
      </p:sp>
      <p:sp>
        <p:nvSpPr>
          <p:cNvPr id="387" name="Google Shape;387;p4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393" name="Google Shape;393;p4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This list contains many of the common prefixes you will encounter, a definition for the prefix, and at least one word that starts with each prefix.</a:t>
            </a:r>
            <a:endParaRPr/>
          </a:p>
          <a:p>
            <a:pPr indent="-342900" lvl="0" marL="342900" rtl="0" algn="l">
              <a:lnSpc>
                <a:spcPct val="90000"/>
              </a:lnSpc>
              <a:spcBef>
                <a:spcPts val="640"/>
              </a:spcBef>
              <a:spcAft>
                <a:spcPts val="0"/>
              </a:spcAft>
              <a:buClr>
                <a:schemeClr val="dk1"/>
              </a:buClr>
              <a:buSzPts val="3200"/>
              <a:buChar char="•"/>
            </a:pPr>
            <a:r>
              <a:rPr lang="en-US"/>
              <a:t>For example, one prefix on the list is ‘re-’. One word that starts with ’re-’ is ‘revise’. You can use this list as a handy reference guide as you learn to pronounce and identify prefixes.</a:t>
            </a:r>
            <a:endParaRPr/>
          </a:p>
          <a:p>
            <a:pPr indent="-139700" lvl="0" marL="342900" rtl="0" algn="l">
              <a:lnSpc>
                <a:spcPct val="90000"/>
              </a:lnSpc>
              <a:spcBef>
                <a:spcPts val="640"/>
              </a:spcBef>
              <a:spcAft>
                <a:spcPts val="0"/>
              </a:spcAft>
              <a:buClr>
                <a:schemeClr val="dk1"/>
              </a:buClr>
              <a:buSzPts val="3200"/>
              <a:buNone/>
            </a:pPr>
            <a:r>
              <a:t/>
            </a:r>
            <a:endParaRPr/>
          </a:p>
        </p:txBody>
      </p:sp>
      <p:sp>
        <p:nvSpPr>
          <p:cNvPr id="394" name="Google Shape;394;p4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400" name="Google Shape;400;p4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What’s the definition for ‘re-’?</a:t>
            </a:r>
            <a:endParaRPr/>
          </a:p>
          <a:p>
            <a:pPr indent="-342900" lvl="0" marL="342900" rtl="0" algn="l">
              <a:lnSpc>
                <a:spcPct val="100000"/>
              </a:lnSpc>
              <a:spcBef>
                <a:spcPts val="640"/>
              </a:spcBef>
              <a:spcAft>
                <a:spcPts val="0"/>
              </a:spcAft>
              <a:buClr>
                <a:schemeClr val="dk1"/>
              </a:buClr>
              <a:buSzPts val="3200"/>
              <a:buChar char="•"/>
            </a:pPr>
            <a:r>
              <a:rPr lang="en-US"/>
              <a:t>Right, it means again or back. The root of the word ‘revise’ is ‘vis’ which means ‘see’. </a:t>
            </a:r>
            <a:endParaRPr/>
          </a:p>
          <a:p>
            <a:pPr indent="-342900" lvl="0" marL="342900" rtl="0" algn="l">
              <a:lnSpc>
                <a:spcPct val="100000"/>
              </a:lnSpc>
              <a:spcBef>
                <a:spcPts val="640"/>
              </a:spcBef>
              <a:spcAft>
                <a:spcPts val="0"/>
              </a:spcAft>
              <a:buClr>
                <a:schemeClr val="dk1"/>
              </a:buClr>
              <a:buSzPts val="3200"/>
              <a:buChar char="•"/>
            </a:pPr>
            <a:r>
              <a:rPr lang="en-US"/>
              <a:t>‘Revise’ means to ‘resee’ something or ’see something again’. You can revise something you have written by looking it over and finding the errors.</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401" name="Google Shape;401;p4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
        <p:nvSpPr>
          <p:cNvPr id="407" name="Google Shape;407;p45"/>
          <p:cNvSpPr txBox="1"/>
          <p:nvPr>
            <p:ph idx="4294967295" type="body"/>
          </p:nvPr>
        </p:nvSpPr>
        <p:spPr>
          <a:xfrm>
            <a:off x="0" y="274638"/>
            <a:ext cx="8229600" cy="5851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What other words do you know that start with ‘re-’ besides revise?</a:t>
            </a:r>
            <a:endParaRPr/>
          </a:p>
          <a:p>
            <a:pPr indent="-342900" lvl="0" marL="342900" rtl="0" algn="l">
              <a:lnSpc>
                <a:spcPct val="90000"/>
              </a:lnSpc>
              <a:spcBef>
                <a:spcPts val="640"/>
              </a:spcBef>
              <a:spcAft>
                <a:spcPts val="0"/>
              </a:spcAft>
              <a:buClr>
                <a:schemeClr val="dk1"/>
              </a:buClr>
              <a:buSzPts val="3200"/>
              <a:buChar char="•"/>
            </a:pPr>
            <a:r>
              <a:rPr lang="en-US"/>
              <a:t>As you can see, a lot of words start with the prefix ’re-’. The same is true for the other prefixes on the list.</a:t>
            </a:r>
            <a:endParaRPr/>
          </a:p>
          <a:p>
            <a:pPr indent="-342900" lvl="0" marL="342900" rtl="0" algn="l">
              <a:lnSpc>
                <a:spcPct val="90000"/>
              </a:lnSpc>
              <a:spcBef>
                <a:spcPts val="640"/>
              </a:spcBef>
              <a:spcAft>
                <a:spcPts val="0"/>
              </a:spcAft>
              <a:buClr>
                <a:schemeClr val="dk1"/>
              </a:buClr>
              <a:buSzPts val="3200"/>
              <a:buChar char="•"/>
            </a:pPr>
            <a:r>
              <a:rPr lang="en-US"/>
              <a:t>If you can pronounce and know the meaning of all these prefixes, you are one step closer to being able to read and understand the meaning of most words that you will encounter.</a:t>
            </a:r>
            <a:endParaRPr/>
          </a:p>
          <a:p>
            <a:pPr indent="-342900" lvl="0" marL="342900" rtl="0" algn="l">
              <a:lnSpc>
                <a:spcPct val="90000"/>
              </a:lnSpc>
              <a:spcBef>
                <a:spcPts val="640"/>
              </a:spcBef>
              <a:spcAft>
                <a:spcPts val="0"/>
              </a:spcAft>
              <a:buClr>
                <a:schemeClr val="dk1"/>
              </a:buClr>
              <a:buSzPts val="3200"/>
              <a:buChar char="•"/>
            </a:pPr>
            <a:r>
              <a:rPr lang="en-US"/>
              <a:t>Let’s talk about a few more of the prefixes on the list.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6"/>
          <p:cNvSpPr txBox="1"/>
          <p:nvPr>
            <p:ph type="title"/>
          </p:nvPr>
        </p:nvSpPr>
        <p:spPr>
          <a:xfrm>
            <a:off x="457200" y="274638"/>
            <a:ext cx="8229600" cy="1095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Prefixes within prefixes</a:t>
            </a:r>
            <a:endParaRPr/>
          </a:p>
        </p:txBody>
      </p:sp>
      <p:sp>
        <p:nvSpPr>
          <p:cNvPr id="413" name="Google Shape;413;p46"/>
          <p:cNvSpPr txBox="1"/>
          <p:nvPr>
            <p:ph idx="1" type="body"/>
          </p:nvPr>
        </p:nvSpPr>
        <p:spPr>
          <a:xfrm>
            <a:off x="204717" y="1214652"/>
            <a:ext cx="8761800" cy="49116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720"/>
              <a:buChar char="•"/>
            </a:pPr>
            <a:r>
              <a:rPr lang="en-US" sz="2720"/>
              <a:t>There is something else you need to know about prefixes.</a:t>
            </a:r>
            <a:endParaRPr/>
          </a:p>
          <a:p>
            <a:pPr indent="-342900" lvl="0" marL="342900" rtl="0" algn="l">
              <a:lnSpc>
                <a:spcPct val="80000"/>
              </a:lnSpc>
              <a:spcBef>
                <a:spcPts val="544"/>
              </a:spcBef>
              <a:spcAft>
                <a:spcPts val="0"/>
              </a:spcAft>
              <a:buClr>
                <a:schemeClr val="dk1"/>
              </a:buClr>
              <a:buSzPts val="2720"/>
              <a:buChar char="•"/>
            </a:pPr>
            <a:r>
              <a:rPr lang="en-US" sz="2720"/>
              <a:t>Some prefixes are included in other prefixes.</a:t>
            </a:r>
            <a:endParaRPr/>
          </a:p>
          <a:p>
            <a:pPr indent="-342900" lvl="0" marL="342900" rtl="0" algn="l">
              <a:lnSpc>
                <a:spcPct val="80000"/>
              </a:lnSpc>
              <a:spcBef>
                <a:spcPts val="544"/>
              </a:spcBef>
              <a:spcAft>
                <a:spcPts val="0"/>
              </a:spcAft>
              <a:buClr>
                <a:schemeClr val="dk1"/>
              </a:buClr>
              <a:buSzPts val="2720"/>
              <a:buChar char="•"/>
            </a:pPr>
            <a:r>
              <a:rPr lang="en-US" sz="2720"/>
              <a:t>For example, the prefix ‘de-’ is included in the prefix ‘dem-’. That means you have to be very careful when you see a word starting with ‘de-’. Before you isolate ‘de-’ from the rest of the word, you must make sure that it is not followed by an ‘m’. If an ‘m’ follows the ‘de’, the meaning will be different. Therefore, be sure to identify the biggest prefix you can.</a:t>
            </a:r>
            <a:endParaRPr/>
          </a:p>
          <a:p>
            <a:pPr indent="-342900" lvl="0" marL="342900" rtl="0" algn="l">
              <a:lnSpc>
                <a:spcPct val="80000"/>
              </a:lnSpc>
              <a:spcBef>
                <a:spcPts val="544"/>
              </a:spcBef>
              <a:spcAft>
                <a:spcPts val="0"/>
              </a:spcAft>
              <a:buClr>
                <a:schemeClr val="dk1"/>
              </a:buClr>
              <a:buSzPts val="2720"/>
              <a:buChar char="•"/>
            </a:pPr>
            <a:r>
              <a:rPr lang="en-US" sz="2720"/>
              <a:t>What are some other prefixes on this list that are contained in other prefixes?</a:t>
            </a:r>
            <a:endParaRPr/>
          </a:p>
        </p:txBody>
      </p:sp>
      <p:sp>
        <p:nvSpPr>
          <p:cNvPr id="414" name="Google Shape;414;p4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caution.jpg" id="419" name="Google Shape;419;p47"/>
          <p:cNvPicPr preferRelativeResize="0"/>
          <p:nvPr>
            <p:ph idx="1" type="body"/>
          </p:nvPr>
        </p:nvPicPr>
        <p:blipFill rotWithShape="1">
          <a:blip r:embed="rId3">
            <a:alphaModFix/>
          </a:blip>
          <a:srcRect b="0" l="-14366" r="-14366" t="0"/>
          <a:stretch/>
        </p:blipFill>
        <p:spPr>
          <a:xfrm>
            <a:off x="457200" y="222176"/>
            <a:ext cx="8229600" cy="4100400"/>
          </a:xfrm>
          <a:prstGeom prst="rect">
            <a:avLst/>
          </a:prstGeom>
          <a:noFill/>
          <a:ln>
            <a:noFill/>
          </a:ln>
        </p:spPr>
      </p:pic>
      <p:sp>
        <p:nvSpPr>
          <p:cNvPr id="420" name="Google Shape;420;p47"/>
          <p:cNvSpPr txBox="1"/>
          <p:nvPr/>
        </p:nvSpPr>
        <p:spPr>
          <a:xfrm>
            <a:off x="1883108" y="2043370"/>
            <a:ext cx="5377800" cy="156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Century Gothic"/>
                <a:ea typeface="Century Gothic"/>
                <a:cs typeface="Century Gothic"/>
                <a:sym typeface="Century Gothic"/>
              </a:rPr>
              <a:t>Be Careful.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chemeClr val="dk1"/>
                </a:solidFill>
                <a:latin typeface="Century Gothic"/>
                <a:ea typeface="Century Gothic"/>
                <a:cs typeface="Century Gothic"/>
                <a:sym typeface="Century Gothic"/>
              </a:rPr>
              <a:t>Watch for </a:t>
            </a:r>
            <a:r>
              <a:rPr b="1" i="0" lang="en-US" sz="4800" u="none" cap="none" strike="noStrike">
                <a:solidFill>
                  <a:srgbClr val="FF0000"/>
                </a:solidFill>
                <a:latin typeface="Century Gothic"/>
                <a:ea typeface="Century Gothic"/>
                <a:cs typeface="Century Gothic"/>
                <a:sym typeface="Century Gothic"/>
              </a:rPr>
              <a:t>Tricksters</a:t>
            </a:r>
            <a:r>
              <a:rPr b="0" i="0" lang="en-US" sz="48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421" name="Google Shape;421;p47"/>
          <p:cNvSpPr txBox="1"/>
          <p:nvPr/>
        </p:nvSpPr>
        <p:spPr>
          <a:xfrm>
            <a:off x="0" y="4473348"/>
            <a:ext cx="9144000" cy="156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Century Gothic"/>
                <a:ea typeface="Century Gothic"/>
                <a:cs typeface="Century Gothic"/>
                <a:sym typeface="Century Gothic"/>
              </a:rPr>
              <a:t>Tricksters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are words that start with the same letters as </a:t>
            </a:r>
            <a:r>
              <a:rPr b="1" i="0" lang="en-US" sz="3200" u="none" cap="none" strike="noStrike">
                <a:solidFill>
                  <a:srgbClr val="FF0000"/>
                </a:solidFill>
                <a:latin typeface="Century Gothic"/>
                <a:ea typeface="Century Gothic"/>
                <a:cs typeface="Century Gothic"/>
                <a:sym typeface="Century Gothic"/>
              </a:rPr>
              <a:t>prefixes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 but don’t really have </a:t>
            </a:r>
            <a:r>
              <a:rPr b="1" i="0" lang="en-US" sz="3200" u="none" cap="none" strike="noStrike">
                <a:solidFill>
                  <a:srgbClr val="FF0000"/>
                </a:solidFill>
                <a:latin typeface="Century Gothic"/>
                <a:ea typeface="Century Gothic"/>
                <a:cs typeface="Century Gothic"/>
                <a:sym typeface="Century Gothic"/>
              </a:rPr>
              <a:t>prefixes</a:t>
            </a:r>
            <a:r>
              <a:rPr b="0" i="0" lang="en-US" sz="32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8"/>
          <p:cNvSpPr/>
          <p:nvPr/>
        </p:nvSpPr>
        <p:spPr>
          <a:xfrm>
            <a:off x="2061153" y="2499350"/>
            <a:ext cx="4003500" cy="156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b="1" i="0" lang="en-US" sz="9600" u="none" cap="none" strike="noStrike">
                <a:solidFill>
                  <a:schemeClr val="dk2"/>
                </a:solidFill>
                <a:latin typeface="Century Gothic"/>
                <a:ea typeface="Century Gothic"/>
                <a:cs typeface="Century Gothic"/>
                <a:sym typeface="Century Gothic"/>
              </a:rPr>
              <a:t>READ</a:t>
            </a:r>
            <a:endParaRPr b="0" i="0" sz="1400" u="none" cap="none" strike="noStrike">
              <a:solidFill>
                <a:srgbClr val="000000"/>
              </a:solidFill>
              <a:latin typeface="Arial"/>
              <a:ea typeface="Arial"/>
              <a:cs typeface="Arial"/>
              <a:sym typeface="Arial"/>
            </a:endParaRPr>
          </a:p>
        </p:txBody>
      </p:sp>
      <p:sp>
        <p:nvSpPr>
          <p:cNvPr id="427" name="Google Shape;427;p48"/>
          <p:cNvSpPr txBox="1"/>
          <p:nvPr/>
        </p:nvSpPr>
        <p:spPr>
          <a:xfrm>
            <a:off x="351302" y="629243"/>
            <a:ext cx="84855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chemeClr val="dk1"/>
                </a:solidFill>
                <a:latin typeface="Century Gothic"/>
                <a:ea typeface="Century Gothic"/>
                <a:cs typeface="Century Gothic"/>
                <a:sym typeface="Century Gothic"/>
              </a:rPr>
              <a:t>Check out this word …</a:t>
            </a:r>
            <a:endParaRPr b="0" i="0" sz="1400" u="none" cap="none" strike="noStrike">
              <a:solidFill>
                <a:srgbClr val="000000"/>
              </a:solidFill>
              <a:latin typeface="Arial"/>
              <a:ea typeface="Arial"/>
              <a:cs typeface="Arial"/>
              <a:sym typeface="Arial"/>
            </a:endParaRPr>
          </a:p>
        </p:txBody>
      </p:sp>
      <p:sp>
        <p:nvSpPr>
          <p:cNvPr id="428" name="Google Shape;428;p48"/>
          <p:cNvSpPr txBox="1"/>
          <p:nvPr/>
        </p:nvSpPr>
        <p:spPr>
          <a:xfrm>
            <a:off x="351302" y="4868422"/>
            <a:ext cx="8422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It looks like it has the prefix “re” ………but does it?</a:t>
            </a:r>
            <a:endParaRPr b="0" i="0" sz="1400" u="none" cap="none" strike="noStrike">
              <a:solidFill>
                <a:srgbClr val="000000"/>
              </a:solidFill>
              <a:latin typeface="Arial"/>
              <a:ea typeface="Arial"/>
              <a:cs typeface="Arial"/>
              <a:sym typeface="Arial"/>
            </a:endParaRPr>
          </a:p>
        </p:txBody>
      </p:sp>
      <p:sp>
        <p:nvSpPr>
          <p:cNvPr id="429" name="Google Shape;429;p4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9"/>
          <p:cNvSpPr txBox="1"/>
          <p:nvPr>
            <p:ph type="title"/>
          </p:nvPr>
        </p:nvSpPr>
        <p:spPr>
          <a:xfrm>
            <a:off x="457200" y="274638"/>
            <a:ext cx="8229600" cy="1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60"/>
              <a:buFont typeface="Book Antiqua"/>
              <a:buNone/>
            </a:pPr>
            <a:r>
              <a:t/>
            </a:r>
            <a:endParaRPr sz="3563"/>
          </a:p>
        </p:txBody>
      </p:sp>
      <p:sp>
        <p:nvSpPr>
          <p:cNvPr id="435" name="Google Shape;435;p49"/>
          <p:cNvSpPr txBox="1"/>
          <p:nvPr>
            <p:ph idx="1" type="body"/>
          </p:nvPr>
        </p:nvSpPr>
        <p:spPr>
          <a:xfrm>
            <a:off x="457200" y="600502"/>
            <a:ext cx="8229600" cy="55257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Red</a:t>
            </a:r>
            <a:endParaRPr/>
          </a:p>
          <a:p>
            <a:pPr indent="-342900" lvl="0" marL="342900" rtl="0" algn="l">
              <a:lnSpc>
                <a:spcPct val="100000"/>
              </a:lnSpc>
              <a:spcBef>
                <a:spcPts val="640"/>
              </a:spcBef>
              <a:spcAft>
                <a:spcPts val="0"/>
              </a:spcAft>
              <a:buClr>
                <a:schemeClr val="dk1"/>
              </a:buClr>
              <a:buSzPts val="3200"/>
              <a:buChar char="•"/>
            </a:pPr>
            <a:r>
              <a:rPr lang="en-US"/>
              <a:t>Return</a:t>
            </a:r>
            <a:endParaRPr/>
          </a:p>
          <a:p>
            <a:pPr indent="-342900" lvl="0" marL="342900" rtl="0" algn="l">
              <a:lnSpc>
                <a:spcPct val="100000"/>
              </a:lnSpc>
              <a:spcBef>
                <a:spcPts val="640"/>
              </a:spcBef>
              <a:spcAft>
                <a:spcPts val="0"/>
              </a:spcAft>
              <a:buClr>
                <a:schemeClr val="dk1"/>
              </a:buClr>
              <a:buSzPts val="3200"/>
              <a:buChar char="•"/>
            </a:pPr>
            <a:r>
              <a:rPr lang="en-US"/>
              <a:t>Recycle</a:t>
            </a:r>
            <a:endParaRPr/>
          </a:p>
          <a:p>
            <a:pPr indent="-342900" lvl="0" marL="342900" rtl="0" algn="l">
              <a:lnSpc>
                <a:spcPct val="100000"/>
              </a:lnSpc>
              <a:spcBef>
                <a:spcPts val="640"/>
              </a:spcBef>
              <a:spcAft>
                <a:spcPts val="0"/>
              </a:spcAft>
              <a:buClr>
                <a:schemeClr val="dk1"/>
              </a:buClr>
              <a:buSzPts val="3200"/>
              <a:buChar char="•"/>
            </a:pPr>
            <a:r>
              <a:rPr lang="en-US"/>
              <a:t>Real</a:t>
            </a:r>
            <a:endParaRPr/>
          </a:p>
          <a:p>
            <a:pPr indent="-342900" lvl="0" marL="342900" rtl="0" algn="l">
              <a:lnSpc>
                <a:spcPct val="100000"/>
              </a:lnSpc>
              <a:spcBef>
                <a:spcPts val="640"/>
              </a:spcBef>
              <a:spcAft>
                <a:spcPts val="0"/>
              </a:spcAft>
              <a:buClr>
                <a:schemeClr val="dk1"/>
              </a:buClr>
              <a:buSzPts val="3200"/>
              <a:buChar char="•"/>
            </a:pPr>
            <a:r>
              <a:rPr lang="en-US"/>
              <a:t>Which words have a prefix and which are tricksters?</a:t>
            </a:r>
            <a:endParaRPr/>
          </a:p>
          <a:p>
            <a:pPr indent="-342900" lvl="0" marL="342900" rtl="0" algn="l">
              <a:lnSpc>
                <a:spcPct val="100000"/>
              </a:lnSpc>
              <a:spcBef>
                <a:spcPts val="640"/>
              </a:spcBef>
              <a:spcAft>
                <a:spcPts val="0"/>
              </a:spcAft>
              <a:buClr>
                <a:schemeClr val="dk1"/>
              </a:buClr>
              <a:buSzPts val="3200"/>
              <a:buChar char="•"/>
            </a:pPr>
            <a:r>
              <a:rPr lang="en-US"/>
              <a:t>A prefix changes or adds to the meaning of the root. If you take the letters ‘re-’ off the words ‘Red’ and ‘Real’, nothing is left but a few letters. </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436" name="Google Shape;436;p4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442" name="Google Shape;442;p5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1000" lvl="0" marL="342900" rtl="0" algn="l">
              <a:lnSpc>
                <a:spcPct val="100000"/>
              </a:lnSpc>
              <a:spcBef>
                <a:spcPts val="0"/>
              </a:spcBef>
              <a:spcAft>
                <a:spcPts val="0"/>
              </a:spcAft>
              <a:buClr>
                <a:schemeClr val="dk1"/>
              </a:buClr>
              <a:buSzPts val="3800"/>
              <a:buChar char="•"/>
            </a:pPr>
            <a:r>
              <a:rPr lang="en-US" sz="3400"/>
              <a:t>Be careful when you look for the prefix of a word.</a:t>
            </a:r>
            <a:endParaRPr sz="3400"/>
          </a:p>
          <a:p>
            <a:pPr indent="-381000" lvl="0" marL="342900" rtl="0" algn="l">
              <a:lnSpc>
                <a:spcPct val="100000"/>
              </a:lnSpc>
              <a:spcBef>
                <a:spcPts val="640"/>
              </a:spcBef>
              <a:spcAft>
                <a:spcPts val="0"/>
              </a:spcAft>
              <a:buClr>
                <a:schemeClr val="dk1"/>
              </a:buClr>
              <a:buSzPts val="3800"/>
              <a:buChar char="•"/>
            </a:pPr>
            <a:r>
              <a:rPr lang="en-US" sz="3400"/>
              <a:t>Always ask yourself whether the letters you think are a prefix are really part of the root.</a:t>
            </a:r>
            <a:endParaRPr sz="3400"/>
          </a:p>
          <a:p>
            <a:pPr indent="-381000" lvl="0" marL="342900" rtl="0" algn="l">
              <a:lnSpc>
                <a:spcPct val="100000"/>
              </a:lnSpc>
              <a:spcBef>
                <a:spcPts val="640"/>
              </a:spcBef>
              <a:spcAft>
                <a:spcPts val="0"/>
              </a:spcAft>
              <a:buClr>
                <a:schemeClr val="dk1"/>
              </a:buClr>
              <a:buSzPts val="3800"/>
              <a:buChar char="•"/>
            </a:pPr>
            <a:r>
              <a:rPr lang="en-US" sz="3400"/>
              <a:t>We’ll be talking more about these tricksters throughout the year.</a:t>
            </a:r>
            <a:endParaRPr sz="3400"/>
          </a:p>
        </p:txBody>
      </p:sp>
      <p:sp>
        <p:nvSpPr>
          <p:cNvPr id="443" name="Google Shape;443;p5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1"/>
          <p:cNvSpPr txBox="1"/>
          <p:nvPr>
            <p:ph idx="4294967295" type="title"/>
          </p:nvPr>
        </p:nvSpPr>
        <p:spPr>
          <a:xfrm>
            <a:off x="0" y="607949"/>
            <a:ext cx="9144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3959"/>
              <a:buFont typeface="Book Antiqua"/>
              <a:buNone/>
            </a:pPr>
            <a:r>
              <a:rPr b="1" lang="en-US" sz="3563">
                <a:solidFill>
                  <a:srgbClr val="FF3300"/>
                </a:solidFill>
              </a:rPr>
              <a:t>Compound </a:t>
            </a:r>
            <a:r>
              <a:rPr b="1" lang="en-US" sz="3563"/>
              <a:t>Prefixes </a:t>
            </a:r>
            <a:r>
              <a:rPr lang="en-US" sz="3563"/>
              <a:t>include 2 or more prefixes.</a:t>
            </a:r>
            <a:endParaRPr sz="3959"/>
          </a:p>
        </p:txBody>
      </p:sp>
      <p:sp>
        <p:nvSpPr>
          <p:cNvPr id="450" name="Google Shape;450;p51"/>
          <p:cNvSpPr txBox="1"/>
          <p:nvPr/>
        </p:nvSpPr>
        <p:spPr>
          <a:xfrm>
            <a:off x="1293907" y="1905456"/>
            <a:ext cx="6556200" cy="304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These words have compound prefixes: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dis</a:t>
            </a:r>
            <a:r>
              <a:rPr b="0" i="0" lang="en-US" sz="3200" u="none" cap="none" strike="noStrike">
                <a:solidFill>
                  <a:schemeClr val="dk1"/>
                </a:solidFill>
                <a:latin typeface="Noto Sans Symbols"/>
                <a:ea typeface="Noto Sans Symbols"/>
                <a:cs typeface="Noto Sans Symbols"/>
                <a:sym typeface="Noto Sans Symbols"/>
              </a:rPr>
              <a:t>•</a:t>
            </a:r>
            <a:r>
              <a:rPr b="0" i="0" lang="en-US" sz="3200" u="none" cap="none" strike="noStrike">
                <a:solidFill>
                  <a:schemeClr val="dk1"/>
                </a:solidFill>
                <a:latin typeface="Century Gothic"/>
                <a:ea typeface="Century Gothic"/>
                <a:cs typeface="Century Gothic"/>
                <a:sym typeface="Century Gothic"/>
              </a:rPr>
              <a:t>con</a:t>
            </a:r>
            <a:r>
              <a:rPr b="0" i="0" lang="en-US" sz="3200" u="none" cap="none" strike="noStrike">
                <a:solidFill>
                  <a:schemeClr val="dk1"/>
                </a:solidFill>
                <a:latin typeface="Noto Sans Symbols"/>
                <a:ea typeface="Noto Sans Symbols"/>
                <a:cs typeface="Noto Sans Symbols"/>
                <a:sym typeface="Noto Sans Symbols"/>
              </a:rPr>
              <a:t>•</a:t>
            </a:r>
            <a:r>
              <a:rPr b="0" i="0" lang="en-US" sz="3200" u="none" cap="none" strike="noStrike">
                <a:solidFill>
                  <a:schemeClr val="dk1"/>
                </a:solidFill>
                <a:latin typeface="Century Gothic"/>
                <a:ea typeface="Century Gothic"/>
                <a:cs typeface="Century Gothic"/>
                <a:sym typeface="Century Gothic"/>
              </a:rPr>
              <a:t>nect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dis</a:t>
            </a:r>
            <a:r>
              <a:rPr b="0" i="0" lang="en-US" sz="3200" u="none" cap="none" strike="noStrike">
                <a:solidFill>
                  <a:schemeClr val="dk1"/>
                </a:solidFill>
                <a:latin typeface="Noto Sans Symbols"/>
                <a:ea typeface="Noto Sans Symbols"/>
                <a:cs typeface="Noto Sans Symbols"/>
                <a:sym typeface="Noto Sans Symbols"/>
              </a:rPr>
              <a:t>•</a:t>
            </a:r>
            <a:r>
              <a:rPr b="0" i="0" lang="en-US" sz="3200" u="none" cap="none" strike="noStrike">
                <a:solidFill>
                  <a:schemeClr val="dk1"/>
                </a:solidFill>
                <a:latin typeface="Century Gothic"/>
                <a:ea typeface="Century Gothic"/>
                <a:cs typeface="Century Gothic"/>
                <a:sym typeface="Century Gothic"/>
              </a:rPr>
              <a:t>com</a:t>
            </a:r>
            <a:r>
              <a:rPr b="0" i="0" lang="en-US" sz="3200" u="none" cap="none" strike="noStrike">
                <a:solidFill>
                  <a:schemeClr val="dk1"/>
                </a:solidFill>
                <a:latin typeface="Noto Sans Symbols"/>
                <a:ea typeface="Noto Sans Symbols"/>
                <a:cs typeface="Noto Sans Symbols"/>
                <a:sym typeface="Noto Sans Symbols"/>
              </a:rPr>
              <a:t>•</a:t>
            </a:r>
            <a:r>
              <a:rPr b="0" i="0" lang="en-US" sz="3200" u="none" cap="none" strike="noStrike">
                <a:solidFill>
                  <a:schemeClr val="dk1"/>
                </a:solidFill>
                <a:latin typeface="Century Gothic"/>
                <a:ea typeface="Century Gothic"/>
                <a:cs typeface="Century Gothic"/>
                <a:sym typeface="Century Gothic"/>
              </a:rPr>
              <a:t>fort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p:txBody>
      </p:sp>
      <p:sp>
        <p:nvSpPr>
          <p:cNvPr id="451" name="Google Shape;451;p5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pSp>
        <p:nvGrpSpPr>
          <p:cNvPr id="106" name="Google Shape;106;p16"/>
          <p:cNvGrpSpPr/>
          <p:nvPr/>
        </p:nvGrpSpPr>
        <p:grpSpPr>
          <a:xfrm>
            <a:off x="609600" y="228600"/>
            <a:ext cx="7899400" cy="5865813"/>
            <a:chOff x="400" y="162"/>
            <a:chExt cx="4976" cy="3695"/>
          </a:xfrm>
        </p:grpSpPr>
        <p:sp>
          <p:nvSpPr>
            <p:cNvPr id="107" name="Google Shape;107;p16"/>
            <p:cNvSpPr/>
            <p:nvPr/>
          </p:nvSpPr>
          <p:spPr>
            <a:xfrm>
              <a:off x="400" y="549"/>
              <a:ext cx="4800" cy="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08" name="Google Shape;108;p16"/>
            <p:cNvCxnSpPr/>
            <p:nvPr/>
          </p:nvCxnSpPr>
          <p:spPr>
            <a:xfrm rot="10800000">
              <a:off x="490" y="1545"/>
              <a:ext cx="3000" cy="0"/>
            </a:xfrm>
            <a:prstGeom prst="straightConnector1">
              <a:avLst/>
            </a:prstGeom>
            <a:noFill/>
            <a:ln cap="flat" cmpd="sng" w="38100">
              <a:solidFill>
                <a:schemeClr val="dk1"/>
              </a:solidFill>
              <a:prstDash val="solid"/>
              <a:round/>
              <a:headEnd len="sm" w="sm" type="none"/>
              <a:tailEnd len="sm" w="sm" type="none"/>
            </a:ln>
          </p:spPr>
        </p:cxnSp>
        <p:cxnSp>
          <p:nvCxnSpPr>
            <p:cNvPr id="109" name="Google Shape;109;p16"/>
            <p:cNvCxnSpPr/>
            <p:nvPr/>
          </p:nvCxnSpPr>
          <p:spPr>
            <a:xfrm>
              <a:off x="3490" y="557"/>
              <a:ext cx="0" cy="3300"/>
            </a:xfrm>
            <a:prstGeom prst="straightConnector1">
              <a:avLst/>
            </a:prstGeom>
            <a:noFill/>
            <a:ln cap="flat" cmpd="sng" w="38100">
              <a:solidFill>
                <a:schemeClr val="dk1"/>
              </a:solidFill>
              <a:prstDash val="solid"/>
              <a:round/>
              <a:headEnd len="sm" w="sm" type="none"/>
              <a:tailEnd len="sm" w="sm" type="none"/>
            </a:ln>
          </p:spPr>
        </p:cxnSp>
        <p:sp>
          <p:nvSpPr>
            <p:cNvPr id="110" name="Google Shape;110;p16"/>
            <p:cNvSpPr/>
            <p:nvPr/>
          </p:nvSpPr>
          <p:spPr>
            <a:xfrm>
              <a:off x="404" y="180"/>
              <a:ext cx="1500" cy="3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11" name="Google Shape;111;p16"/>
            <p:cNvCxnSpPr/>
            <p:nvPr/>
          </p:nvCxnSpPr>
          <p:spPr>
            <a:xfrm>
              <a:off x="404" y="340"/>
              <a:ext cx="1500" cy="0"/>
            </a:xfrm>
            <a:prstGeom prst="straightConnector1">
              <a:avLst/>
            </a:prstGeom>
            <a:noFill/>
            <a:ln cap="flat" cmpd="sng" w="19050">
              <a:solidFill>
                <a:schemeClr val="dk1"/>
              </a:solidFill>
              <a:prstDash val="solid"/>
              <a:round/>
              <a:headEnd len="sm" w="sm" type="none"/>
              <a:tailEnd len="sm" w="sm" type="none"/>
            </a:ln>
          </p:spPr>
        </p:cxnSp>
        <p:sp>
          <p:nvSpPr>
            <p:cNvPr id="112" name="Google Shape;112;p16"/>
            <p:cNvSpPr txBox="1"/>
            <p:nvPr/>
          </p:nvSpPr>
          <p:spPr>
            <a:xfrm>
              <a:off x="406" y="185"/>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Teacher:</a:t>
              </a:r>
              <a:endParaRPr b="0" i="0" sz="1400" u="none" cap="none" strike="noStrike">
                <a:solidFill>
                  <a:srgbClr val="000000"/>
                </a:solidFill>
                <a:latin typeface="Arial"/>
                <a:ea typeface="Arial"/>
                <a:cs typeface="Arial"/>
                <a:sym typeface="Arial"/>
              </a:endParaRPr>
            </a:p>
          </p:txBody>
        </p:sp>
        <p:sp>
          <p:nvSpPr>
            <p:cNvPr id="113" name="Google Shape;113;p16"/>
            <p:cNvSpPr txBox="1"/>
            <p:nvPr/>
          </p:nvSpPr>
          <p:spPr>
            <a:xfrm>
              <a:off x="406" y="337"/>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Time:</a:t>
              </a:r>
              <a:endParaRPr b="0" i="0" sz="1400" u="none" cap="none" strike="noStrike">
                <a:solidFill>
                  <a:srgbClr val="000000"/>
                </a:solidFill>
                <a:latin typeface="Arial"/>
                <a:ea typeface="Arial"/>
                <a:cs typeface="Arial"/>
                <a:sym typeface="Arial"/>
              </a:endParaRPr>
            </a:p>
          </p:txBody>
        </p:sp>
        <p:sp>
          <p:nvSpPr>
            <p:cNvPr id="114" name="Google Shape;114;p16"/>
            <p:cNvSpPr txBox="1"/>
            <p:nvPr/>
          </p:nvSpPr>
          <p:spPr>
            <a:xfrm>
              <a:off x="1846" y="162"/>
              <a:ext cx="2100" cy="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000000"/>
                </a:buClr>
                <a:buSzPts val="1600"/>
                <a:buFont typeface="Arial"/>
                <a:buNone/>
              </a:pPr>
              <a:r>
                <a:rPr b="1" i="0" lang="en-US" sz="1600" u="none" cap="none" strike="noStrike">
                  <a:solidFill>
                    <a:schemeClr val="dk1"/>
                  </a:solidFill>
                  <a:latin typeface="Times"/>
                  <a:ea typeface="Times"/>
                  <a:cs typeface="Times"/>
                  <a:sym typeface="Times"/>
                </a:rPr>
                <a:t>The</a:t>
              </a:r>
              <a:endParaRPr b="1" i="0" sz="2800" u="none" cap="none" strike="noStrike">
                <a:solidFill>
                  <a:schemeClr val="dk1"/>
                </a:solidFill>
                <a:latin typeface="Times"/>
                <a:ea typeface="Times"/>
                <a:cs typeface="Times"/>
                <a:sym typeface="Times"/>
              </a:endParaRPr>
            </a:p>
            <a:p>
              <a:pPr indent="0" lvl="0" marL="0" marR="0" rtl="0" algn="l">
                <a:lnSpc>
                  <a:spcPct val="70000"/>
                </a:lnSpc>
                <a:spcBef>
                  <a:spcPts val="0"/>
                </a:spcBef>
                <a:spcAft>
                  <a:spcPts val="0"/>
                </a:spcAft>
                <a:buClr>
                  <a:srgbClr val="000000"/>
                </a:buClr>
                <a:buSzPts val="3200"/>
                <a:buFont typeface="Arial"/>
                <a:buNone/>
              </a:pPr>
              <a:r>
                <a:rPr b="1" i="0" lang="en-US" sz="3200" u="none" cap="none" strike="noStrike">
                  <a:solidFill>
                    <a:schemeClr val="dk1"/>
                  </a:solidFill>
                  <a:latin typeface="Times"/>
                  <a:ea typeface="Times"/>
                  <a:cs typeface="Times"/>
                  <a:sym typeface="Times"/>
                </a:rPr>
                <a:t>Course Organizer</a:t>
              </a:r>
              <a:endParaRPr b="1" i="0" sz="2800" u="none" cap="none" strike="noStrike">
                <a:solidFill>
                  <a:schemeClr val="dk1"/>
                </a:solidFill>
                <a:latin typeface="Times"/>
                <a:ea typeface="Times"/>
                <a:cs typeface="Times"/>
                <a:sym typeface="Times"/>
              </a:endParaRPr>
            </a:p>
          </p:txBody>
        </p:sp>
        <p:sp>
          <p:nvSpPr>
            <p:cNvPr id="115" name="Google Shape;115;p16"/>
            <p:cNvSpPr/>
            <p:nvPr/>
          </p:nvSpPr>
          <p:spPr>
            <a:xfrm>
              <a:off x="3876" y="184"/>
              <a:ext cx="1500" cy="300"/>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16" name="Google Shape;116;p16"/>
            <p:cNvCxnSpPr/>
            <p:nvPr/>
          </p:nvCxnSpPr>
          <p:spPr>
            <a:xfrm>
              <a:off x="3876" y="344"/>
              <a:ext cx="1500" cy="0"/>
            </a:xfrm>
            <a:prstGeom prst="straightConnector1">
              <a:avLst/>
            </a:prstGeom>
            <a:noFill/>
            <a:ln cap="flat" cmpd="sng" w="19050">
              <a:solidFill>
                <a:schemeClr val="dk1"/>
              </a:solidFill>
              <a:prstDash val="solid"/>
              <a:round/>
              <a:headEnd len="sm" w="sm" type="none"/>
              <a:tailEnd len="sm" w="sm" type="none"/>
            </a:ln>
          </p:spPr>
        </p:cxnSp>
        <p:sp>
          <p:nvSpPr>
            <p:cNvPr id="117" name="Google Shape;117;p16"/>
            <p:cNvSpPr txBox="1"/>
            <p:nvPr/>
          </p:nvSpPr>
          <p:spPr>
            <a:xfrm>
              <a:off x="3874" y="185"/>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Student:</a:t>
              </a:r>
              <a:endParaRPr b="0" i="0" sz="1400" u="none" cap="none" strike="noStrike">
                <a:solidFill>
                  <a:srgbClr val="000000"/>
                </a:solidFill>
                <a:latin typeface="Arial"/>
                <a:ea typeface="Arial"/>
                <a:cs typeface="Arial"/>
                <a:sym typeface="Arial"/>
              </a:endParaRPr>
            </a:p>
          </p:txBody>
        </p:sp>
        <p:sp>
          <p:nvSpPr>
            <p:cNvPr id="118" name="Google Shape;118;p16"/>
            <p:cNvSpPr txBox="1"/>
            <p:nvPr/>
          </p:nvSpPr>
          <p:spPr>
            <a:xfrm>
              <a:off x="3874" y="337"/>
              <a:ext cx="6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Course Dates:</a:t>
              </a:r>
              <a:endParaRPr b="0" i="0" sz="1400" u="none" cap="none" strike="noStrike">
                <a:solidFill>
                  <a:srgbClr val="000000"/>
                </a:solidFill>
                <a:latin typeface="Arial"/>
                <a:ea typeface="Arial"/>
                <a:cs typeface="Arial"/>
                <a:sym typeface="Arial"/>
              </a:endParaRPr>
            </a:p>
          </p:txBody>
        </p:sp>
        <p:sp>
          <p:nvSpPr>
            <p:cNvPr id="119" name="Google Shape;119;p16"/>
            <p:cNvSpPr/>
            <p:nvPr/>
          </p:nvSpPr>
          <p:spPr>
            <a:xfrm>
              <a:off x="3532" y="596"/>
              <a:ext cx="1800" cy="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 name="Google Shape;120;p16"/>
            <p:cNvSpPr/>
            <p:nvPr/>
          </p:nvSpPr>
          <p:spPr>
            <a:xfrm>
              <a:off x="3764" y="620"/>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16"/>
            <p:cNvSpPr txBox="1"/>
            <p:nvPr/>
          </p:nvSpPr>
          <p:spPr>
            <a:xfrm>
              <a:off x="610" y="571"/>
              <a:ext cx="21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This Course: </a:t>
              </a:r>
              <a:r>
                <a:rPr b="0" i="1" lang="en-US" sz="2000" u="none" cap="none" strike="noStrike">
                  <a:solidFill>
                    <a:schemeClr val="dk1"/>
                  </a:solidFill>
                  <a:latin typeface="Calibri"/>
                  <a:ea typeface="Calibri"/>
                  <a:cs typeface="Calibri"/>
                  <a:sym typeface="Calibri"/>
                </a:rPr>
                <a:t>Xtreme Reading</a:t>
              </a:r>
              <a:endParaRPr b="0" i="0" sz="1600" u="none" cap="none" strike="noStrike">
                <a:solidFill>
                  <a:schemeClr val="dk1"/>
                </a:solidFill>
                <a:latin typeface="Calibri"/>
                <a:ea typeface="Calibri"/>
                <a:cs typeface="Calibri"/>
                <a:sym typeface="Calibri"/>
              </a:endParaRPr>
            </a:p>
          </p:txBody>
        </p:sp>
        <p:sp>
          <p:nvSpPr>
            <p:cNvPr id="122" name="Google Shape;122;p16"/>
            <p:cNvSpPr/>
            <p:nvPr/>
          </p:nvSpPr>
          <p:spPr>
            <a:xfrm>
              <a:off x="508" y="660"/>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16"/>
            <p:cNvSpPr/>
            <p:nvPr/>
          </p:nvSpPr>
          <p:spPr>
            <a:xfrm>
              <a:off x="1144" y="1604"/>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16"/>
            <p:cNvSpPr txBox="1"/>
            <p:nvPr/>
          </p:nvSpPr>
          <p:spPr>
            <a:xfrm>
              <a:off x="1246" y="1553"/>
              <a:ext cx="12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Course Questions:</a:t>
              </a:r>
              <a:endParaRPr b="0" i="0" sz="1400" u="none" cap="none" strike="noStrike">
                <a:solidFill>
                  <a:srgbClr val="000000"/>
                </a:solidFill>
                <a:latin typeface="Arial"/>
                <a:ea typeface="Arial"/>
                <a:cs typeface="Arial"/>
                <a:sym typeface="Arial"/>
              </a:endParaRPr>
            </a:p>
          </p:txBody>
        </p:sp>
        <p:sp>
          <p:nvSpPr>
            <p:cNvPr id="125" name="Google Shape;125;p16"/>
            <p:cNvSpPr/>
            <p:nvPr/>
          </p:nvSpPr>
          <p:spPr>
            <a:xfrm>
              <a:off x="572" y="1032"/>
              <a:ext cx="2700" cy="3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16"/>
            <p:cNvSpPr/>
            <p:nvPr/>
          </p:nvSpPr>
          <p:spPr>
            <a:xfrm>
              <a:off x="516" y="1128"/>
              <a:ext cx="300" cy="300"/>
            </a:xfrm>
            <a:prstGeom prst="roundRect">
              <a:avLst>
                <a:gd fmla="val 50000" name="adj"/>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16"/>
            <p:cNvSpPr txBox="1"/>
            <p:nvPr/>
          </p:nvSpPr>
          <p:spPr>
            <a:xfrm>
              <a:off x="518" y="1105"/>
              <a:ext cx="3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about</a:t>
              </a:r>
              <a:endParaRPr b="0" i="0" sz="1400" u="none" cap="none" strike="noStrike">
                <a:solidFill>
                  <a:srgbClr val="000000"/>
                </a:solidFill>
                <a:latin typeface="Arial"/>
                <a:ea typeface="Arial"/>
                <a:cs typeface="Arial"/>
                <a:sym typeface="Arial"/>
              </a:endParaRPr>
            </a:p>
          </p:txBody>
        </p:sp>
      </p:grpSp>
      <p:sp>
        <p:nvSpPr>
          <p:cNvPr id="128" name="Google Shape;128;p16"/>
          <p:cNvSpPr txBox="1"/>
          <p:nvPr/>
        </p:nvSpPr>
        <p:spPr>
          <a:xfrm>
            <a:off x="1371600" y="1676400"/>
            <a:ext cx="38100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building the knowledge, strategies, and habits of learning that will make you a great reader and help you reach important goals.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129" name="Google Shape;129;p16"/>
          <p:cNvSpPr txBox="1"/>
          <p:nvPr/>
        </p:nvSpPr>
        <p:spPr>
          <a:xfrm>
            <a:off x="838200" y="2895600"/>
            <a:ext cx="4435500" cy="2967000"/>
          </a:xfrm>
          <a:prstGeom prst="rect">
            <a:avLst/>
          </a:prstGeom>
          <a:noFill/>
          <a:ln>
            <a:noFill/>
          </a:ln>
        </p:spPr>
        <p:txBody>
          <a:bodyPr anchorCtr="0" anchor="t" bIns="45700" lIns="91425" spcFirstLastPara="1" rIns="91425" wrap="square" tIns="45700">
            <a:noAutofit/>
          </a:bodyPr>
          <a:lstStyle/>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1.	How does thinking about your dreams and possibilities for your life change the way you approach learning?</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2. 	Why do good learners know and use several different reading strategies? </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3. 	How can learning new words and spending lots of time reading improve the knowledge that you have?</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4. 	Why is reading fluently important?</a:t>
            </a:r>
            <a:endParaRPr b="0" i="0" sz="14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5. 	Why is developing good habits of learning important?</a:t>
            </a:r>
            <a:endParaRPr b="0" i="0" sz="1400" u="none" cap="none" strike="noStrike">
              <a:solidFill>
                <a:srgbClr val="000000"/>
              </a:solidFill>
              <a:latin typeface="Arial"/>
              <a:ea typeface="Arial"/>
              <a:cs typeface="Arial"/>
              <a:sym typeface="Arial"/>
            </a:endParaRPr>
          </a:p>
          <a:p>
            <a:pPr indent="-215900" lvl="0" marL="292100" marR="0" rtl="0" algn="l">
              <a:lnSpc>
                <a:spcPct val="100000"/>
              </a:lnSpc>
              <a:spcBef>
                <a:spcPts val="0"/>
              </a:spcBef>
              <a:spcAft>
                <a:spcPts val="0"/>
              </a:spcAft>
              <a:buClr>
                <a:schemeClr val="dk1"/>
              </a:buClr>
              <a:buSzPts val="1200"/>
              <a:buFont typeface="Times"/>
              <a:buNone/>
            </a:pPr>
            <a:r>
              <a:t/>
            </a:r>
            <a:endParaRPr b="0" i="0" sz="1200" u="none" cap="none" strike="noStrike">
              <a:solidFill>
                <a:schemeClr val="dk1"/>
              </a:solidFill>
              <a:latin typeface="Calibri"/>
              <a:ea typeface="Calibri"/>
              <a:cs typeface="Calibri"/>
              <a:sym typeface="Calibri"/>
            </a:endParaRPr>
          </a:p>
          <a:p>
            <a:pPr indent="-292100" lvl="0" marL="29210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Calibri"/>
                <a:ea typeface="Calibri"/>
                <a:cs typeface="Calibri"/>
                <a:sym typeface="Calibri"/>
              </a:rPr>
              <a:t>6. 	How does improving your reading help you reach your goals and dreams?</a:t>
            </a:r>
            <a:endParaRPr b="0" i="0" sz="1400" u="none" cap="none" strike="noStrike">
              <a:solidFill>
                <a:srgbClr val="000000"/>
              </a:solidFill>
              <a:latin typeface="Arial"/>
              <a:ea typeface="Arial"/>
              <a:cs typeface="Arial"/>
              <a:sym typeface="Arial"/>
            </a:endParaRPr>
          </a:p>
          <a:p>
            <a:pPr indent="-234950" lvl="0" marL="292100" marR="0" rtl="0" algn="l">
              <a:lnSpc>
                <a:spcPct val="100000"/>
              </a:lnSpc>
              <a:spcBef>
                <a:spcPts val="0"/>
              </a:spcBef>
              <a:spcAft>
                <a:spcPts val="0"/>
              </a:spcAft>
              <a:buClr>
                <a:schemeClr val="dk1"/>
              </a:buClr>
              <a:buSzPts val="900"/>
              <a:buFont typeface="Times"/>
              <a:buNone/>
            </a:pPr>
            <a:r>
              <a:t/>
            </a:r>
            <a:endParaRPr b="0" i="0" sz="900" u="none" cap="none" strike="noStrike">
              <a:solidFill>
                <a:schemeClr val="dk1"/>
              </a:solidFill>
              <a:latin typeface="Calibri"/>
              <a:ea typeface="Calibri"/>
              <a:cs typeface="Calibri"/>
              <a:sym typeface="Calibri"/>
            </a:endParaRPr>
          </a:p>
        </p:txBody>
      </p:sp>
      <p:sp>
        <p:nvSpPr>
          <p:cNvPr id="130" name="Google Shape;130;p16"/>
          <p:cNvSpPr txBox="1"/>
          <p:nvPr/>
        </p:nvSpPr>
        <p:spPr>
          <a:xfrm>
            <a:off x="6248400" y="920750"/>
            <a:ext cx="1547700" cy="27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Grading Procedures</a:t>
            </a:r>
            <a:endParaRPr b="0" i="0" sz="1400" u="none" cap="none" strike="noStrike">
              <a:solidFill>
                <a:srgbClr val="000000"/>
              </a:solidFill>
              <a:latin typeface="Arial"/>
              <a:ea typeface="Arial"/>
              <a:cs typeface="Arial"/>
              <a:sym typeface="Arial"/>
            </a:endParaRPr>
          </a:p>
        </p:txBody>
      </p:sp>
      <p:sp>
        <p:nvSpPr>
          <p:cNvPr id="131" name="Google Shape;131;p16"/>
          <p:cNvSpPr txBox="1"/>
          <p:nvPr/>
        </p:nvSpPr>
        <p:spPr>
          <a:xfrm>
            <a:off x="5638800" y="1752600"/>
            <a:ext cx="2667000" cy="21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Start-Up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Participation &amp; Discussion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Classroom Skills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Assignments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Book Study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Tests &amp; Quizzes	</a:t>
            </a:r>
            <a:endParaRPr b="0" i="0" sz="8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457" name="Google Shape;457;p5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sz="4000"/>
              <a:t>When you are looking for the prefix of a word, you also need to be sure to check that there aren’t two prefixes at the beginning of the word.</a:t>
            </a:r>
            <a:endParaRPr sz="4000"/>
          </a:p>
          <a:p>
            <a:pPr indent="0" lvl="0" marL="0" rtl="0" algn="ctr">
              <a:lnSpc>
                <a:spcPct val="100000"/>
              </a:lnSpc>
              <a:spcBef>
                <a:spcPts val="640"/>
              </a:spcBef>
              <a:spcAft>
                <a:spcPts val="0"/>
              </a:spcAft>
              <a:buNone/>
            </a:pPr>
            <a:r>
              <a:rPr b="1" lang="en-US" sz="4900">
                <a:solidFill>
                  <a:srgbClr val="0000FF"/>
                </a:solidFill>
              </a:rPr>
              <a:t>Unrelenting</a:t>
            </a:r>
            <a:endParaRPr b="1" sz="4900">
              <a:solidFill>
                <a:srgbClr val="0000FF"/>
              </a:solidFill>
            </a:endParaRPr>
          </a:p>
          <a:p>
            <a:pPr indent="-139700" lvl="0" marL="342900" rtl="0" algn="l">
              <a:lnSpc>
                <a:spcPct val="100000"/>
              </a:lnSpc>
              <a:spcBef>
                <a:spcPts val="640"/>
              </a:spcBef>
              <a:spcAft>
                <a:spcPts val="0"/>
              </a:spcAft>
              <a:buClr>
                <a:schemeClr val="dk1"/>
              </a:buClr>
              <a:buSzPts val="3200"/>
              <a:buNone/>
            </a:pPr>
            <a:r>
              <a:t/>
            </a:r>
            <a:endParaRPr/>
          </a:p>
        </p:txBody>
      </p:sp>
      <p:sp>
        <p:nvSpPr>
          <p:cNvPr id="458" name="Google Shape;458;p5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6000"/>
              <a:buFont typeface="Book Antiqua"/>
              <a:buNone/>
            </a:pPr>
            <a:r>
              <a:rPr lang="en-US" sz="6000">
                <a:solidFill>
                  <a:srgbClr val="FF0000"/>
                </a:solidFill>
              </a:rPr>
              <a:t>Guided Practice</a:t>
            </a:r>
            <a:endParaRPr/>
          </a:p>
        </p:txBody>
      </p:sp>
      <p:sp>
        <p:nvSpPr>
          <p:cNvPr id="464" name="Google Shape;464;p5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None/>
            </a:pPr>
            <a:r>
              <a:rPr lang="en-US" sz="8800"/>
              <a:t>Isolate the Prefix Worksheet #1</a:t>
            </a:r>
            <a:endParaRPr/>
          </a:p>
          <a:p>
            <a:pPr indent="0" lvl="0" marL="0" rtl="0" algn="ctr">
              <a:lnSpc>
                <a:spcPct val="100000"/>
              </a:lnSpc>
              <a:spcBef>
                <a:spcPts val="1760"/>
              </a:spcBef>
              <a:spcAft>
                <a:spcPts val="0"/>
              </a:spcAft>
              <a:buClr>
                <a:schemeClr val="dk1"/>
              </a:buClr>
              <a:buSzPts val="8800"/>
              <a:buNone/>
            </a:pPr>
            <a:r>
              <a:t/>
            </a:r>
            <a:endParaRPr sz="8800"/>
          </a:p>
          <a:p>
            <a:pPr indent="-139700" lvl="0" marL="342900" rtl="0" algn="l">
              <a:lnSpc>
                <a:spcPct val="100000"/>
              </a:lnSpc>
              <a:spcBef>
                <a:spcPts val="640"/>
              </a:spcBef>
              <a:spcAft>
                <a:spcPts val="0"/>
              </a:spcAft>
              <a:buClr>
                <a:schemeClr val="dk1"/>
              </a:buClr>
              <a:buSzPts val="3200"/>
              <a:buNone/>
            </a:pPr>
            <a:r>
              <a:t/>
            </a:r>
            <a:endParaRPr/>
          </a:p>
        </p:txBody>
      </p:sp>
      <p:sp>
        <p:nvSpPr>
          <p:cNvPr id="465" name="Google Shape;465;p5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7365D"/>
              </a:buClr>
              <a:buSzPts val="4800"/>
              <a:buFont typeface="Book Antiqua"/>
              <a:buNone/>
            </a:pPr>
            <a:r>
              <a:rPr b="1" lang="en-US" sz="4800">
                <a:solidFill>
                  <a:srgbClr val="17365D"/>
                </a:solidFill>
              </a:rPr>
              <a:t>Let’s Practice</a:t>
            </a:r>
            <a:endParaRPr/>
          </a:p>
        </p:txBody>
      </p:sp>
      <p:sp>
        <p:nvSpPr>
          <p:cNvPr id="471" name="Google Shape;471;p54"/>
          <p:cNvSpPr txBox="1"/>
          <p:nvPr>
            <p:ph idx="1" type="body"/>
          </p:nvPr>
        </p:nvSpPr>
        <p:spPr>
          <a:xfrm>
            <a:off x="457200" y="1600200"/>
            <a:ext cx="8229600" cy="4756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None/>
            </a:pPr>
            <a:r>
              <a:rPr lang="en-US" sz="8800"/>
              <a:t>How do you say that?</a:t>
            </a:r>
            <a:endParaRPr/>
          </a:p>
        </p:txBody>
      </p:sp>
      <p:sp>
        <p:nvSpPr>
          <p:cNvPr id="472" name="Google Shape;472;p5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6000"/>
              <a:buFont typeface="Book Antiqua"/>
              <a:buNone/>
            </a:pPr>
            <a:r>
              <a:rPr lang="en-US" sz="6000">
                <a:solidFill>
                  <a:srgbClr val="FF0000"/>
                </a:solidFill>
              </a:rPr>
              <a:t>Independent Practice</a:t>
            </a:r>
            <a:endParaRPr/>
          </a:p>
        </p:txBody>
      </p:sp>
      <p:sp>
        <p:nvSpPr>
          <p:cNvPr id="478" name="Google Shape;478;p5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None/>
            </a:pPr>
            <a:r>
              <a:rPr lang="en-US" sz="8800"/>
              <a:t>Isolate the Prefix Worksheet #2</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479" name="Google Shape;479;p5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Book Antiqua"/>
              <a:buNone/>
            </a:pPr>
            <a:r>
              <a:rPr lang="en-US">
                <a:solidFill>
                  <a:srgbClr val="FF0000"/>
                </a:solidFill>
              </a:rPr>
              <a:t>Independent Practice</a:t>
            </a:r>
            <a:endParaRPr/>
          </a:p>
        </p:txBody>
      </p:sp>
      <p:sp>
        <p:nvSpPr>
          <p:cNvPr id="485" name="Google Shape;485;p5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You need to determine whether there is a prefix on each word, and you must isolate the prefix using a backwards ‘L’.</a:t>
            </a:r>
            <a:endParaRPr/>
          </a:p>
          <a:p>
            <a:pPr indent="-342900" lvl="0" marL="342900" rtl="0" algn="l">
              <a:lnSpc>
                <a:spcPct val="90000"/>
              </a:lnSpc>
              <a:spcBef>
                <a:spcPts val="640"/>
              </a:spcBef>
              <a:spcAft>
                <a:spcPts val="0"/>
              </a:spcAft>
              <a:buClr>
                <a:schemeClr val="dk1"/>
              </a:buClr>
              <a:buSzPts val="3200"/>
              <a:buChar char="•"/>
            </a:pPr>
            <a:r>
              <a:rPr lang="en-US"/>
              <a:t>Watch out, because some words on the worksheet do not have prefixes. You may use your </a:t>
            </a:r>
            <a:r>
              <a:rPr i="1" lang="en-US"/>
              <a:t>Prefix Definitions List</a:t>
            </a:r>
            <a:r>
              <a:rPr lang="en-US"/>
              <a:t> for reference.</a:t>
            </a:r>
            <a:endParaRPr/>
          </a:p>
          <a:p>
            <a:pPr indent="-342900" lvl="0" marL="342900" rtl="0" algn="l">
              <a:lnSpc>
                <a:spcPct val="90000"/>
              </a:lnSpc>
              <a:spcBef>
                <a:spcPts val="640"/>
              </a:spcBef>
              <a:spcAft>
                <a:spcPts val="0"/>
              </a:spcAft>
              <a:buClr>
                <a:schemeClr val="dk1"/>
              </a:buClr>
              <a:buSzPts val="3200"/>
              <a:buChar char="•"/>
            </a:pPr>
            <a:r>
              <a:rPr lang="en-US"/>
              <a:t>80% correct is mastery</a:t>
            </a:r>
            <a:endParaRPr/>
          </a:p>
        </p:txBody>
      </p:sp>
      <p:sp>
        <p:nvSpPr>
          <p:cNvPr id="486" name="Google Shape;486;p5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492" name="Google Shape;492;p5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12750" lvl="0" marL="342900" rtl="0" algn="l">
              <a:lnSpc>
                <a:spcPct val="100000"/>
              </a:lnSpc>
              <a:spcBef>
                <a:spcPts val="0"/>
              </a:spcBef>
              <a:spcAft>
                <a:spcPts val="0"/>
              </a:spcAft>
              <a:buClr>
                <a:schemeClr val="dk1"/>
              </a:buClr>
              <a:buSzPts val="4300"/>
              <a:buChar char="•"/>
            </a:pPr>
            <a:r>
              <a:rPr lang="en-US" sz="3900"/>
              <a:t>Today, you learned about three types of word parts or morphemes: prefixes, roots, and suffixes.</a:t>
            </a:r>
            <a:endParaRPr sz="3900"/>
          </a:p>
          <a:p>
            <a:pPr indent="-412750" lvl="0" marL="342900" rtl="0" algn="l">
              <a:lnSpc>
                <a:spcPct val="100000"/>
              </a:lnSpc>
              <a:spcBef>
                <a:spcPts val="640"/>
              </a:spcBef>
              <a:spcAft>
                <a:spcPts val="0"/>
              </a:spcAft>
              <a:buClr>
                <a:schemeClr val="dk1"/>
              </a:buClr>
              <a:buSzPts val="4300"/>
              <a:buChar char="•"/>
            </a:pPr>
            <a:r>
              <a:rPr lang="en-US" sz="3900"/>
              <a:t>Next, you will learn about suffixes.</a:t>
            </a:r>
            <a:endParaRPr sz="3900"/>
          </a:p>
          <a:p>
            <a:pPr indent="-412750" lvl="0" marL="342900" rtl="0" algn="l">
              <a:lnSpc>
                <a:spcPct val="100000"/>
              </a:lnSpc>
              <a:spcBef>
                <a:spcPts val="640"/>
              </a:spcBef>
              <a:spcAft>
                <a:spcPts val="0"/>
              </a:spcAft>
              <a:buClr>
                <a:schemeClr val="dk1"/>
              </a:buClr>
              <a:buSzPts val="4300"/>
              <a:buChar char="•"/>
            </a:pPr>
            <a:r>
              <a:rPr lang="en-US" sz="3900"/>
              <a:t>After that, you will learn about roots.</a:t>
            </a:r>
            <a:endParaRPr sz="3900"/>
          </a:p>
          <a:p>
            <a:pPr indent="-139700" lvl="0" marL="342900" rtl="0" algn="l">
              <a:lnSpc>
                <a:spcPct val="100000"/>
              </a:lnSpc>
              <a:spcBef>
                <a:spcPts val="640"/>
              </a:spcBef>
              <a:spcAft>
                <a:spcPts val="0"/>
              </a:spcAft>
              <a:buClr>
                <a:schemeClr val="dk1"/>
              </a:buClr>
              <a:buSzPts val="3200"/>
              <a:buNone/>
            </a:pPr>
            <a:r>
              <a:t/>
            </a:r>
            <a:endParaRPr/>
          </a:p>
        </p:txBody>
      </p:sp>
      <p:sp>
        <p:nvSpPr>
          <p:cNvPr id="493" name="Google Shape;493;p5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499" name="Google Shape;499;p5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3500"/>
              <a:buNone/>
            </a:pPr>
            <a:r>
              <a:rPr lang="en-US" sz="13500"/>
              <a:t>Day 2</a:t>
            </a:r>
            <a:endParaRPr/>
          </a:p>
        </p:txBody>
      </p:sp>
      <p:sp>
        <p:nvSpPr>
          <p:cNvPr id="500" name="Google Shape;500;p5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DAE5F1"/>
              </a:buClr>
              <a:buSzPts val="6000"/>
              <a:buFont typeface="Book Antiqua"/>
              <a:buNone/>
            </a:pPr>
            <a:r>
              <a:rPr b="1" lang="en-US" sz="6000">
                <a:solidFill>
                  <a:srgbClr val="DAE5F1"/>
                </a:solidFill>
                <a:highlight>
                  <a:srgbClr val="FF00FF"/>
                </a:highlight>
              </a:rPr>
              <a:t>Start-Up Activity</a:t>
            </a:r>
            <a:endParaRPr>
              <a:highlight>
                <a:srgbClr val="FF00FF"/>
              </a:highlight>
            </a:endParaRPr>
          </a:p>
        </p:txBody>
      </p:sp>
      <p:sp>
        <p:nvSpPr>
          <p:cNvPr id="506" name="Google Shape;506;p5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None/>
            </a:pPr>
            <a:r>
              <a:rPr lang="en-US" sz="5200"/>
              <a:t>Use your prefix list, and separate as many prefixes in Worksheet # 3 as possible. </a:t>
            </a:r>
            <a:endParaRPr sz="5200"/>
          </a:p>
          <a:p>
            <a:pPr indent="0" lvl="0" marL="0" rtl="0" algn="ctr">
              <a:lnSpc>
                <a:spcPct val="100000"/>
              </a:lnSpc>
              <a:spcBef>
                <a:spcPts val="0"/>
              </a:spcBef>
              <a:spcAft>
                <a:spcPts val="0"/>
              </a:spcAft>
              <a:buClr>
                <a:schemeClr val="dk1"/>
              </a:buClr>
              <a:buSzPts val="4000"/>
              <a:buNone/>
            </a:pPr>
            <a:r>
              <a:rPr lang="en-US" sz="5200"/>
              <a:t>The worksheet is in your notebook.</a:t>
            </a:r>
            <a:endParaRPr sz="5200"/>
          </a:p>
        </p:txBody>
      </p:sp>
      <p:sp>
        <p:nvSpPr>
          <p:cNvPr id="507" name="Google Shape;507;p59"/>
          <p:cNvSpPr txBox="1"/>
          <p:nvPr>
            <p:ph idx="4294967295"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2800"/>
              <a:buNone/>
            </a:pPr>
            <a:r>
              <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508" name="Google Shape;508;p5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514" name="Google Shape;514;p6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06400" lvl="0" marL="342900" rtl="0" algn="l">
              <a:lnSpc>
                <a:spcPct val="100000"/>
              </a:lnSpc>
              <a:spcBef>
                <a:spcPts val="0"/>
              </a:spcBef>
              <a:spcAft>
                <a:spcPts val="0"/>
              </a:spcAft>
              <a:buClr>
                <a:schemeClr val="dk1"/>
              </a:buClr>
              <a:buSzPts val="4200"/>
              <a:buChar char="•"/>
            </a:pPr>
            <a:r>
              <a:rPr lang="en-US" sz="3800"/>
              <a:t>In order to be able to use the Word mapping Strategy, you must be able to recognize prefixes, suffixes, and roots.</a:t>
            </a:r>
            <a:endParaRPr sz="3800"/>
          </a:p>
          <a:p>
            <a:pPr indent="-406400" lvl="0" marL="342900" rtl="0" algn="l">
              <a:lnSpc>
                <a:spcPct val="100000"/>
              </a:lnSpc>
              <a:spcBef>
                <a:spcPts val="640"/>
              </a:spcBef>
              <a:spcAft>
                <a:spcPts val="0"/>
              </a:spcAft>
              <a:buClr>
                <a:schemeClr val="dk1"/>
              </a:buClr>
              <a:buSzPts val="4200"/>
              <a:buChar char="•"/>
            </a:pPr>
            <a:r>
              <a:rPr lang="en-US" sz="3800"/>
              <a:t>You have learned about prefixes, word parts with meaning that are located at the beginning of words.</a:t>
            </a:r>
            <a:endParaRPr sz="3800"/>
          </a:p>
        </p:txBody>
      </p:sp>
      <p:sp>
        <p:nvSpPr>
          <p:cNvPr id="515" name="Google Shape;515;p6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521" name="Google Shape;521;p6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sz="3800"/>
              <a:t>Today we will begin a short unit on suffixes, word parts with meaning that are located at the end of words. You will see several examples of suffixes, and you will practice separating suffixes from the rest of the word and pronouncing them.</a:t>
            </a:r>
            <a:endParaRPr sz="3800"/>
          </a:p>
        </p:txBody>
      </p:sp>
      <p:sp>
        <p:nvSpPr>
          <p:cNvPr id="522" name="Google Shape;522;p6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pSp>
        <p:nvGrpSpPr>
          <p:cNvPr id="137" name="Google Shape;137;p17"/>
          <p:cNvGrpSpPr/>
          <p:nvPr/>
        </p:nvGrpSpPr>
        <p:grpSpPr>
          <a:xfrm>
            <a:off x="642938" y="287338"/>
            <a:ext cx="8008938" cy="4362449"/>
            <a:chOff x="405" y="181"/>
            <a:chExt cx="5045" cy="2748"/>
          </a:xfrm>
        </p:grpSpPr>
        <p:cxnSp>
          <p:nvCxnSpPr>
            <p:cNvPr id="138" name="Google Shape;138;p17"/>
            <p:cNvCxnSpPr/>
            <p:nvPr/>
          </p:nvCxnSpPr>
          <p:spPr>
            <a:xfrm>
              <a:off x="2835" y="417"/>
              <a:ext cx="0" cy="0"/>
            </a:xfrm>
            <a:prstGeom prst="straightConnector1">
              <a:avLst/>
            </a:prstGeom>
            <a:noFill/>
            <a:ln cap="flat" cmpd="sng" w="12700">
              <a:solidFill>
                <a:schemeClr val="dk1"/>
              </a:solidFill>
              <a:prstDash val="solid"/>
              <a:round/>
              <a:headEnd len="sm" w="sm" type="none"/>
              <a:tailEnd len="sm" w="sm" type="none"/>
            </a:ln>
          </p:spPr>
        </p:cxnSp>
        <p:cxnSp>
          <p:nvCxnSpPr>
            <p:cNvPr id="139" name="Google Shape;139;p17"/>
            <p:cNvCxnSpPr/>
            <p:nvPr/>
          </p:nvCxnSpPr>
          <p:spPr>
            <a:xfrm>
              <a:off x="2839" y="553"/>
              <a:ext cx="0" cy="0"/>
            </a:xfrm>
            <a:prstGeom prst="straightConnector1">
              <a:avLst/>
            </a:prstGeom>
            <a:noFill/>
            <a:ln cap="flat" cmpd="sng" w="12700">
              <a:solidFill>
                <a:schemeClr val="dk1"/>
              </a:solidFill>
              <a:prstDash val="solid"/>
              <a:round/>
              <a:headEnd len="sm" w="sm" type="none"/>
              <a:tailEnd len="sm" w="sm" type="none"/>
            </a:ln>
          </p:spPr>
        </p:cxnSp>
        <p:cxnSp>
          <p:nvCxnSpPr>
            <p:cNvPr id="140" name="Google Shape;140;p17"/>
            <p:cNvCxnSpPr/>
            <p:nvPr/>
          </p:nvCxnSpPr>
          <p:spPr>
            <a:xfrm>
              <a:off x="4851" y="521"/>
              <a:ext cx="0" cy="0"/>
            </a:xfrm>
            <a:prstGeom prst="straightConnector1">
              <a:avLst/>
            </a:prstGeom>
            <a:noFill/>
            <a:ln cap="flat" cmpd="sng" w="12700">
              <a:solidFill>
                <a:schemeClr val="dk1"/>
              </a:solidFill>
              <a:prstDash val="solid"/>
              <a:round/>
              <a:headEnd len="sm" w="sm" type="none"/>
              <a:tailEnd len="sm" w="sm" type="none"/>
            </a:ln>
          </p:spPr>
        </p:cxnSp>
        <p:cxnSp>
          <p:nvCxnSpPr>
            <p:cNvPr id="141" name="Google Shape;141;p17"/>
            <p:cNvCxnSpPr/>
            <p:nvPr/>
          </p:nvCxnSpPr>
          <p:spPr>
            <a:xfrm>
              <a:off x="907" y="521"/>
              <a:ext cx="0" cy="0"/>
            </a:xfrm>
            <a:prstGeom prst="straightConnector1">
              <a:avLst/>
            </a:prstGeom>
            <a:noFill/>
            <a:ln cap="flat" cmpd="sng" w="12700">
              <a:solidFill>
                <a:schemeClr val="dk1"/>
              </a:solidFill>
              <a:prstDash val="solid"/>
              <a:round/>
              <a:headEnd len="sm" w="sm" type="none"/>
              <a:tailEnd len="sm" w="sm" type="none"/>
            </a:ln>
          </p:spPr>
        </p:cxnSp>
        <p:cxnSp>
          <p:nvCxnSpPr>
            <p:cNvPr id="142" name="Google Shape;142;p17"/>
            <p:cNvCxnSpPr/>
            <p:nvPr/>
          </p:nvCxnSpPr>
          <p:spPr>
            <a:xfrm>
              <a:off x="2875" y="1621"/>
              <a:ext cx="0" cy="0"/>
            </a:xfrm>
            <a:prstGeom prst="straightConnector1">
              <a:avLst/>
            </a:prstGeom>
            <a:noFill/>
            <a:ln cap="flat" cmpd="sng" w="12700">
              <a:solidFill>
                <a:schemeClr val="dk1"/>
              </a:solidFill>
              <a:prstDash val="solid"/>
              <a:round/>
              <a:headEnd len="sm" w="sm" type="none"/>
              <a:tailEnd len="sm" w="sm" type="none"/>
            </a:ln>
          </p:spPr>
        </p:cxnSp>
        <p:sp>
          <p:nvSpPr>
            <p:cNvPr id="143" name="Google Shape;143;p17"/>
            <p:cNvSpPr/>
            <p:nvPr/>
          </p:nvSpPr>
          <p:spPr>
            <a:xfrm>
              <a:off x="1609" y="1730"/>
              <a:ext cx="2400" cy="900"/>
            </a:xfrm>
            <a:prstGeom prst="roundRect">
              <a:avLst>
                <a:gd fmla="val 50000" name="adj"/>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17"/>
            <p:cNvSpPr/>
            <p:nvPr/>
          </p:nvSpPr>
          <p:spPr>
            <a:xfrm>
              <a:off x="4250" y="661"/>
              <a:ext cx="1200" cy="9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p17"/>
            <p:cNvSpPr/>
            <p:nvPr/>
          </p:nvSpPr>
          <p:spPr>
            <a:xfrm>
              <a:off x="405" y="661"/>
              <a:ext cx="1200" cy="9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17"/>
            <p:cNvSpPr/>
            <p:nvPr/>
          </p:nvSpPr>
          <p:spPr>
            <a:xfrm>
              <a:off x="1621" y="181"/>
              <a:ext cx="2400" cy="300"/>
            </a:xfrm>
            <a:prstGeom prst="rect">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17"/>
            <p:cNvSpPr/>
            <p:nvPr/>
          </p:nvSpPr>
          <p:spPr>
            <a:xfrm>
              <a:off x="1616" y="661"/>
              <a:ext cx="2400" cy="9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17"/>
            <p:cNvSpPr/>
            <p:nvPr/>
          </p:nvSpPr>
          <p:spPr>
            <a:xfrm>
              <a:off x="405" y="186"/>
              <a:ext cx="1200" cy="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17"/>
            <p:cNvSpPr/>
            <p:nvPr/>
          </p:nvSpPr>
          <p:spPr>
            <a:xfrm>
              <a:off x="485" y="597"/>
              <a:ext cx="9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17"/>
            <p:cNvSpPr/>
            <p:nvPr/>
          </p:nvSpPr>
          <p:spPr>
            <a:xfrm>
              <a:off x="525" y="624"/>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17"/>
            <p:cNvSpPr txBox="1"/>
            <p:nvPr/>
          </p:nvSpPr>
          <p:spPr>
            <a:xfrm>
              <a:off x="587" y="584"/>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Classroom</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Expectations</a:t>
              </a:r>
              <a:endParaRPr b="0" i="0" sz="1400" u="none" cap="none" strike="noStrike">
                <a:solidFill>
                  <a:srgbClr val="000000"/>
                </a:solidFill>
                <a:latin typeface="Arial"/>
                <a:ea typeface="Arial"/>
                <a:cs typeface="Arial"/>
                <a:sym typeface="Arial"/>
              </a:endParaRPr>
            </a:p>
          </p:txBody>
        </p:sp>
        <p:sp>
          <p:nvSpPr>
            <p:cNvPr id="152" name="Google Shape;152;p17"/>
            <p:cNvSpPr/>
            <p:nvPr/>
          </p:nvSpPr>
          <p:spPr>
            <a:xfrm>
              <a:off x="1707" y="597"/>
              <a:ext cx="24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17"/>
            <p:cNvSpPr/>
            <p:nvPr/>
          </p:nvSpPr>
          <p:spPr>
            <a:xfrm>
              <a:off x="2337" y="651"/>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p17"/>
            <p:cNvSpPr txBox="1"/>
            <p:nvPr/>
          </p:nvSpPr>
          <p:spPr>
            <a:xfrm>
              <a:off x="2421" y="618"/>
              <a:ext cx="1200" cy="3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Learning Routines</a:t>
              </a:r>
              <a:endParaRPr b="0" i="0" sz="1400" u="none" cap="none" strike="noStrike">
                <a:solidFill>
                  <a:srgbClr val="000000"/>
                </a:solidFill>
                <a:latin typeface="Arial"/>
                <a:ea typeface="Arial"/>
                <a:cs typeface="Arial"/>
                <a:sym typeface="Arial"/>
              </a:endParaRPr>
            </a:p>
          </p:txBody>
        </p:sp>
        <p:sp>
          <p:nvSpPr>
            <p:cNvPr id="155" name="Google Shape;155;p17"/>
            <p:cNvSpPr txBox="1"/>
            <p:nvPr/>
          </p:nvSpPr>
          <p:spPr>
            <a:xfrm>
              <a:off x="415" y="191"/>
              <a:ext cx="1200" cy="300"/>
            </a:xfrm>
            <a:prstGeom prst="rect">
              <a:avLst/>
            </a:prstGeom>
            <a:noFill/>
            <a:ln>
              <a:noFill/>
            </a:ln>
          </p:spPr>
          <p:txBody>
            <a:bodyPr anchorCtr="0" anchor="t" bIns="45700" lIns="0" spcFirstLastPara="1" rIns="0" wrap="square" tIns="45700">
              <a:noAutofit/>
            </a:bodyPr>
            <a:lstStyle/>
            <a:p>
              <a:pPr indent="0" lvl="0" marL="0" marR="0" rtl="0" algn="ctr">
                <a:lnSpc>
                  <a:spcPct val="8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Course Map</a:t>
              </a:r>
              <a:endParaRPr b="0" i="0" sz="1400" u="none" cap="none" strike="noStrike">
                <a:solidFill>
                  <a:srgbClr val="000000"/>
                </a:solidFill>
                <a:latin typeface="Arial"/>
                <a:ea typeface="Arial"/>
                <a:cs typeface="Arial"/>
                <a:sym typeface="Arial"/>
              </a:endParaRPr>
            </a:p>
          </p:txBody>
        </p:sp>
        <p:sp>
          <p:nvSpPr>
            <p:cNvPr id="156" name="Google Shape;156;p17"/>
            <p:cNvSpPr txBox="1"/>
            <p:nvPr/>
          </p:nvSpPr>
          <p:spPr>
            <a:xfrm>
              <a:off x="1629" y="201"/>
              <a:ext cx="600" cy="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This Course:</a:t>
              </a:r>
              <a:endParaRPr b="0" i="0" sz="1400" u="none" cap="none" strike="noStrike">
                <a:solidFill>
                  <a:srgbClr val="000000"/>
                </a:solidFill>
                <a:latin typeface="Arial"/>
                <a:ea typeface="Arial"/>
                <a:cs typeface="Arial"/>
                <a:sym typeface="Arial"/>
              </a:endParaRPr>
            </a:p>
          </p:txBody>
        </p:sp>
        <p:sp>
          <p:nvSpPr>
            <p:cNvPr id="157" name="Google Shape;157;p17"/>
            <p:cNvSpPr txBox="1"/>
            <p:nvPr/>
          </p:nvSpPr>
          <p:spPr>
            <a:xfrm>
              <a:off x="2649" y="446"/>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includes</a:t>
              </a:r>
              <a:endParaRPr b="0" i="0" sz="1400" u="none" cap="none" strike="noStrike">
                <a:solidFill>
                  <a:srgbClr val="000000"/>
                </a:solidFill>
                <a:latin typeface="Arial"/>
                <a:ea typeface="Arial"/>
                <a:cs typeface="Arial"/>
                <a:sym typeface="Arial"/>
              </a:endParaRPr>
            </a:p>
          </p:txBody>
        </p:sp>
        <p:sp>
          <p:nvSpPr>
            <p:cNvPr id="158" name="Google Shape;158;p17"/>
            <p:cNvSpPr/>
            <p:nvPr/>
          </p:nvSpPr>
          <p:spPr>
            <a:xfrm>
              <a:off x="4325" y="587"/>
              <a:ext cx="9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17"/>
            <p:cNvSpPr/>
            <p:nvPr/>
          </p:nvSpPr>
          <p:spPr>
            <a:xfrm>
              <a:off x="4365" y="606"/>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17"/>
            <p:cNvSpPr txBox="1"/>
            <p:nvPr/>
          </p:nvSpPr>
          <p:spPr>
            <a:xfrm>
              <a:off x="4353" y="570"/>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Tasks/Activities</a:t>
              </a:r>
              <a:endParaRPr b="0" i="0" sz="1400" u="none" cap="none" strike="noStrike">
                <a:solidFill>
                  <a:srgbClr val="000000"/>
                </a:solidFill>
                <a:latin typeface="Arial"/>
                <a:ea typeface="Arial"/>
                <a:cs typeface="Arial"/>
                <a:sym typeface="Arial"/>
              </a:endParaRPr>
            </a:p>
          </p:txBody>
        </p:sp>
        <p:sp>
          <p:nvSpPr>
            <p:cNvPr id="161" name="Google Shape;161;p17"/>
            <p:cNvSpPr/>
            <p:nvPr/>
          </p:nvSpPr>
          <p:spPr>
            <a:xfrm>
              <a:off x="4245" y="181"/>
              <a:ext cx="1200" cy="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17"/>
            <p:cNvSpPr txBox="1"/>
            <p:nvPr/>
          </p:nvSpPr>
          <p:spPr>
            <a:xfrm>
              <a:off x="4246" y="202"/>
              <a:ext cx="300" cy="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Student:</a:t>
              </a:r>
              <a:endParaRPr b="0" i="0" sz="1400" u="none" cap="none" strike="noStrike">
                <a:solidFill>
                  <a:srgbClr val="000000"/>
                </a:solidFill>
                <a:latin typeface="Arial"/>
                <a:ea typeface="Arial"/>
                <a:cs typeface="Arial"/>
                <a:sym typeface="Arial"/>
              </a:endParaRPr>
            </a:p>
          </p:txBody>
        </p:sp>
        <p:sp>
          <p:nvSpPr>
            <p:cNvPr id="163" name="Google Shape;163;p17"/>
            <p:cNvSpPr/>
            <p:nvPr/>
          </p:nvSpPr>
          <p:spPr>
            <a:xfrm>
              <a:off x="1626" y="914"/>
              <a:ext cx="0" cy="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17"/>
            <p:cNvSpPr/>
            <p:nvPr/>
          </p:nvSpPr>
          <p:spPr>
            <a:xfrm>
              <a:off x="1626" y="1165"/>
              <a:ext cx="0" cy="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17"/>
            <p:cNvSpPr/>
            <p:nvPr/>
          </p:nvSpPr>
          <p:spPr>
            <a:xfrm>
              <a:off x="1626" y="1421"/>
              <a:ext cx="0" cy="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17"/>
            <p:cNvSpPr/>
            <p:nvPr/>
          </p:nvSpPr>
          <p:spPr>
            <a:xfrm>
              <a:off x="2298" y="1680"/>
              <a:ext cx="1200" cy="300"/>
            </a:xfrm>
            <a:prstGeom prst="rect">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17"/>
            <p:cNvSpPr/>
            <p:nvPr/>
          </p:nvSpPr>
          <p:spPr>
            <a:xfrm>
              <a:off x="2368" y="1704"/>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17"/>
            <p:cNvSpPr txBox="1"/>
            <p:nvPr/>
          </p:nvSpPr>
          <p:spPr>
            <a:xfrm>
              <a:off x="2449" y="1683"/>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Critical Concepts</a:t>
              </a:r>
              <a:endParaRPr b="0" i="0" sz="1400" u="none" cap="none" strike="noStrike">
                <a:solidFill>
                  <a:srgbClr val="000000"/>
                </a:solidFill>
                <a:latin typeface="Arial"/>
                <a:ea typeface="Arial"/>
                <a:cs typeface="Arial"/>
                <a:sym typeface="Arial"/>
              </a:endParaRPr>
            </a:p>
          </p:txBody>
        </p:sp>
        <p:sp>
          <p:nvSpPr>
            <p:cNvPr id="169" name="Google Shape;169;p17"/>
            <p:cNvSpPr/>
            <p:nvPr/>
          </p:nvSpPr>
          <p:spPr>
            <a:xfrm>
              <a:off x="2314" y="2600"/>
              <a:ext cx="1200" cy="300"/>
            </a:xfrm>
            <a:prstGeom prst="roundRect">
              <a:avLst>
                <a:gd fmla="val 50000" name="adj"/>
              </a:avLst>
            </a:prstGeom>
            <a:solidFill>
              <a:schemeClr val="lt1"/>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70" name="Google Shape;170;p17"/>
            <p:cNvSpPr/>
            <p:nvPr/>
          </p:nvSpPr>
          <p:spPr>
            <a:xfrm>
              <a:off x="2443" y="2648"/>
              <a:ext cx="0" cy="0"/>
            </a:xfrm>
            <a:prstGeom prst="ellipse">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17"/>
            <p:cNvSpPr txBox="1"/>
            <p:nvPr/>
          </p:nvSpPr>
          <p:spPr>
            <a:xfrm>
              <a:off x="2508" y="2629"/>
              <a:ext cx="900" cy="3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Learned in these</a:t>
              </a:r>
              <a:endParaRPr b="0" i="0" sz="1400" u="none" cap="none" strike="noStrike">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Units</a:t>
              </a:r>
              <a:endParaRPr b="0" i="0" sz="1400" u="none" cap="none" strike="noStrike">
                <a:solidFill>
                  <a:srgbClr val="000000"/>
                </a:solidFill>
                <a:latin typeface="Arial"/>
                <a:ea typeface="Arial"/>
                <a:cs typeface="Arial"/>
                <a:sym typeface="Arial"/>
              </a:endParaRPr>
            </a:p>
          </p:txBody>
        </p:sp>
        <p:cxnSp>
          <p:nvCxnSpPr>
            <p:cNvPr id="172" name="Google Shape;172;p17"/>
            <p:cNvCxnSpPr/>
            <p:nvPr/>
          </p:nvCxnSpPr>
          <p:spPr>
            <a:xfrm>
              <a:off x="3024" y="520"/>
              <a:ext cx="1800" cy="0"/>
            </a:xfrm>
            <a:prstGeom prst="straightConnector1">
              <a:avLst/>
            </a:prstGeom>
            <a:noFill/>
            <a:ln cap="flat" cmpd="sng" w="12700">
              <a:solidFill>
                <a:schemeClr val="dk1"/>
              </a:solidFill>
              <a:prstDash val="solid"/>
              <a:round/>
              <a:headEnd len="sm" w="sm" type="none"/>
              <a:tailEnd len="sm" w="sm" type="none"/>
            </a:ln>
          </p:spPr>
        </p:cxnSp>
        <p:cxnSp>
          <p:nvCxnSpPr>
            <p:cNvPr id="173" name="Google Shape;173;p17"/>
            <p:cNvCxnSpPr/>
            <p:nvPr/>
          </p:nvCxnSpPr>
          <p:spPr>
            <a:xfrm>
              <a:off x="912" y="520"/>
              <a:ext cx="1800" cy="0"/>
            </a:xfrm>
            <a:prstGeom prst="straightConnector1">
              <a:avLst/>
            </a:prstGeom>
            <a:noFill/>
            <a:ln cap="flat" cmpd="sng" w="12700">
              <a:solidFill>
                <a:schemeClr val="dk1"/>
              </a:solidFill>
              <a:prstDash val="solid"/>
              <a:round/>
              <a:headEnd len="sm" w="sm" type="none"/>
              <a:tailEnd len="sm" w="sm" type="none"/>
            </a:ln>
          </p:spPr>
        </p:cxnSp>
      </p:grpSp>
      <p:sp>
        <p:nvSpPr>
          <p:cNvPr id="174" name="Google Shape;174;p17"/>
          <p:cNvSpPr txBox="1"/>
          <p:nvPr/>
        </p:nvSpPr>
        <p:spPr>
          <a:xfrm>
            <a:off x="990600" y="1371600"/>
            <a:ext cx="895200" cy="11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Teamwork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Respect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Tolerance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Voice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Choice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Hard work</a:t>
            </a:r>
            <a:endParaRPr b="0" i="0" sz="1400" u="none" cap="none" strike="noStrike">
              <a:solidFill>
                <a:srgbClr val="000000"/>
              </a:solidFill>
              <a:latin typeface="Arial"/>
              <a:ea typeface="Arial"/>
              <a:cs typeface="Arial"/>
              <a:sym typeface="Arial"/>
            </a:endParaRPr>
          </a:p>
        </p:txBody>
      </p:sp>
      <p:sp>
        <p:nvSpPr>
          <p:cNvPr id="175" name="Google Shape;175;p17"/>
          <p:cNvSpPr txBox="1"/>
          <p:nvPr/>
        </p:nvSpPr>
        <p:spPr>
          <a:xfrm>
            <a:off x="3352800" y="314325"/>
            <a:ext cx="1652700" cy="33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1" lang="en-US" sz="1600" u="none" cap="none" strike="noStrike">
                <a:solidFill>
                  <a:schemeClr val="dk1"/>
                </a:solidFill>
                <a:latin typeface="Calibri"/>
                <a:ea typeface="Calibri"/>
                <a:cs typeface="Calibri"/>
                <a:sym typeface="Calibri"/>
              </a:rPr>
              <a:t>Xtreme Reading</a:t>
            </a:r>
            <a:endParaRPr b="0" i="0" sz="1600" u="none" cap="none" strike="noStrike">
              <a:solidFill>
                <a:schemeClr val="dk1"/>
              </a:solidFill>
              <a:latin typeface="Calibri"/>
              <a:ea typeface="Calibri"/>
              <a:cs typeface="Calibri"/>
              <a:sym typeface="Calibri"/>
            </a:endParaRPr>
          </a:p>
        </p:txBody>
      </p:sp>
      <p:sp>
        <p:nvSpPr>
          <p:cNvPr id="176" name="Google Shape;176;p17"/>
          <p:cNvSpPr txBox="1"/>
          <p:nvPr/>
        </p:nvSpPr>
        <p:spPr>
          <a:xfrm>
            <a:off x="2743200" y="1600200"/>
            <a:ext cx="3657600" cy="8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Classroom procedures	Guided practice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Daily agenda		Partner practice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Start-up activities	Feedback sessions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Group participation	Progress charting</a:t>
            </a:r>
            <a:endParaRPr b="0" i="0" sz="1400" u="none" cap="none" strike="noStrike">
              <a:solidFill>
                <a:srgbClr val="000000"/>
              </a:solidFill>
              <a:latin typeface="Arial"/>
              <a:ea typeface="Arial"/>
              <a:cs typeface="Arial"/>
              <a:sym typeface="Arial"/>
            </a:endParaRPr>
          </a:p>
        </p:txBody>
      </p:sp>
      <p:sp>
        <p:nvSpPr>
          <p:cNvPr id="177" name="Google Shape;177;p17"/>
          <p:cNvSpPr txBox="1"/>
          <p:nvPr/>
        </p:nvSpPr>
        <p:spPr>
          <a:xfrm>
            <a:off x="7086600" y="1447800"/>
            <a:ext cx="996900" cy="100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Discussions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Products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Quizzes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8" name="Google Shape;178;p17"/>
          <p:cNvSpPr txBox="1"/>
          <p:nvPr/>
        </p:nvSpPr>
        <p:spPr>
          <a:xfrm>
            <a:off x="3657600" y="2819400"/>
            <a:ext cx="2911500" cy="11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Hopes and Dreams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Reading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Habits of Learning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Expert Reading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9" name="Google Shape;179;p17"/>
          <p:cNvSpPr/>
          <p:nvPr/>
        </p:nvSpPr>
        <p:spPr>
          <a:xfrm>
            <a:off x="381000" y="3810000"/>
            <a:ext cx="1905000" cy="114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Learning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Community</a:t>
            </a:r>
            <a:endParaRPr b="0" i="0" sz="1400" u="none" cap="none" strike="noStrike">
              <a:solidFill>
                <a:srgbClr val="000000"/>
              </a:solidFill>
              <a:latin typeface="Arial"/>
              <a:ea typeface="Arial"/>
              <a:cs typeface="Arial"/>
              <a:sym typeface="Arial"/>
            </a:endParaRPr>
          </a:p>
        </p:txBody>
      </p:sp>
      <p:sp>
        <p:nvSpPr>
          <p:cNvPr id="180" name="Google Shape;180;p17"/>
          <p:cNvSpPr/>
          <p:nvPr/>
        </p:nvSpPr>
        <p:spPr>
          <a:xfrm>
            <a:off x="685800" y="5562600"/>
            <a:ext cx="1295400" cy="533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Highly Engaging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Literature</a:t>
            </a:r>
            <a:endParaRPr b="0" i="0" sz="1200" u="none" cap="none" strike="noStrike">
              <a:solidFill>
                <a:schemeClr val="dk1"/>
              </a:solidFill>
              <a:latin typeface="Calibri"/>
              <a:ea typeface="Calibri"/>
              <a:cs typeface="Calibri"/>
              <a:sym typeface="Calibri"/>
            </a:endParaRPr>
          </a:p>
        </p:txBody>
      </p:sp>
      <p:sp>
        <p:nvSpPr>
          <p:cNvPr id="181" name="Google Shape;181;p17"/>
          <p:cNvSpPr txBox="1"/>
          <p:nvPr/>
        </p:nvSpPr>
        <p:spPr>
          <a:xfrm>
            <a:off x="1066800" y="5194300"/>
            <a:ext cx="609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a:ea typeface="Times"/>
                <a:cs typeface="Times"/>
                <a:sym typeface="Times"/>
              </a:rPr>
              <a:t>through</a:t>
            </a:r>
            <a:endParaRPr b="0" i="0" sz="2400" u="none" cap="none" strike="noStrike">
              <a:solidFill>
                <a:schemeClr val="dk1"/>
              </a:solidFill>
              <a:latin typeface="Times"/>
              <a:ea typeface="Times"/>
              <a:cs typeface="Times"/>
              <a:sym typeface="Times"/>
            </a:endParaRPr>
          </a:p>
        </p:txBody>
      </p:sp>
      <p:sp>
        <p:nvSpPr>
          <p:cNvPr id="182" name="Google Shape;182;p17"/>
          <p:cNvSpPr txBox="1"/>
          <p:nvPr/>
        </p:nvSpPr>
        <p:spPr>
          <a:xfrm>
            <a:off x="4330700" y="6032500"/>
            <a:ext cx="609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a:ea typeface="Times"/>
                <a:cs typeface="Times"/>
                <a:sym typeface="Times"/>
              </a:rPr>
              <a:t>through</a:t>
            </a:r>
            <a:endParaRPr b="0" i="0" sz="2400" u="none" cap="none" strike="noStrike">
              <a:solidFill>
                <a:schemeClr val="dk1"/>
              </a:solidFill>
              <a:latin typeface="Times"/>
              <a:ea typeface="Times"/>
              <a:cs typeface="Times"/>
              <a:sym typeface="Times"/>
            </a:endParaRPr>
          </a:p>
        </p:txBody>
      </p:sp>
      <p:sp>
        <p:nvSpPr>
          <p:cNvPr id="183" name="Google Shape;183;p17"/>
          <p:cNvSpPr txBox="1"/>
          <p:nvPr/>
        </p:nvSpPr>
        <p:spPr>
          <a:xfrm>
            <a:off x="7518400" y="5194300"/>
            <a:ext cx="6096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a:ea typeface="Times"/>
                <a:cs typeface="Times"/>
                <a:sym typeface="Times"/>
              </a:rPr>
              <a:t>through</a:t>
            </a:r>
            <a:endParaRPr b="0" i="0" sz="2400" u="none" cap="none" strike="noStrike">
              <a:solidFill>
                <a:schemeClr val="dk1"/>
              </a:solidFill>
              <a:latin typeface="Times"/>
              <a:ea typeface="Times"/>
              <a:cs typeface="Times"/>
              <a:sym typeface="Times"/>
            </a:endParaRPr>
          </a:p>
        </p:txBody>
      </p:sp>
      <p:sp>
        <p:nvSpPr>
          <p:cNvPr id="184" name="Google Shape;184;p17"/>
          <p:cNvSpPr/>
          <p:nvPr/>
        </p:nvSpPr>
        <p:spPr>
          <a:xfrm>
            <a:off x="3683000" y="4813300"/>
            <a:ext cx="1905000" cy="114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Hopes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and Dreams</a:t>
            </a:r>
            <a:endParaRPr b="0" i="0" sz="1400" u="none" cap="none" strike="noStrike">
              <a:solidFill>
                <a:srgbClr val="000000"/>
              </a:solidFill>
              <a:latin typeface="Arial"/>
              <a:ea typeface="Arial"/>
              <a:cs typeface="Arial"/>
              <a:sym typeface="Arial"/>
            </a:endParaRPr>
          </a:p>
        </p:txBody>
      </p:sp>
      <p:sp>
        <p:nvSpPr>
          <p:cNvPr id="185" name="Google Shape;185;p17"/>
          <p:cNvSpPr/>
          <p:nvPr/>
        </p:nvSpPr>
        <p:spPr>
          <a:xfrm>
            <a:off x="6858000" y="3810000"/>
            <a:ext cx="1905000" cy="114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Reading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Strategies</a:t>
            </a:r>
            <a:endParaRPr b="0" i="0" sz="1400" u="none" cap="none" strike="noStrike">
              <a:solidFill>
                <a:srgbClr val="000000"/>
              </a:solidFill>
              <a:latin typeface="Arial"/>
              <a:ea typeface="Arial"/>
              <a:cs typeface="Arial"/>
              <a:sym typeface="Arial"/>
            </a:endParaRPr>
          </a:p>
        </p:txBody>
      </p:sp>
      <p:cxnSp>
        <p:nvCxnSpPr>
          <p:cNvPr id="186" name="Google Shape;186;p17"/>
          <p:cNvCxnSpPr>
            <a:stCxn id="169" idx="1"/>
            <a:endCxn id="179" idx="6"/>
          </p:cNvCxnSpPr>
          <p:nvPr/>
        </p:nvCxnSpPr>
        <p:spPr>
          <a:xfrm flipH="1">
            <a:off x="2285976" y="4365624"/>
            <a:ext cx="1387500" cy="15900"/>
          </a:xfrm>
          <a:prstGeom prst="straightConnector1">
            <a:avLst/>
          </a:prstGeom>
          <a:noFill/>
          <a:ln cap="flat" cmpd="sng" w="9525">
            <a:solidFill>
              <a:schemeClr val="dk1"/>
            </a:solidFill>
            <a:prstDash val="solid"/>
            <a:round/>
            <a:headEnd len="sm" w="sm" type="none"/>
            <a:tailEnd len="med" w="med" type="triangle"/>
          </a:ln>
        </p:spPr>
      </p:cxnSp>
      <p:cxnSp>
        <p:nvCxnSpPr>
          <p:cNvPr id="187" name="Google Shape;187;p17"/>
          <p:cNvCxnSpPr>
            <a:stCxn id="169" idx="3"/>
            <a:endCxn id="185" idx="2"/>
          </p:cNvCxnSpPr>
          <p:nvPr/>
        </p:nvCxnSpPr>
        <p:spPr>
          <a:xfrm>
            <a:off x="5578476" y="4365624"/>
            <a:ext cx="1279500" cy="15900"/>
          </a:xfrm>
          <a:prstGeom prst="straightConnector1">
            <a:avLst/>
          </a:prstGeom>
          <a:noFill/>
          <a:ln cap="flat" cmpd="sng" w="9525">
            <a:solidFill>
              <a:schemeClr val="dk1"/>
            </a:solidFill>
            <a:prstDash val="solid"/>
            <a:round/>
            <a:headEnd len="sm" w="sm" type="none"/>
            <a:tailEnd len="med" w="med" type="triangle"/>
          </a:ln>
        </p:spPr>
      </p:cxnSp>
      <p:cxnSp>
        <p:nvCxnSpPr>
          <p:cNvPr id="188" name="Google Shape;188;p17"/>
          <p:cNvCxnSpPr>
            <a:stCxn id="179" idx="4"/>
            <a:endCxn id="180" idx="0"/>
          </p:cNvCxnSpPr>
          <p:nvPr/>
        </p:nvCxnSpPr>
        <p:spPr>
          <a:xfrm>
            <a:off x="1333500" y="4953000"/>
            <a:ext cx="0" cy="609600"/>
          </a:xfrm>
          <a:prstGeom prst="straightConnector1">
            <a:avLst/>
          </a:prstGeom>
          <a:noFill/>
          <a:ln cap="flat" cmpd="sng" w="9525">
            <a:solidFill>
              <a:schemeClr val="dk1"/>
            </a:solidFill>
            <a:prstDash val="solid"/>
            <a:round/>
            <a:headEnd len="sm" w="sm" type="none"/>
            <a:tailEnd len="med" w="med" type="triangle"/>
          </a:ln>
        </p:spPr>
      </p:cxnSp>
      <p:cxnSp>
        <p:nvCxnSpPr>
          <p:cNvPr id="189" name="Google Shape;189;p17"/>
          <p:cNvCxnSpPr>
            <a:stCxn id="171" idx="2"/>
            <a:endCxn id="184" idx="0"/>
          </p:cNvCxnSpPr>
          <p:nvPr/>
        </p:nvCxnSpPr>
        <p:spPr>
          <a:xfrm flipH="1">
            <a:off x="4635526" y="4649787"/>
            <a:ext cx="60300" cy="163500"/>
          </a:xfrm>
          <a:prstGeom prst="straightConnector1">
            <a:avLst/>
          </a:prstGeom>
          <a:noFill/>
          <a:ln cap="flat" cmpd="sng" w="9525">
            <a:solidFill>
              <a:schemeClr val="dk1"/>
            </a:solidFill>
            <a:prstDash val="solid"/>
            <a:round/>
            <a:headEnd len="sm" w="sm" type="none"/>
            <a:tailEnd len="med" w="med" type="triangle"/>
          </a:ln>
        </p:spPr>
      </p:cxnSp>
      <p:sp>
        <p:nvSpPr>
          <p:cNvPr id="190" name="Google Shape;190;p17"/>
          <p:cNvSpPr/>
          <p:nvPr/>
        </p:nvSpPr>
        <p:spPr>
          <a:xfrm>
            <a:off x="3543300" y="6400800"/>
            <a:ext cx="2197200" cy="381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Highly Engaging Literature</a:t>
            </a:r>
            <a:endParaRPr b="0" i="0" sz="1200" u="none" cap="none" strike="noStrike">
              <a:solidFill>
                <a:schemeClr val="dk1"/>
              </a:solidFill>
              <a:latin typeface="Calibri"/>
              <a:ea typeface="Calibri"/>
              <a:cs typeface="Calibri"/>
              <a:sym typeface="Calibri"/>
            </a:endParaRPr>
          </a:p>
        </p:txBody>
      </p:sp>
      <p:sp>
        <p:nvSpPr>
          <p:cNvPr id="191" name="Google Shape;191;p17"/>
          <p:cNvSpPr/>
          <p:nvPr/>
        </p:nvSpPr>
        <p:spPr>
          <a:xfrm>
            <a:off x="7162800" y="5562600"/>
            <a:ext cx="1295400" cy="5334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Highly Engaging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Literature</a:t>
            </a:r>
            <a:endParaRPr b="0" i="0" sz="1200" u="none" cap="none" strike="noStrike">
              <a:solidFill>
                <a:schemeClr val="dk1"/>
              </a:solidFill>
              <a:latin typeface="Calibri"/>
              <a:ea typeface="Calibri"/>
              <a:cs typeface="Calibri"/>
              <a:sym typeface="Calibri"/>
            </a:endParaRPr>
          </a:p>
        </p:txBody>
      </p:sp>
      <p:cxnSp>
        <p:nvCxnSpPr>
          <p:cNvPr id="192" name="Google Shape;192;p17"/>
          <p:cNvCxnSpPr>
            <a:stCxn id="185" idx="4"/>
            <a:endCxn id="191" idx="0"/>
          </p:cNvCxnSpPr>
          <p:nvPr/>
        </p:nvCxnSpPr>
        <p:spPr>
          <a:xfrm>
            <a:off x="7810500" y="4953000"/>
            <a:ext cx="0" cy="609600"/>
          </a:xfrm>
          <a:prstGeom prst="straightConnector1">
            <a:avLst/>
          </a:prstGeom>
          <a:noFill/>
          <a:ln cap="flat" cmpd="sng" w="9525">
            <a:solidFill>
              <a:schemeClr val="dk1"/>
            </a:solidFill>
            <a:prstDash val="solid"/>
            <a:round/>
            <a:headEnd len="sm" w="sm" type="none"/>
            <a:tailEnd len="med" w="med" type="triangle"/>
          </a:ln>
        </p:spPr>
      </p:cxnSp>
      <p:cxnSp>
        <p:nvCxnSpPr>
          <p:cNvPr id="193" name="Google Shape;193;p17"/>
          <p:cNvCxnSpPr>
            <a:stCxn id="184" idx="4"/>
            <a:endCxn id="190" idx="0"/>
          </p:cNvCxnSpPr>
          <p:nvPr/>
        </p:nvCxnSpPr>
        <p:spPr>
          <a:xfrm>
            <a:off x="4635500" y="5956300"/>
            <a:ext cx="6300" cy="44460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Expectations for Class Today</a:t>
            </a:r>
            <a:endParaRPr/>
          </a:p>
        </p:txBody>
      </p:sp>
      <p:sp>
        <p:nvSpPr>
          <p:cNvPr id="528" name="Google Shape;528;p6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38150" lvl="0" marL="342900" rtl="0" algn="l">
              <a:lnSpc>
                <a:spcPct val="100000"/>
              </a:lnSpc>
              <a:spcBef>
                <a:spcPts val="0"/>
              </a:spcBef>
              <a:spcAft>
                <a:spcPts val="0"/>
              </a:spcAft>
              <a:buClr>
                <a:schemeClr val="dk1"/>
              </a:buClr>
              <a:buSzPts val="4700"/>
              <a:buChar char="•"/>
            </a:pPr>
            <a:r>
              <a:rPr lang="en-US" sz="4300"/>
              <a:t>Pay attention</a:t>
            </a:r>
            <a:endParaRPr sz="4300"/>
          </a:p>
          <a:p>
            <a:pPr indent="-438150" lvl="0" marL="342900" rtl="0" algn="l">
              <a:lnSpc>
                <a:spcPct val="100000"/>
              </a:lnSpc>
              <a:spcBef>
                <a:spcPts val="640"/>
              </a:spcBef>
              <a:spcAft>
                <a:spcPts val="0"/>
              </a:spcAft>
              <a:buClr>
                <a:schemeClr val="dk1"/>
              </a:buClr>
              <a:buSzPts val="4700"/>
              <a:buChar char="•"/>
            </a:pPr>
            <a:r>
              <a:rPr lang="en-US" sz="4300"/>
              <a:t>Take notes</a:t>
            </a:r>
            <a:endParaRPr sz="4300"/>
          </a:p>
          <a:p>
            <a:pPr indent="-438150" lvl="0" marL="342900" rtl="0" algn="l">
              <a:lnSpc>
                <a:spcPct val="100000"/>
              </a:lnSpc>
              <a:spcBef>
                <a:spcPts val="640"/>
              </a:spcBef>
              <a:spcAft>
                <a:spcPts val="0"/>
              </a:spcAft>
              <a:buClr>
                <a:schemeClr val="dk1"/>
              </a:buClr>
              <a:buSzPts val="4700"/>
              <a:buChar char="•"/>
            </a:pPr>
            <a:r>
              <a:rPr lang="en-US" sz="4300"/>
              <a:t>Participate in the discussion</a:t>
            </a:r>
            <a:endParaRPr sz="4300"/>
          </a:p>
          <a:p>
            <a:pPr indent="-438150" lvl="0" marL="342900" rtl="0" algn="l">
              <a:lnSpc>
                <a:spcPct val="100000"/>
              </a:lnSpc>
              <a:spcBef>
                <a:spcPts val="640"/>
              </a:spcBef>
              <a:spcAft>
                <a:spcPts val="0"/>
              </a:spcAft>
              <a:buClr>
                <a:schemeClr val="dk1"/>
              </a:buClr>
              <a:buSzPts val="4700"/>
              <a:buChar char="•"/>
            </a:pPr>
            <a:r>
              <a:rPr lang="en-US" sz="4300"/>
              <a:t>Concentrate</a:t>
            </a:r>
            <a:endParaRPr sz="4300"/>
          </a:p>
          <a:p>
            <a:pPr indent="-438150" lvl="0" marL="342900" rtl="0" algn="l">
              <a:lnSpc>
                <a:spcPct val="100000"/>
              </a:lnSpc>
              <a:spcBef>
                <a:spcPts val="640"/>
              </a:spcBef>
              <a:spcAft>
                <a:spcPts val="0"/>
              </a:spcAft>
              <a:buClr>
                <a:schemeClr val="dk1"/>
              </a:buClr>
              <a:buSzPts val="4700"/>
              <a:buChar char="•"/>
            </a:pPr>
            <a:r>
              <a:rPr lang="en-US" sz="4300"/>
              <a:t>Work carefully</a:t>
            </a:r>
            <a:endParaRPr sz="4300"/>
          </a:p>
        </p:txBody>
      </p:sp>
      <p:sp>
        <p:nvSpPr>
          <p:cNvPr id="529" name="Google Shape;529;p6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sz="6000"/>
              <a:t>#2</a:t>
            </a:r>
            <a:endParaRPr sz="6000"/>
          </a:p>
        </p:txBody>
      </p:sp>
      <p:sp>
        <p:nvSpPr>
          <p:cNvPr id="535" name="Google Shape;535;p6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None/>
            </a:pPr>
            <a:r>
              <a:rPr lang="en-US" sz="8800"/>
              <a:t>Word Mapping Notes Sheet</a:t>
            </a:r>
            <a:endParaRPr/>
          </a:p>
        </p:txBody>
      </p:sp>
      <p:sp>
        <p:nvSpPr>
          <p:cNvPr id="536" name="Google Shape;536;p6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Book Antiqua"/>
              <a:buNone/>
            </a:pPr>
            <a:r>
              <a:rPr b="1" lang="en-US">
                <a:solidFill>
                  <a:srgbClr val="000000"/>
                </a:solidFill>
              </a:rPr>
              <a:t>Suffixes</a:t>
            </a:r>
            <a:endParaRPr>
              <a:solidFill>
                <a:srgbClr val="000000"/>
              </a:solidFill>
            </a:endParaRPr>
          </a:p>
        </p:txBody>
      </p:sp>
      <p:sp>
        <p:nvSpPr>
          <p:cNvPr id="543" name="Google Shape;543;p64"/>
          <p:cNvSpPr txBox="1"/>
          <p:nvPr>
            <p:ph idx="1" type="body"/>
          </p:nvPr>
        </p:nvSpPr>
        <p:spPr>
          <a:xfrm>
            <a:off x="671191" y="2337225"/>
            <a:ext cx="7772400" cy="41148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4800"/>
              <a:buFont typeface="Century Gothic"/>
              <a:buNone/>
            </a:pPr>
            <a:r>
              <a:rPr lang="en-US" sz="4800"/>
              <a:t>Are </a:t>
            </a:r>
            <a:r>
              <a:rPr b="1" lang="en-US" sz="4800">
                <a:solidFill>
                  <a:srgbClr val="FF0000"/>
                </a:solidFill>
              </a:rPr>
              <a:t>morphemes</a:t>
            </a:r>
            <a:r>
              <a:rPr lang="en-US" sz="4800"/>
              <a:t> that are at the </a:t>
            </a:r>
            <a:endParaRPr/>
          </a:p>
          <a:p>
            <a:pPr indent="-342900" lvl="0" marL="342900" rtl="0" algn="ctr">
              <a:lnSpc>
                <a:spcPct val="100000"/>
              </a:lnSpc>
              <a:spcBef>
                <a:spcPts val="960"/>
              </a:spcBef>
              <a:spcAft>
                <a:spcPts val="0"/>
              </a:spcAft>
              <a:buClr>
                <a:srgbClr val="FF0000"/>
              </a:buClr>
              <a:buSzPts val="4800"/>
              <a:buFont typeface="Century Gothic"/>
              <a:buNone/>
            </a:pPr>
            <a:r>
              <a:rPr b="1" lang="en-US" sz="4800">
                <a:solidFill>
                  <a:srgbClr val="FF0000"/>
                </a:solidFill>
              </a:rPr>
              <a:t>end </a:t>
            </a:r>
            <a:r>
              <a:rPr lang="en-US" sz="4800"/>
              <a:t>of a word.</a:t>
            </a:r>
            <a:endParaRPr/>
          </a:p>
        </p:txBody>
      </p:sp>
      <p:sp>
        <p:nvSpPr>
          <p:cNvPr id="544" name="Google Shape;544;p6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i="1" lang="en-US"/>
              <a:t>Suffix Definitions List</a:t>
            </a:r>
            <a:endParaRPr/>
          </a:p>
        </p:txBody>
      </p:sp>
      <p:sp>
        <p:nvSpPr>
          <p:cNvPr id="550" name="Google Shape;550;p6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This </a:t>
            </a:r>
            <a:r>
              <a:rPr i="1" lang="en-US"/>
              <a:t>Suffix Definitions List </a:t>
            </a:r>
            <a:r>
              <a:rPr lang="en-US"/>
              <a:t>gives us many of the common suffixes that you will be encountering. If you can pronounce these suffixes and know their meaning, you will be better able to read and understand most of the words you encounter.</a:t>
            </a:r>
            <a:endParaRPr/>
          </a:p>
          <a:p>
            <a:pPr indent="-342900" lvl="0" marL="342900" rtl="0" algn="l">
              <a:lnSpc>
                <a:spcPct val="100000"/>
              </a:lnSpc>
              <a:spcBef>
                <a:spcPts val="640"/>
              </a:spcBef>
              <a:spcAft>
                <a:spcPts val="0"/>
              </a:spcAft>
              <a:buClr>
                <a:schemeClr val="dk1"/>
              </a:buClr>
              <a:buSzPts val="3200"/>
              <a:buChar char="•"/>
            </a:pPr>
            <a:r>
              <a:rPr lang="en-US"/>
              <a:t>What’s</a:t>
            </a:r>
            <a:r>
              <a:rPr i="1" lang="en-US"/>
              <a:t> </a:t>
            </a:r>
            <a:r>
              <a:rPr lang="en-US"/>
              <a:t>the first suffix on the list?</a:t>
            </a:r>
            <a:endParaRPr/>
          </a:p>
        </p:txBody>
      </p:sp>
      <p:sp>
        <p:nvSpPr>
          <p:cNvPr id="551" name="Google Shape;551;p6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6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959"/>
              <a:t>A word that has the suffix “-able” is</a:t>
            </a:r>
            <a:endParaRPr/>
          </a:p>
        </p:txBody>
      </p:sp>
      <p:sp>
        <p:nvSpPr>
          <p:cNvPr id="557" name="Google Shape;557;p66"/>
          <p:cNvSpPr/>
          <p:nvPr/>
        </p:nvSpPr>
        <p:spPr>
          <a:xfrm>
            <a:off x="1461550" y="2290225"/>
            <a:ext cx="5827500" cy="135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200"/>
              <a:buFont typeface="Arial"/>
              <a:buNone/>
            </a:pPr>
            <a:r>
              <a:rPr b="1" i="0" lang="en-US" sz="8200" u="none" cap="none" strike="noStrike">
                <a:solidFill>
                  <a:srgbClr val="FF0000"/>
                </a:solidFill>
                <a:latin typeface="Century Gothic"/>
                <a:ea typeface="Century Gothic"/>
                <a:cs typeface="Century Gothic"/>
                <a:sym typeface="Century Gothic"/>
              </a:rPr>
              <a:t>Loveable</a:t>
            </a:r>
            <a:endParaRPr b="0" i="0" sz="1400" u="none" cap="none" strike="noStrike">
              <a:solidFill>
                <a:srgbClr val="000000"/>
              </a:solidFill>
              <a:latin typeface="Arial"/>
              <a:ea typeface="Arial"/>
              <a:cs typeface="Arial"/>
              <a:sym typeface="Arial"/>
            </a:endParaRPr>
          </a:p>
        </p:txBody>
      </p:sp>
      <p:sp>
        <p:nvSpPr>
          <p:cNvPr id="558" name="Google Shape;558;p6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564" name="Google Shape;564;p6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7350" lvl="0" marL="342900" rtl="0" algn="l">
              <a:lnSpc>
                <a:spcPct val="100000"/>
              </a:lnSpc>
              <a:spcBef>
                <a:spcPts val="0"/>
              </a:spcBef>
              <a:spcAft>
                <a:spcPts val="0"/>
              </a:spcAft>
              <a:buClr>
                <a:schemeClr val="dk1"/>
              </a:buClr>
              <a:buSzPts val="3900"/>
              <a:buChar char="•"/>
            </a:pPr>
            <a:r>
              <a:rPr lang="en-US" sz="3500"/>
              <a:t>One word that ends with ‘-able’ is loveable. Since the list tells us that ‘-able’ means ‘that can be’, ‘loveable’ means ‘something that can be loved’.</a:t>
            </a:r>
            <a:endParaRPr sz="3500"/>
          </a:p>
          <a:p>
            <a:pPr indent="-387350" lvl="0" marL="342900" rtl="0" algn="l">
              <a:lnSpc>
                <a:spcPct val="100000"/>
              </a:lnSpc>
              <a:spcBef>
                <a:spcPts val="640"/>
              </a:spcBef>
              <a:spcAft>
                <a:spcPts val="0"/>
              </a:spcAft>
              <a:buClr>
                <a:schemeClr val="dk1"/>
              </a:buClr>
              <a:buSzPts val="3900"/>
              <a:buChar char="•"/>
            </a:pPr>
            <a:r>
              <a:rPr lang="en-US" sz="3500"/>
              <a:t>What other words end with ‘-able’?</a:t>
            </a:r>
            <a:endParaRPr sz="3500"/>
          </a:p>
          <a:p>
            <a:pPr indent="-387350" lvl="0" marL="342900" rtl="0" algn="l">
              <a:lnSpc>
                <a:spcPct val="100000"/>
              </a:lnSpc>
              <a:spcBef>
                <a:spcPts val="640"/>
              </a:spcBef>
              <a:spcAft>
                <a:spcPts val="0"/>
              </a:spcAft>
              <a:buClr>
                <a:schemeClr val="dk1"/>
              </a:buClr>
              <a:buSzPts val="3900"/>
              <a:buChar char="•"/>
            </a:pPr>
            <a:r>
              <a:rPr lang="en-US" sz="3500"/>
              <a:t>Read and discuss a few other suffixes on the list.</a:t>
            </a:r>
            <a:endParaRPr sz="3500"/>
          </a:p>
        </p:txBody>
      </p:sp>
      <p:sp>
        <p:nvSpPr>
          <p:cNvPr id="565" name="Google Shape;565;p6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descr="two.gif" id="570" name="Google Shape;570;p68"/>
          <p:cNvPicPr preferRelativeResize="0"/>
          <p:nvPr>
            <p:ph idx="1" type="body"/>
          </p:nvPr>
        </p:nvPicPr>
        <p:blipFill rotWithShape="1">
          <a:blip r:embed="rId3">
            <a:alphaModFix/>
          </a:blip>
          <a:srcRect b="0" l="-36956" r="-36956" t="0"/>
          <a:stretch/>
        </p:blipFill>
        <p:spPr>
          <a:xfrm>
            <a:off x="-1522046" y="-41456"/>
            <a:ext cx="9212400" cy="4703400"/>
          </a:xfrm>
          <a:prstGeom prst="rect">
            <a:avLst/>
          </a:prstGeom>
          <a:noFill/>
          <a:ln>
            <a:noFill/>
          </a:ln>
        </p:spPr>
      </p:pic>
      <p:sp>
        <p:nvSpPr>
          <p:cNvPr id="571" name="Google Shape;571;p68"/>
          <p:cNvSpPr txBox="1"/>
          <p:nvPr/>
        </p:nvSpPr>
        <p:spPr>
          <a:xfrm>
            <a:off x="820276" y="1928350"/>
            <a:ext cx="13719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There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are</a:t>
            </a:r>
            <a:endParaRPr b="0" i="0" sz="1400" u="none" cap="none" strike="noStrike">
              <a:solidFill>
                <a:srgbClr val="000000"/>
              </a:solidFill>
              <a:latin typeface="Arial"/>
              <a:ea typeface="Arial"/>
              <a:cs typeface="Arial"/>
              <a:sym typeface="Arial"/>
            </a:endParaRPr>
          </a:p>
        </p:txBody>
      </p:sp>
      <p:sp>
        <p:nvSpPr>
          <p:cNvPr id="572" name="Google Shape;572;p68"/>
          <p:cNvSpPr txBox="1"/>
          <p:nvPr/>
        </p:nvSpPr>
        <p:spPr>
          <a:xfrm>
            <a:off x="3354048" y="4661875"/>
            <a:ext cx="5423100" cy="147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0000"/>
                </a:solidFill>
                <a:latin typeface="Century Gothic"/>
                <a:ea typeface="Century Gothic"/>
                <a:cs typeface="Century Gothic"/>
                <a:sym typeface="Century Gothic"/>
              </a:rPr>
              <a:t>Inflectional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FF0000"/>
                </a:solidFill>
                <a:latin typeface="Century Gothic"/>
                <a:ea typeface="Century Gothic"/>
                <a:cs typeface="Century Gothic"/>
                <a:sym typeface="Century Gothic"/>
              </a:rPr>
              <a:t>Derivational</a:t>
            </a:r>
            <a:endParaRPr b="0" i="0" sz="1400" u="none" cap="none" strike="noStrike">
              <a:solidFill>
                <a:srgbClr val="000000"/>
              </a:solidFill>
              <a:latin typeface="Arial"/>
              <a:ea typeface="Arial"/>
              <a:cs typeface="Arial"/>
              <a:sym typeface="Arial"/>
            </a:endParaRPr>
          </a:p>
        </p:txBody>
      </p:sp>
      <p:sp>
        <p:nvSpPr>
          <p:cNvPr id="573" name="Google Shape;573;p68"/>
          <p:cNvSpPr txBox="1"/>
          <p:nvPr/>
        </p:nvSpPr>
        <p:spPr>
          <a:xfrm>
            <a:off x="4084824" y="3005575"/>
            <a:ext cx="1455900" cy="1338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Century Gothic"/>
                <a:ea typeface="Century Gothic"/>
                <a:cs typeface="Century Gothic"/>
                <a:sym typeface="Century Gothic"/>
              </a:rPr>
              <a:t>Types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Century Gothic"/>
                <a:ea typeface="Century Gothic"/>
                <a:cs typeface="Century Gothic"/>
                <a:sym typeface="Century Gothic"/>
              </a:rPr>
              <a:t>Of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chemeClr val="dk1"/>
                </a:solidFill>
                <a:latin typeface="Century Gothic"/>
                <a:ea typeface="Century Gothic"/>
                <a:cs typeface="Century Gothic"/>
                <a:sym typeface="Century Gothic"/>
              </a:rPr>
              <a:t>suffixes</a:t>
            </a:r>
            <a:endParaRPr b="0" i="0" sz="1400" u="none" cap="none" strike="noStrike">
              <a:solidFill>
                <a:srgbClr val="000000"/>
              </a:solidFill>
              <a:latin typeface="Arial"/>
              <a:ea typeface="Arial"/>
              <a:cs typeface="Arial"/>
              <a:sym typeface="Arial"/>
            </a:endParaRPr>
          </a:p>
        </p:txBody>
      </p:sp>
      <p:sp>
        <p:nvSpPr>
          <p:cNvPr id="574" name="Google Shape;574;p6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Inflectional suffixes are </a:t>
            </a:r>
            <a:r>
              <a:rPr b="1" lang="en-US" sz="3563">
                <a:solidFill>
                  <a:srgbClr val="FF0000"/>
                </a:solidFill>
              </a:rPr>
              <a:t>morphemes</a:t>
            </a:r>
            <a:br>
              <a:rPr b="1" lang="en-US" sz="3563">
                <a:solidFill>
                  <a:srgbClr val="FF0000"/>
                </a:solidFill>
              </a:rPr>
            </a:br>
            <a:r>
              <a:rPr lang="en-US" sz="3563"/>
              <a:t>that change:</a:t>
            </a:r>
            <a:endParaRPr b="1" sz="3563">
              <a:solidFill>
                <a:srgbClr val="FF0000"/>
              </a:solidFill>
            </a:endParaRPr>
          </a:p>
        </p:txBody>
      </p:sp>
      <p:sp>
        <p:nvSpPr>
          <p:cNvPr id="580" name="Google Shape;580;p69"/>
          <p:cNvSpPr txBox="1"/>
          <p:nvPr>
            <p:ph idx="1" type="body"/>
          </p:nvPr>
        </p:nvSpPr>
        <p:spPr>
          <a:xfrm>
            <a:off x="-240255" y="1773498"/>
            <a:ext cx="9670200" cy="50844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rgbClr val="FF0000"/>
              </a:buClr>
              <a:buSzPts val="3600"/>
              <a:buChar char="•"/>
            </a:pPr>
            <a:r>
              <a:rPr b="1" lang="en-US" sz="3600">
                <a:solidFill>
                  <a:srgbClr val="FF0000"/>
                </a:solidFill>
              </a:rPr>
              <a:t>Number</a:t>
            </a:r>
            <a:endParaRPr/>
          </a:p>
          <a:p>
            <a:pPr indent="-342900" lvl="0" marL="342900" rtl="0" algn="ctr">
              <a:lnSpc>
                <a:spcPct val="100000"/>
              </a:lnSpc>
              <a:spcBef>
                <a:spcPts val="720"/>
              </a:spcBef>
              <a:spcAft>
                <a:spcPts val="0"/>
              </a:spcAft>
              <a:buClr>
                <a:srgbClr val="FF0000"/>
              </a:buClr>
              <a:buSzPts val="3600"/>
              <a:buChar char="•"/>
            </a:pPr>
            <a:r>
              <a:rPr b="1" lang="en-US" sz="3600">
                <a:solidFill>
                  <a:srgbClr val="FF0000"/>
                </a:solidFill>
              </a:rPr>
              <a:t>Point of view</a:t>
            </a:r>
            <a:endParaRPr/>
          </a:p>
          <a:p>
            <a:pPr indent="-342900" lvl="0" marL="342900" rtl="0" algn="ctr">
              <a:lnSpc>
                <a:spcPct val="100000"/>
              </a:lnSpc>
              <a:spcBef>
                <a:spcPts val="720"/>
              </a:spcBef>
              <a:spcAft>
                <a:spcPts val="0"/>
              </a:spcAft>
              <a:buClr>
                <a:srgbClr val="FF0000"/>
              </a:buClr>
              <a:buSzPts val="3600"/>
              <a:buChar char="•"/>
            </a:pPr>
            <a:r>
              <a:rPr b="1" lang="en-US" sz="3600">
                <a:solidFill>
                  <a:srgbClr val="FF0000"/>
                </a:solidFill>
              </a:rPr>
              <a:t>Tense</a:t>
            </a:r>
            <a:endParaRPr/>
          </a:p>
          <a:p>
            <a:pPr indent="-342900" lvl="0" marL="342900" rtl="0" algn="ctr">
              <a:lnSpc>
                <a:spcPct val="100000"/>
              </a:lnSpc>
              <a:spcBef>
                <a:spcPts val="720"/>
              </a:spcBef>
              <a:spcAft>
                <a:spcPts val="0"/>
              </a:spcAft>
              <a:buClr>
                <a:schemeClr val="dk1"/>
              </a:buClr>
              <a:buSzPts val="3600"/>
              <a:buNone/>
            </a:pPr>
            <a:r>
              <a:t/>
            </a:r>
            <a:endParaRPr b="1" sz="3600">
              <a:solidFill>
                <a:srgbClr val="FF0000"/>
              </a:solidFill>
            </a:endParaRPr>
          </a:p>
          <a:p>
            <a:pPr indent="-342900" lvl="0" marL="342900" rtl="0" algn="ctr">
              <a:lnSpc>
                <a:spcPct val="100000"/>
              </a:lnSpc>
              <a:spcBef>
                <a:spcPts val="720"/>
              </a:spcBef>
              <a:spcAft>
                <a:spcPts val="0"/>
              </a:spcAft>
              <a:buClr>
                <a:srgbClr val="000000"/>
              </a:buClr>
              <a:buSzPts val="3600"/>
              <a:buNone/>
            </a:pPr>
            <a:r>
              <a:rPr b="1" lang="en-US" sz="3600">
                <a:solidFill>
                  <a:srgbClr val="000000"/>
                </a:solidFill>
              </a:rPr>
              <a:t>OR show</a:t>
            </a:r>
            <a:endParaRPr/>
          </a:p>
          <a:p>
            <a:pPr indent="-342900" lvl="0" marL="342900" rtl="0" algn="ctr">
              <a:lnSpc>
                <a:spcPct val="100000"/>
              </a:lnSpc>
              <a:spcBef>
                <a:spcPts val="720"/>
              </a:spcBef>
              <a:spcAft>
                <a:spcPts val="0"/>
              </a:spcAft>
              <a:buClr>
                <a:srgbClr val="FF0000"/>
              </a:buClr>
              <a:buSzPts val="3600"/>
              <a:buChar char="•"/>
            </a:pPr>
            <a:r>
              <a:rPr b="1" lang="en-US" sz="3600">
                <a:solidFill>
                  <a:srgbClr val="FF0000"/>
                </a:solidFill>
              </a:rPr>
              <a:t>Possession (ownership) or comparison</a:t>
            </a:r>
            <a:endParaRPr/>
          </a:p>
        </p:txBody>
      </p:sp>
      <p:sp>
        <p:nvSpPr>
          <p:cNvPr id="581" name="Google Shape;581;p6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7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i="1" lang="en-US"/>
              <a:t>Inflectional Suffixes Table</a:t>
            </a:r>
            <a:endParaRPr/>
          </a:p>
        </p:txBody>
      </p:sp>
      <p:sp>
        <p:nvSpPr>
          <p:cNvPr id="587" name="Google Shape;587;p7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sz="5800"/>
              <a:t>This list shows the most common inflectional suffixes in the left-hand column.</a:t>
            </a:r>
            <a:endParaRPr sz="5800"/>
          </a:p>
        </p:txBody>
      </p:sp>
      <p:sp>
        <p:nvSpPr>
          <p:cNvPr id="588" name="Google Shape;588;p7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The suffix </a:t>
            </a:r>
            <a:r>
              <a:rPr lang="en-US" sz="3563">
                <a:solidFill>
                  <a:srgbClr val="FF0000"/>
                </a:solidFill>
              </a:rPr>
              <a:t>“s” </a:t>
            </a:r>
            <a:r>
              <a:rPr lang="en-US" sz="3563"/>
              <a:t>means </a:t>
            </a:r>
            <a:r>
              <a:rPr b="1" lang="en-US" sz="3563">
                <a:solidFill>
                  <a:srgbClr val="FF0000"/>
                </a:solidFill>
              </a:rPr>
              <a:t>more </a:t>
            </a:r>
            <a:r>
              <a:rPr lang="en-US" sz="3563"/>
              <a:t>than </a:t>
            </a:r>
            <a:r>
              <a:rPr b="1" lang="en-US" sz="3563">
                <a:solidFill>
                  <a:srgbClr val="FF0000"/>
                </a:solidFill>
              </a:rPr>
              <a:t>one</a:t>
            </a:r>
            <a:r>
              <a:rPr lang="en-US" sz="3563"/>
              <a:t>.</a:t>
            </a:r>
            <a:endParaRPr sz="3959"/>
          </a:p>
        </p:txBody>
      </p:sp>
      <p:sp>
        <p:nvSpPr>
          <p:cNvPr id="594" name="Google Shape;594;p71"/>
          <p:cNvSpPr txBox="1"/>
          <p:nvPr>
            <p:ph idx="1" type="body"/>
          </p:nvPr>
        </p:nvSpPr>
        <p:spPr>
          <a:xfrm>
            <a:off x="1086440" y="1600200"/>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 Book									Book</a:t>
            </a:r>
            <a:r>
              <a:rPr b="1" lang="en-US">
                <a:solidFill>
                  <a:srgbClr val="FF0000"/>
                </a:solidFill>
              </a:rPr>
              <a:t>s</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Teacher 								Teacher</a:t>
            </a:r>
            <a:r>
              <a:rPr b="1" lang="en-US">
                <a:solidFill>
                  <a:srgbClr val="FF0000"/>
                </a:solidFill>
              </a:rPr>
              <a:t>s</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Banana								Banana</a:t>
            </a:r>
            <a:r>
              <a:rPr b="1" lang="en-US">
                <a:solidFill>
                  <a:srgbClr val="FF0000"/>
                </a:solidFill>
              </a:rPr>
              <a:t>s</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Police Car									Police car</a:t>
            </a:r>
            <a:r>
              <a:rPr b="1" lang="en-US">
                <a:solidFill>
                  <a:srgbClr val="FF0000"/>
                </a:solidFill>
              </a:rPr>
              <a:t>s</a:t>
            </a:r>
            <a:endParaRPr/>
          </a:p>
        </p:txBody>
      </p:sp>
      <p:cxnSp>
        <p:nvCxnSpPr>
          <p:cNvPr id="595" name="Google Shape;595;p71"/>
          <p:cNvCxnSpPr/>
          <p:nvPr/>
        </p:nvCxnSpPr>
        <p:spPr>
          <a:xfrm>
            <a:off x="3014172" y="1921773"/>
            <a:ext cx="27915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596" name="Google Shape;596;p71"/>
          <p:cNvCxnSpPr/>
          <p:nvPr/>
        </p:nvCxnSpPr>
        <p:spPr>
          <a:xfrm>
            <a:off x="3363174" y="3053511"/>
            <a:ext cx="27915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597" name="Google Shape;597;p71"/>
          <p:cNvCxnSpPr/>
          <p:nvPr/>
        </p:nvCxnSpPr>
        <p:spPr>
          <a:xfrm>
            <a:off x="3363173" y="4183661"/>
            <a:ext cx="27915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598" name="Google Shape;598;p71"/>
          <p:cNvCxnSpPr/>
          <p:nvPr/>
        </p:nvCxnSpPr>
        <p:spPr>
          <a:xfrm>
            <a:off x="3673739" y="5313811"/>
            <a:ext cx="27915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sp>
        <p:nvSpPr>
          <p:cNvPr id="599" name="Google Shape;599;p7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199" name="Google Shape;199;p1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3500"/>
              <a:buNone/>
            </a:pPr>
            <a:r>
              <a:rPr lang="en-US" sz="13500"/>
              <a:t>Day 1</a:t>
            </a:r>
            <a:endParaRPr/>
          </a:p>
        </p:txBody>
      </p:sp>
      <p:sp>
        <p:nvSpPr>
          <p:cNvPr id="200" name="Google Shape;200;p1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7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959"/>
              <a:buNone/>
            </a:pPr>
            <a:r>
              <a:rPr lang="en-US" sz="3600"/>
              <a:t>Inflectional suffixes do not change the</a:t>
            </a:r>
            <a:br>
              <a:rPr lang="en-US" sz="3600"/>
            </a:br>
            <a:r>
              <a:rPr b="1" lang="en-US" sz="3600">
                <a:solidFill>
                  <a:srgbClr val="FF0000"/>
                </a:solidFill>
              </a:rPr>
              <a:t>meaning </a:t>
            </a:r>
            <a:r>
              <a:rPr lang="en-US" sz="3600"/>
              <a:t>of the word.</a:t>
            </a:r>
            <a:endParaRPr sz="3600"/>
          </a:p>
        </p:txBody>
      </p:sp>
      <p:sp>
        <p:nvSpPr>
          <p:cNvPr id="605" name="Google Shape;605;p72"/>
          <p:cNvSpPr txBox="1"/>
          <p:nvPr>
            <p:ph idx="1" type="body"/>
          </p:nvPr>
        </p:nvSpPr>
        <p:spPr>
          <a:xfrm>
            <a:off x="1086440" y="1600200"/>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 Book										Book</a:t>
            </a:r>
            <a:r>
              <a:rPr b="1" lang="en-US">
                <a:solidFill>
                  <a:srgbClr val="FF0000"/>
                </a:solidFill>
              </a:rPr>
              <a:t>s</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Teacher 									Teacher</a:t>
            </a:r>
            <a:r>
              <a:rPr b="1" lang="en-US">
                <a:solidFill>
                  <a:srgbClr val="FF0000"/>
                </a:solidFill>
              </a:rPr>
              <a:t>s</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Banana									Banana</a:t>
            </a:r>
            <a:r>
              <a:rPr b="1" lang="en-US">
                <a:solidFill>
                  <a:srgbClr val="FF0000"/>
                </a:solidFill>
              </a:rPr>
              <a:t>s</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Police Car									Police car</a:t>
            </a:r>
            <a:r>
              <a:rPr b="1" lang="en-US">
                <a:solidFill>
                  <a:srgbClr val="FF0000"/>
                </a:solidFill>
              </a:rPr>
              <a:t>s</a:t>
            </a:r>
            <a:endParaRPr/>
          </a:p>
        </p:txBody>
      </p:sp>
      <p:cxnSp>
        <p:nvCxnSpPr>
          <p:cNvPr id="606" name="Google Shape;606;p72"/>
          <p:cNvCxnSpPr/>
          <p:nvPr/>
        </p:nvCxnSpPr>
        <p:spPr>
          <a:xfrm>
            <a:off x="3014172" y="1921773"/>
            <a:ext cx="27915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607" name="Google Shape;607;p72"/>
          <p:cNvCxnSpPr/>
          <p:nvPr/>
        </p:nvCxnSpPr>
        <p:spPr>
          <a:xfrm>
            <a:off x="3363174" y="3053511"/>
            <a:ext cx="27915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608" name="Google Shape;608;p72"/>
          <p:cNvCxnSpPr/>
          <p:nvPr/>
        </p:nvCxnSpPr>
        <p:spPr>
          <a:xfrm>
            <a:off x="3363173" y="4183661"/>
            <a:ext cx="27915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609" name="Google Shape;609;p72"/>
          <p:cNvCxnSpPr/>
          <p:nvPr/>
        </p:nvCxnSpPr>
        <p:spPr>
          <a:xfrm>
            <a:off x="3673739" y="5313811"/>
            <a:ext cx="27915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sp>
        <p:nvSpPr>
          <p:cNvPr id="610" name="Google Shape;610;p7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73"/>
          <p:cNvSpPr txBox="1"/>
          <p:nvPr>
            <p:ph type="title"/>
          </p:nvPr>
        </p:nvSpPr>
        <p:spPr>
          <a:xfrm>
            <a:off x="457200" y="423351"/>
            <a:ext cx="8229600" cy="2231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Derivational suffixes create a different</a:t>
            </a:r>
            <a:br>
              <a:rPr lang="en-US" sz="3563"/>
            </a:br>
            <a:r>
              <a:rPr b="1" lang="en-US" sz="3563">
                <a:solidFill>
                  <a:srgbClr val="FF0000"/>
                </a:solidFill>
              </a:rPr>
              <a:t>form </a:t>
            </a:r>
            <a:r>
              <a:rPr lang="en-US" sz="3563"/>
              <a:t>of a word,</a:t>
            </a:r>
            <a:br>
              <a:rPr lang="en-US" sz="3563"/>
            </a:br>
            <a:r>
              <a:rPr lang="en-US" sz="3563"/>
              <a:t>so the meaning of the word is </a:t>
            </a:r>
            <a:r>
              <a:rPr b="1" lang="en-US" sz="3563">
                <a:solidFill>
                  <a:srgbClr val="FF0000"/>
                </a:solidFill>
              </a:rPr>
              <a:t>changed</a:t>
            </a:r>
            <a:r>
              <a:rPr lang="en-US" sz="3563"/>
              <a:t>.</a:t>
            </a:r>
            <a:endParaRPr sz="3959"/>
          </a:p>
        </p:txBody>
      </p:sp>
      <p:sp>
        <p:nvSpPr>
          <p:cNvPr id="616" name="Google Shape;616;p73"/>
          <p:cNvSpPr txBox="1"/>
          <p:nvPr>
            <p:ph idx="1" type="body"/>
          </p:nvPr>
        </p:nvSpPr>
        <p:spPr>
          <a:xfrm>
            <a:off x="1189407" y="3202149"/>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Teach								Teach</a:t>
            </a:r>
            <a:r>
              <a:rPr b="1" lang="en-US">
                <a:solidFill>
                  <a:srgbClr val="FF0000"/>
                </a:solidFill>
              </a:rPr>
              <a:t>er</a:t>
            </a:r>
            <a:endParaRPr/>
          </a:p>
          <a:p>
            <a:pPr indent="-342900" lvl="0" marL="342900" rtl="0" algn="l">
              <a:lnSpc>
                <a:spcPct val="100000"/>
              </a:lnSpc>
              <a:spcBef>
                <a:spcPts val="640"/>
              </a:spcBef>
              <a:spcAft>
                <a:spcPts val="0"/>
              </a:spcAft>
              <a:buClr>
                <a:schemeClr val="dk1"/>
              </a:buClr>
              <a:buSzPts val="3200"/>
              <a:buNone/>
            </a:pPr>
            <a:r>
              <a:t/>
            </a:r>
            <a:endParaRPr b="1">
              <a:solidFill>
                <a:srgbClr val="FF0000"/>
              </a:solidFill>
            </a:endParaRPr>
          </a:p>
          <a:p>
            <a:pPr indent="-342900" lvl="0" marL="342900" rtl="0" algn="l">
              <a:lnSpc>
                <a:spcPct val="100000"/>
              </a:lnSpc>
              <a:spcBef>
                <a:spcPts val="640"/>
              </a:spcBef>
              <a:spcAft>
                <a:spcPts val="0"/>
              </a:spcAft>
              <a:buClr>
                <a:schemeClr val="dk1"/>
              </a:buClr>
              <a:buSzPts val="3200"/>
              <a:buChar char="•"/>
            </a:pPr>
            <a:r>
              <a:rPr lang="en-US"/>
              <a:t>Diction								Diction</a:t>
            </a:r>
            <a:r>
              <a:rPr b="1" lang="en-US">
                <a:solidFill>
                  <a:srgbClr val="FF0000"/>
                </a:solidFill>
              </a:rPr>
              <a:t>ary</a:t>
            </a:r>
            <a:endParaRPr/>
          </a:p>
          <a:p>
            <a:pPr indent="-139700" lvl="0" marL="342900" rtl="0" algn="l">
              <a:lnSpc>
                <a:spcPct val="100000"/>
              </a:lnSpc>
              <a:spcBef>
                <a:spcPts val="640"/>
              </a:spcBef>
              <a:spcAft>
                <a:spcPts val="0"/>
              </a:spcAft>
              <a:buClr>
                <a:schemeClr val="dk1"/>
              </a:buClr>
              <a:buSzPts val="3200"/>
              <a:buNone/>
            </a:pPr>
            <a:r>
              <a:t/>
            </a:r>
            <a:endParaRPr b="1">
              <a:solidFill>
                <a:srgbClr val="FF0000"/>
              </a:solidFill>
            </a:endParaRPr>
          </a:p>
          <a:p>
            <a:pPr indent="-342900" lvl="0" marL="342900" rtl="0" algn="l">
              <a:lnSpc>
                <a:spcPct val="100000"/>
              </a:lnSpc>
              <a:spcBef>
                <a:spcPts val="640"/>
              </a:spcBef>
              <a:spcAft>
                <a:spcPts val="0"/>
              </a:spcAft>
              <a:buClr>
                <a:schemeClr val="dk1"/>
              </a:buClr>
              <a:buSzPts val="3200"/>
              <a:buChar char="•"/>
            </a:pPr>
            <a:r>
              <a:rPr lang="en-US"/>
              <a:t>Victor								Victor</a:t>
            </a:r>
            <a:r>
              <a:rPr b="1" lang="en-US">
                <a:solidFill>
                  <a:srgbClr val="FF0000"/>
                </a:solidFill>
              </a:rPr>
              <a:t>y</a:t>
            </a:r>
            <a:r>
              <a:rPr lang="en-US"/>
              <a:t>							</a:t>
            </a:r>
            <a:endParaRPr/>
          </a:p>
        </p:txBody>
      </p:sp>
      <p:cxnSp>
        <p:nvCxnSpPr>
          <p:cNvPr id="617" name="Google Shape;617;p73"/>
          <p:cNvCxnSpPr/>
          <p:nvPr/>
        </p:nvCxnSpPr>
        <p:spPr>
          <a:xfrm>
            <a:off x="2986030" y="3612470"/>
            <a:ext cx="25971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618" name="Google Shape;618;p73"/>
          <p:cNvCxnSpPr/>
          <p:nvPr/>
        </p:nvCxnSpPr>
        <p:spPr>
          <a:xfrm>
            <a:off x="2986030" y="4714070"/>
            <a:ext cx="25971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619" name="Google Shape;619;p73"/>
          <p:cNvCxnSpPr/>
          <p:nvPr/>
        </p:nvCxnSpPr>
        <p:spPr>
          <a:xfrm>
            <a:off x="2986030" y="5926914"/>
            <a:ext cx="25971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sp>
        <p:nvSpPr>
          <p:cNvPr id="620" name="Google Shape;620;p7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7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626" name="Google Shape;626;p7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Some derivational suffixes change the part of speech of the word.</a:t>
            </a:r>
            <a:endParaRPr/>
          </a:p>
          <a:p>
            <a:pPr indent="-342900" lvl="0" marL="342900" rtl="0" algn="l">
              <a:lnSpc>
                <a:spcPct val="100000"/>
              </a:lnSpc>
              <a:spcBef>
                <a:spcPts val="640"/>
              </a:spcBef>
              <a:spcAft>
                <a:spcPts val="0"/>
              </a:spcAft>
              <a:buClr>
                <a:schemeClr val="dk1"/>
              </a:buClr>
              <a:buSzPts val="3200"/>
              <a:buChar char="•"/>
            </a:pPr>
            <a:r>
              <a:rPr lang="en-US"/>
              <a:t>For example, with the addition of the suffix ‘-fy’, the noun ‘glory’ can be changed into the verb ‘glorify’.</a:t>
            </a:r>
            <a:endParaRPr/>
          </a:p>
          <a:p>
            <a:pPr indent="-342900" lvl="0" marL="342900" rtl="0" algn="l">
              <a:lnSpc>
                <a:spcPct val="100000"/>
              </a:lnSpc>
              <a:spcBef>
                <a:spcPts val="640"/>
              </a:spcBef>
              <a:spcAft>
                <a:spcPts val="0"/>
              </a:spcAft>
              <a:buClr>
                <a:schemeClr val="dk1"/>
              </a:buClr>
              <a:buSzPts val="3200"/>
              <a:buChar char="•"/>
            </a:pPr>
            <a:r>
              <a:rPr lang="en-US"/>
              <a:t>With the addition of the suffix ‘ion’, the verb ‘invent’ can be changed into the noun ‘invention’.</a:t>
            </a:r>
            <a:endParaRPr/>
          </a:p>
          <a:p>
            <a:pPr indent="0" lvl="0" marL="0" rtl="0" algn="l">
              <a:lnSpc>
                <a:spcPct val="100000"/>
              </a:lnSpc>
              <a:spcBef>
                <a:spcPts val="640"/>
              </a:spcBef>
              <a:spcAft>
                <a:spcPts val="0"/>
              </a:spcAft>
              <a:buClr>
                <a:schemeClr val="dk1"/>
              </a:buClr>
              <a:buSzPts val="3200"/>
              <a:buNone/>
            </a:pPr>
            <a:r>
              <a:t/>
            </a:r>
            <a:endParaRPr/>
          </a:p>
        </p:txBody>
      </p:sp>
      <p:sp>
        <p:nvSpPr>
          <p:cNvPr id="627" name="Google Shape;627;p7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7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
        <p:nvSpPr>
          <p:cNvPr id="633" name="Google Shape;633;p75"/>
          <p:cNvSpPr txBox="1"/>
          <p:nvPr>
            <p:ph idx="4294967295" type="body"/>
          </p:nvPr>
        </p:nvSpPr>
        <p:spPr>
          <a:xfrm>
            <a:off x="457200" y="720725"/>
            <a:ext cx="8229600" cy="5416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960"/>
              <a:buChar char="•"/>
            </a:pPr>
            <a:r>
              <a:rPr lang="en-US" sz="2960"/>
              <a:t>Some derivational suffixes do not change the part of speech of the word.</a:t>
            </a:r>
            <a:endParaRPr/>
          </a:p>
          <a:p>
            <a:pPr indent="-342900" lvl="0" marL="342900" rtl="0" algn="l">
              <a:lnSpc>
                <a:spcPct val="100000"/>
              </a:lnSpc>
              <a:spcBef>
                <a:spcPts val="592"/>
              </a:spcBef>
              <a:spcAft>
                <a:spcPts val="0"/>
              </a:spcAft>
              <a:buClr>
                <a:schemeClr val="dk1"/>
              </a:buClr>
              <a:buSzPts val="2960"/>
              <a:buChar char="•"/>
            </a:pPr>
            <a:r>
              <a:rPr lang="en-US" sz="2960"/>
              <a:t>For example, the suffix ‘-er’ can be added to the noun ‘port’ (which means a place where ships come into shore) into another noun ‘porter’ (which means a person carries people’s luggage when they arrive on a ship, plane, or train).</a:t>
            </a:r>
            <a:endParaRPr/>
          </a:p>
          <a:p>
            <a:pPr indent="-342900" lvl="0" marL="342900" rtl="0" algn="l">
              <a:lnSpc>
                <a:spcPct val="100000"/>
              </a:lnSpc>
              <a:spcBef>
                <a:spcPts val="592"/>
              </a:spcBef>
              <a:spcAft>
                <a:spcPts val="0"/>
              </a:spcAft>
              <a:buClr>
                <a:schemeClr val="dk1"/>
              </a:buClr>
              <a:buSzPts val="2960"/>
              <a:buChar char="•"/>
            </a:pPr>
            <a:r>
              <a:rPr lang="en-US" sz="2960"/>
              <a:t>The meaning of the word can change, but the part of speech does not.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descr="three.gif" id="638" name="Google Shape;638;p76"/>
          <p:cNvPicPr preferRelativeResize="0"/>
          <p:nvPr/>
        </p:nvPicPr>
        <p:blipFill rotWithShape="1">
          <a:blip r:embed="rId3">
            <a:alphaModFix/>
          </a:blip>
          <a:srcRect b="0" l="0" r="0" t="0"/>
          <a:stretch/>
        </p:blipFill>
        <p:spPr>
          <a:xfrm>
            <a:off x="694874" y="351259"/>
            <a:ext cx="4673600" cy="4470400"/>
          </a:xfrm>
          <a:prstGeom prst="rect">
            <a:avLst/>
          </a:prstGeom>
          <a:noFill/>
          <a:ln>
            <a:noFill/>
          </a:ln>
        </p:spPr>
      </p:pic>
      <p:sp>
        <p:nvSpPr>
          <p:cNvPr id="639" name="Google Shape;639;p76"/>
          <p:cNvSpPr txBox="1"/>
          <p:nvPr/>
        </p:nvSpPr>
        <p:spPr>
          <a:xfrm>
            <a:off x="3404932" y="500942"/>
            <a:ext cx="7257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There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are</a:t>
            </a:r>
            <a:endParaRPr b="0" i="0" sz="1400" u="none" cap="none" strike="noStrike">
              <a:solidFill>
                <a:srgbClr val="000000"/>
              </a:solidFill>
              <a:latin typeface="Arial"/>
              <a:ea typeface="Arial"/>
              <a:cs typeface="Arial"/>
              <a:sym typeface="Arial"/>
            </a:endParaRPr>
          </a:p>
        </p:txBody>
      </p:sp>
      <p:sp>
        <p:nvSpPr>
          <p:cNvPr id="640" name="Google Shape;640;p76"/>
          <p:cNvSpPr txBox="1"/>
          <p:nvPr/>
        </p:nvSpPr>
        <p:spPr>
          <a:xfrm>
            <a:off x="3612630" y="2681964"/>
            <a:ext cx="1755900" cy="175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Suffixes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 that are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both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Inflectional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 and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entury Gothic"/>
                <a:ea typeface="Century Gothic"/>
                <a:cs typeface="Century Gothic"/>
                <a:sym typeface="Century Gothic"/>
              </a:rPr>
              <a:t>derivational</a:t>
            </a:r>
            <a:endParaRPr b="0" i="0" sz="1400" u="none" cap="none" strike="noStrike">
              <a:solidFill>
                <a:srgbClr val="000000"/>
              </a:solidFill>
              <a:latin typeface="Arial"/>
              <a:ea typeface="Arial"/>
              <a:cs typeface="Arial"/>
              <a:sym typeface="Arial"/>
            </a:endParaRPr>
          </a:p>
        </p:txBody>
      </p:sp>
      <p:sp>
        <p:nvSpPr>
          <p:cNvPr id="641" name="Google Shape;641;p76"/>
          <p:cNvSpPr txBox="1"/>
          <p:nvPr/>
        </p:nvSpPr>
        <p:spPr>
          <a:xfrm>
            <a:off x="5577775" y="198200"/>
            <a:ext cx="2895600" cy="528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100"/>
              <a:buFont typeface="Arial"/>
              <a:buNone/>
            </a:pPr>
            <a:r>
              <a:rPr b="1" i="0" lang="en-US" sz="9100" u="none" cap="none" strike="noStrike">
                <a:solidFill>
                  <a:srgbClr val="FF0000"/>
                </a:solidFill>
                <a:latin typeface="Century Gothic"/>
                <a:ea typeface="Century Gothic"/>
                <a:cs typeface="Century Gothic"/>
                <a:sym typeface="Century Gothic"/>
              </a:rPr>
              <a: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100"/>
              <a:buFont typeface="Arial"/>
              <a:buNone/>
            </a:pPr>
            <a:r>
              <a:rPr b="1" i="0" lang="en-US" sz="9100" u="none" cap="none" strike="noStrike">
                <a:solidFill>
                  <a:srgbClr val="FF0000"/>
                </a:solidFill>
                <a:latin typeface="Century Gothic"/>
                <a:ea typeface="Century Gothic"/>
                <a:cs typeface="Century Gothic"/>
                <a:sym typeface="Century Gothic"/>
              </a:rPr>
              <a: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100"/>
              <a:buFont typeface="Arial"/>
              <a:buNone/>
            </a:pPr>
            <a:r>
              <a:rPr b="1" i="0" lang="en-US" sz="9100" u="none" cap="none" strike="noStrike">
                <a:solidFill>
                  <a:srgbClr val="FF0000"/>
                </a:solidFill>
                <a:latin typeface="Century Gothic"/>
                <a:ea typeface="Century Gothic"/>
                <a:cs typeface="Century Gothic"/>
                <a:sym typeface="Century Gothic"/>
              </a:rPr>
              <a:t>-ing</a:t>
            </a:r>
            <a:endParaRPr b="0" i="0" sz="1400" u="none" cap="none" strike="noStrike">
              <a:solidFill>
                <a:srgbClr val="000000"/>
              </a:solidFill>
              <a:latin typeface="Arial"/>
              <a:ea typeface="Arial"/>
              <a:cs typeface="Arial"/>
              <a:sym typeface="Arial"/>
            </a:endParaRPr>
          </a:p>
        </p:txBody>
      </p:sp>
      <p:sp>
        <p:nvSpPr>
          <p:cNvPr id="642" name="Google Shape;642;p7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7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648" name="Google Shape;648;p7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Keep in mind that some suffixes do not change the meaning of the word, and some do.</a:t>
            </a:r>
            <a:endParaRPr/>
          </a:p>
          <a:p>
            <a:pPr indent="-342900" lvl="0" marL="342900" rtl="0" algn="l">
              <a:lnSpc>
                <a:spcPct val="100000"/>
              </a:lnSpc>
              <a:spcBef>
                <a:spcPts val="640"/>
              </a:spcBef>
              <a:spcAft>
                <a:spcPts val="0"/>
              </a:spcAft>
              <a:buClr>
                <a:schemeClr val="dk1"/>
              </a:buClr>
              <a:buSzPts val="3200"/>
              <a:buChar char="•"/>
            </a:pPr>
            <a:r>
              <a:rPr lang="en-US"/>
              <a:t>Some suffixes do not change the part of speech of a word, and others do.</a:t>
            </a:r>
            <a:endParaRPr/>
          </a:p>
          <a:p>
            <a:pPr indent="-342900" lvl="0" marL="342900" rtl="0" algn="l">
              <a:lnSpc>
                <a:spcPct val="100000"/>
              </a:lnSpc>
              <a:spcBef>
                <a:spcPts val="640"/>
              </a:spcBef>
              <a:spcAft>
                <a:spcPts val="0"/>
              </a:spcAft>
              <a:buClr>
                <a:schemeClr val="dk1"/>
              </a:buClr>
              <a:buSzPts val="3200"/>
              <a:buChar char="•"/>
            </a:pPr>
            <a:r>
              <a:rPr lang="en-US"/>
              <a:t>If you know what suffixes mean and what they do or don’t do, that will help you figure out the meaning of words.</a:t>
            </a:r>
            <a:endParaRPr/>
          </a:p>
        </p:txBody>
      </p:sp>
      <p:sp>
        <p:nvSpPr>
          <p:cNvPr id="649" name="Google Shape;649;p7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Suffix Guidelines</a:t>
            </a:r>
            <a:endParaRPr/>
          </a:p>
        </p:txBody>
      </p:sp>
      <p:sp>
        <p:nvSpPr>
          <p:cNvPr id="655" name="Google Shape;655;p7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87350" lvl="0" marL="342900" rtl="0" algn="l">
              <a:lnSpc>
                <a:spcPct val="90000"/>
              </a:lnSpc>
              <a:spcBef>
                <a:spcPts val="0"/>
              </a:spcBef>
              <a:spcAft>
                <a:spcPts val="0"/>
              </a:spcAft>
              <a:buClr>
                <a:schemeClr val="dk1"/>
              </a:buClr>
              <a:buSzPts val="3900"/>
              <a:buChar char="•"/>
            </a:pPr>
            <a:r>
              <a:rPr lang="en-US" sz="3500"/>
              <a:t>There are several guidelines you need to keep in mind as you add suffixes to words.</a:t>
            </a:r>
            <a:endParaRPr sz="3500"/>
          </a:p>
          <a:p>
            <a:pPr indent="-387350" lvl="0" marL="342900" rtl="0" algn="l">
              <a:lnSpc>
                <a:spcPct val="90000"/>
              </a:lnSpc>
              <a:spcBef>
                <a:spcPts val="640"/>
              </a:spcBef>
              <a:spcAft>
                <a:spcPts val="0"/>
              </a:spcAft>
              <a:buClr>
                <a:schemeClr val="dk1"/>
              </a:buClr>
              <a:buSzPts val="3900"/>
              <a:buChar char="•"/>
            </a:pPr>
            <a:r>
              <a:rPr lang="en-US" sz="3500"/>
              <a:t>These guidelines are not ‘hard and fast’ rules. That is, they are not always used; they are sometimes used, but knowing about them might help you as you are guessing the meaning of a word.</a:t>
            </a:r>
            <a:endParaRPr sz="3500"/>
          </a:p>
        </p:txBody>
      </p:sp>
      <p:sp>
        <p:nvSpPr>
          <p:cNvPr id="656" name="Google Shape;656;p7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7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959"/>
              <a:buFont typeface="Book Antiqua"/>
              <a:buNone/>
            </a:pPr>
            <a:r>
              <a:rPr b="1" lang="en-US" sz="3563">
                <a:solidFill>
                  <a:srgbClr val="FF0000"/>
                </a:solidFill>
              </a:rPr>
              <a:t>Adding suffixes to words that </a:t>
            </a:r>
            <a:br>
              <a:rPr b="1" lang="en-US" sz="3563">
                <a:solidFill>
                  <a:srgbClr val="FF0000"/>
                </a:solidFill>
              </a:rPr>
            </a:br>
            <a:r>
              <a:rPr b="1" lang="en-US" sz="3563">
                <a:solidFill>
                  <a:srgbClr val="FF0000"/>
                </a:solidFill>
              </a:rPr>
              <a:t>end in “y”</a:t>
            </a:r>
            <a:endParaRPr sz="3959"/>
          </a:p>
        </p:txBody>
      </p:sp>
      <p:sp>
        <p:nvSpPr>
          <p:cNvPr id="662" name="Google Shape;662;p7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720"/>
              <a:buChar char="•"/>
            </a:pPr>
            <a:r>
              <a:rPr lang="en-US" sz="2720"/>
              <a:t>If the letter before a final </a:t>
            </a:r>
            <a:r>
              <a:rPr lang="en-US" sz="2720" u="sng"/>
              <a:t>y</a:t>
            </a:r>
            <a:r>
              <a:rPr lang="en-US" sz="2720"/>
              <a:t> is a vowel, the </a:t>
            </a:r>
            <a:r>
              <a:rPr lang="en-US" sz="2720" u="sng"/>
              <a:t>y</a:t>
            </a:r>
            <a:r>
              <a:rPr lang="en-US" sz="2720"/>
              <a:t> doesn’t change when you add a suffix.</a:t>
            </a:r>
            <a:endParaRPr/>
          </a:p>
          <a:p>
            <a:pPr indent="-342900" lvl="0" marL="342900" rtl="0" algn="ctr">
              <a:lnSpc>
                <a:spcPct val="90000"/>
              </a:lnSpc>
              <a:spcBef>
                <a:spcPts val="544"/>
              </a:spcBef>
              <a:spcAft>
                <a:spcPts val="0"/>
              </a:spcAft>
              <a:buClr>
                <a:schemeClr val="dk1"/>
              </a:buClr>
              <a:buSzPts val="2720"/>
              <a:buNone/>
            </a:pPr>
            <a:r>
              <a:rPr lang="en-US" sz="2720"/>
              <a:t>(Example:  Play			Playing)</a:t>
            </a:r>
            <a:endParaRPr/>
          </a:p>
          <a:p>
            <a:pPr indent="-170180" lvl="0" marL="342900" rtl="0" algn="ctr">
              <a:lnSpc>
                <a:spcPct val="90000"/>
              </a:lnSpc>
              <a:spcBef>
                <a:spcPts val="544"/>
              </a:spcBef>
              <a:spcAft>
                <a:spcPts val="0"/>
              </a:spcAft>
              <a:buClr>
                <a:schemeClr val="dk1"/>
              </a:buClr>
              <a:buSzPts val="2720"/>
              <a:buNone/>
            </a:pPr>
            <a:r>
              <a:t/>
            </a:r>
            <a:endParaRPr sz="2720"/>
          </a:p>
          <a:p>
            <a:pPr indent="-342900" lvl="0" marL="342900" rtl="0" algn="l">
              <a:lnSpc>
                <a:spcPct val="90000"/>
              </a:lnSpc>
              <a:spcBef>
                <a:spcPts val="544"/>
              </a:spcBef>
              <a:spcAft>
                <a:spcPts val="0"/>
              </a:spcAft>
              <a:buClr>
                <a:schemeClr val="dk1"/>
              </a:buClr>
              <a:buSzPts val="2720"/>
              <a:buChar char="•"/>
            </a:pPr>
            <a:r>
              <a:rPr lang="en-US" sz="2720"/>
              <a:t>If the letter before a final </a:t>
            </a:r>
            <a:r>
              <a:rPr lang="en-US" sz="2720" u="sng"/>
              <a:t>y</a:t>
            </a:r>
            <a:r>
              <a:rPr lang="en-US" sz="2720"/>
              <a:t> is a consonant, the </a:t>
            </a:r>
            <a:r>
              <a:rPr lang="en-US" sz="2720" u="sng"/>
              <a:t>y</a:t>
            </a:r>
            <a:r>
              <a:rPr lang="en-US" sz="2720"/>
              <a:t> changes to an </a:t>
            </a:r>
            <a:r>
              <a:rPr lang="en-US" sz="2720" u="sng"/>
              <a:t>i</a:t>
            </a:r>
            <a:r>
              <a:rPr lang="en-US" sz="2720"/>
              <a:t> before you add the suffix.</a:t>
            </a:r>
            <a:endParaRPr/>
          </a:p>
          <a:p>
            <a:pPr indent="-342900" lvl="0" marL="342900" rtl="0" algn="ctr">
              <a:lnSpc>
                <a:spcPct val="90000"/>
              </a:lnSpc>
              <a:spcBef>
                <a:spcPts val="544"/>
              </a:spcBef>
              <a:spcAft>
                <a:spcPts val="0"/>
              </a:spcAft>
              <a:buClr>
                <a:schemeClr val="dk1"/>
              </a:buClr>
              <a:buSzPts val="2720"/>
              <a:buNone/>
            </a:pPr>
            <a:r>
              <a:rPr lang="en-US" sz="2720"/>
              <a:t>(Example:  Carry            	Carried)</a:t>
            </a:r>
            <a:endParaRPr/>
          </a:p>
          <a:p>
            <a:pPr indent="-170180" lvl="0" marL="342900" rtl="0" algn="l">
              <a:lnSpc>
                <a:spcPct val="90000"/>
              </a:lnSpc>
              <a:spcBef>
                <a:spcPts val="544"/>
              </a:spcBef>
              <a:spcAft>
                <a:spcPts val="0"/>
              </a:spcAft>
              <a:buClr>
                <a:schemeClr val="dk1"/>
              </a:buClr>
              <a:buSzPts val="2720"/>
              <a:buNone/>
            </a:pPr>
            <a:r>
              <a:t/>
            </a:r>
            <a:endParaRPr sz="2720"/>
          </a:p>
          <a:p>
            <a:pPr indent="-342900" lvl="0" marL="342900" rtl="0" algn="l">
              <a:lnSpc>
                <a:spcPct val="90000"/>
              </a:lnSpc>
              <a:spcBef>
                <a:spcPts val="544"/>
              </a:spcBef>
              <a:spcAft>
                <a:spcPts val="0"/>
              </a:spcAft>
              <a:buClr>
                <a:schemeClr val="dk1"/>
              </a:buClr>
              <a:buSzPts val="2720"/>
              <a:buChar char="•"/>
            </a:pPr>
            <a:r>
              <a:rPr lang="en-US" sz="2720"/>
              <a:t> EXCEPT when the suffix begins with an </a:t>
            </a:r>
            <a:r>
              <a:rPr lang="en-US" sz="2720" u="sng"/>
              <a:t>i</a:t>
            </a:r>
            <a:r>
              <a:rPr lang="en-US" sz="2720"/>
              <a:t>.</a:t>
            </a:r>
            <a:endParaRPr/>
          </a:p>
          <a:p>
            <a:pPr indent="-342900" lvl="0" marL="342900" rtl="0" algn="ctr">
              <a:lnSpc>
                <a:spcPct val="90000"/>
              </a:lnSpc>
              <a:spcBef>
                <a:spcPts val="544"/>
              </a:spcBef>
              <a:spcAft>
                <a:spcPts val="0"/>
              </a:spcAft>
              <a:buClr>
                <a:schemeClr val="dk1"/>
              </a:buClr>
              <a:buSzPts val="2720"/>
              <a:buNone/>
            </a:pPr>
            <a:r>
              <a:rPr lang="en-US" sz="2720"/>
              <a:t>(Example:  Carry               	Carrying)</a:t>
            </a:r>
            <a:endParaRPr/>
          </a:p>
          <a:p>
            <a:pPr indent="-170180" lvl="0" marL="342900" rtl="0" algn="ctr">
              <a:lnSpc>
                <a:spcPct val="90000"/>
              </a:lnSpc>
              <a:spcBef>
                <a:spcPts val="544"/>
              </a:spcBef>
              <a:spcAft>
                <a:spcPts val="0"/>
              </a:spcAft>
              <a:buClr>
                <a:schemeClr val="dk1"/>
              </a:buClr>
              <a:buSzPts val="2720"/>
              <a:buNone/>
            </a:pPr>
            <a:r>
              <a:t/>
            </a:r>
            <a:endParaRPr sz="2720"/>
          </a:p>
        </p:txBody>
      </p:sp>
      <p:cxnSp>
        <p:nvCxnSpPr>
          <p:cNvPr id="663" name="Google Shape;663;p79"/>
          <p:cNvCxnSpPr/>
          <p:nvPr/>
        </p:nvCxnSpPr>
        <p:spPr>
          <a:xfrm>
            <a:off x="4645314" y="2889110"/>
            <a:ext cx="8511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664" name="Google Shape;664;p79"/>
          <p:cNvCxnSpPr/>
          <p:nvPr/>
        </p:nvCxnSpPr>
        <p:spPr>
          <a:xfrm>
            <a:off x="4736514" y="4622735"/>
            <a:ext cx="8511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665" name="Google Shape;665;p79"/>
          <p:cNvCxnSpPr/>
          <p:nvPr/>
        </p:nvCxnSpPr>
        <p:spPr>
          <a:xfrm>
            <a:off x="4645313" y="5957598"/>
            <a:ext cx="8511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sp>
        <p:nvSpPr>
          <p:cNvPr id="666" name="Google Shape;666;p7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80"/>
          <p:cNvSpPr txBox="1"/>
          <p:nvPr>
            <p:ph type="title"/>
          </p:nvPr>
        </p:nvSpPr>
        <p:spPr>
          <a:xfrm>
            <a:off x="149900" y="202650"/>
            <a:ext cx="8881800" cy="1794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959"/>
              <a:buFont typeface="Book Antiqua"/>
              <a:buNone/>
            </a:pPr>
            <a:r>
              <a:rPr b="1" lang="en-US" sz="3563">
                <a:solidFill>
                  <a:srgbClr val="FF0000"/>
                </a:solidFill>
              </a:rPr>
              <a:t>When adding suffixes to words that </a:t>
            </a:r>
            <a:br>
              <a:rPr b="1" lang="en-US" sz="3563">
                <a:solidFill>
                  <a:srgbClr val="FF0000"/>
                </a:solidFill>
              </a:rPr>
            </a:br>
            <a:r>
              <a:rPr b="1" lang="en-US" sz="3563">
                <a:solidFill>
                  <a:srgbClr val="FF0000"/>
                </a:solidFill>
              </a:rPr>
              <a:t>end in a single consonant with a single vowel in front of it …</a:t>
            </a:r>
            <a:br>
              <a:rPr b="1" lang="en-US" sz="3563">
                <a:solidFill>
                  <a:srgbClr val="FF0000"/>
                </a:solidFill>
              </a:rPr>
            </a:br>
            <a:endParaRPr b="1" sz="3563">
              <a:solidFill>
                <a:srgbClr val="FF0000"/>
              </a:solidFill>
            </a:endParaRPr>
          </a:p>
        </p:txBody>
      </p:sp>
      <p:sp>
        <p:nvSpPr>
          <p:cNvPr id="672" name="Google Shape;672;p80"/>
          <p:cNvSpPr txBox="1"/>
          <p:nvPr>
            <p:ph idx="1" type="body"/>
          </p:nvPr>
        </p:nvSpPr>
        <p:spPr>
          <a:xfrm>
            <a:off x="457200" y="2188617"/>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Double the consonant if the suffix begins with a vowel.</a:t>
            </a:r>
            <a:endParaRPr/>
          </a:p>
          <a:p>
            <a:pPr indent="-342900" lvl="0" marL="342900" rtl="0" algn="ctr">
              <a:lnSpc>
                <a:spcPct val="100000"/>
              </a:lnSpc>
              <a:spcBef>
                <a:spcPts val="640"/>
              </a:spcBef>
              <a:spcAft>
                <a:spcPts val="0"/>
              </a:spcAft>
              <a:buClr>
                <a:schemeClr val="dk1"/>
              </a:buClr>
              <a:buSzPts val="3200"/>
              <a:buNone/>
            </a:pPr>
            <a:r>
              <a:rPr lang="en-US"/>
              <a:t>(Example:  Fit			Fitting)</a:t>
            </a:r>
            <a:endParaRPr/>
          </a:p>
          <a:p>
            <a:pPr indent="-139700" lvl="0" marL="342900" rtl="0" algn="ctr">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Don’t double the consonant if the suffix begins with a consonant.</a:t>
            </a:r>
            <a:endParaRPr/>
          </a:p>
          <a:p>
            <a:pPr indent="-342900" lvl="0" marL="342900" rtl="0" algn="ctr">
              <a:lnSpc>
                <a:spcPct val="100000"/>
              </a:lnSpc>
              <a:spcBef>
                <a:spcPts val="640"/>
              </a:spcBef>
              <a:spcAft>
                <a:spcPts val="0"/>
              </a:spcAft>
              <a:buClr>
                <a:schemeClr val="dk1"/>
              </a:buClr>
              <a:buSzPts val="3200"/>
              <a:buNone/>
            </a:pPr>
            <a:r>
              <a:rPr lang="en-US"/>
              <a:t>(Example:  Fit           	Fitness)</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ctr">
              <a:lnSpc>
                <a:spcPct val="100000"/>
              </a:lnSpc>
              <a:spcBef>
                <a:spcPts val="640"/>
              </a:spcBef>
              <a:spcAft>
                <a:spcPts val="0"/>
              </a:spcAft>
              <a:buClr>
                <a:schemeClr val="dk1"/>
              </a:buClr>
              <a:buSzPts val="3200"/>
              <a:buNone/>
            </a:pPr>
            <a:r>
              <a:t/>
            </a:r>
            <a:endParaRPr/>
          </a:p>
        </p:txBody>
      </p:sp>
      <p:cxnSp>
        <p:nvCxnSpPr>
          <p:cNvPr id="673" name="Google Shape;673;p80"/>
          <p:cNvCxnSpPr/>
          <p:nvPr/>
        </p:nvCxnSpPr>
        <p:spPr>
          <a:xfrm>
            <a:off x="4606136" y="3428258"/>
            <a:ext cx="8241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cxnSp>
        <p:nvCxnSpPr>
          <p:cNvPr id="674" name="Google Shape;674;p80"/>
          <p:cNvCxnSpPr/>
          <p:nvPr/>
        </p:nvCxnSpPr>
        <p:spPr>
          <a:xfrm>
            <a:off x="4606136" y="5491291"/>
            <a:ext cx="824100" cy="1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7250"/>
              </a:srgbClr>
            </a:outerShdw>
          </a:effectLst>
        </p:spPr>
      </p:cxnSp>
      <p:sp>
        <p:nvSpPr>
          <p:cNvPr id="675" name="Google Shape;675;p8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8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Another word that fits the </a:t>
            </a:r>
            <a:br>
              <a:rPr lang="en-US" sz="3563"/>
            </a:br>
            <a:r>
              <a:rPr lang="en-US" sz="3563"/>
              <a:t>consonant doubling guideline”  is:</a:t>
            </a:r>
            <a:endParaRPr sz="3959"/>
          </a:p>
        </p:txBody>
      </p:sp>
      <p:sp>
        <p:nvSpPr>
          <p:cNvPr id="681" name="Google Shape;681;p81"/>
          <p:cNvSpPr/>
          <p:nvPr/>
        </p:nvSpPr>
        <p:spPr>
          <a:xfrm>
            <a:off x="2353457" y="2391265"/>
            <a:ext cx="4152300" cy="1508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200"/>
              <a:buFont typeface="Arial"/>
              <a:buNone/>
            </a:pPr>
            <a:r>
              <a:rPr b="1" i="0" lang="en-US" sz="9200" u="none" cap="none" strike="noStrike">
                <a:solidFill>
                  <a:srgbClr val="FF0000"/>
                </a:solidFill>
                <a:latin typeface="Century Gothic"/>
                <a:ea typeface="Century Gothic"/>
                <a:cs typeface="Century Gothic"/>
                <a:sym typeface="Century Gothic"/>
              </a:rPr>
              <a:t>Run</a:t>
            </a:r>
            <a:endParaRPr b="0" i="0" sz="1400" u="none" cap="none" strike="noStrike">
              <a:solidFill>
                <a:srgbClr val="000000"/>
              </a:solidFill>
              <a:latin typeface="Arial"/>
              <a:ea typeface="Arial"/>
              <a:cs typeface="Arial"/>
              <a:sym typeface="Arial"/>
            </a:endParaRPr>
          </a:p>
        </p:txBody>
      </p:sp>
      <p:sp>
        <p:nvSpPr>
          <p:cNvPr id="682" name="Google Shape;682;p8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DAE5F1"/>
              </a:buClr>
              <a:buSzPts val="4400"/>
              <a:buFont typeface="Book Antiqua"/>
              <a:buNone/>
            </a:pPr>
            <a:r>
              <a:rPr b="1" lang="en-US">
                <a:solidFill>
                  <a:srgbClr val="DAE5F1"/>
                </a:solidFill>
                <a:highlight>
                  <a:srgbClr val="9900FF"/>
                </a:highlight>
              </a:rPr>
              <a:t>Start-Up Activity Day 1</a:t>
            </a:r>
            <a:endParaRPr>
              <a:highlight>
                <a:srgbClr val="9900FF"/>
              </a:highlight>
            </a:endParaRPr>
          </a:p>
        </p:txBody>
      </p:sp>
      <p:sp>
        <p:nvSpPr>
          <p:cNvPr id="206" name="Google Shape;206;p1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342900" rtl="0" algn="ctr">
              <a:lnSpc>
                <a:spcPct val="90000"/>
              </a:lnSpc>
              <a:spcBef>
                <a:spcPts val="960"/>
              </a:spcBef>
              <a:spcAft>
                <a:spcPts val="0"/>
              </a:spcAft>
              <a:buSzPts val="1800"/>
              <a:buNone/>
            </a:pPr>
            <a:r>
              <a:rPr lang="en-US" sz="5300"/>
              <a:t>In your journal, make a list of the classes you have that require you to know the meaning of words.</a:t>
            </a:r>
            <a:endParaRPr sz="5300"/>
          </a:p>
        </p:txBody>
      </p:sp>
      <p:sp>
        <p:nvSpPr>
          <p:cNvPr id="207" name="Google Shape;207;p1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82"/>
          <p:cNvSpPr txBox="1"/>
          <p:nvPr>
            <p:ph type="title"/>
          </p:nvPr>
        </p:nvSpPr>
        <p:spPr>
          <a:xfrm>
            <a:off x="457200" y="243180"/>
            <a:ext cx="8229600" cy="1864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959"/>
              <a:buFont typeface="Book Antiqua"/>
              <a:buNone/>
            </a:pPr>
            <a:r>
              <a:rPr b="1" lang="en-US" sz="3563">
                <a:solidFill>
                  <a:srgbClr val="FF0000"/>
                </a:solidFill>
              </a:rPr>
              <a:t>Compound </a:t>
            </a:r>
            <a:r>
              <a:rPr lang="en-US" sz="3563"/>
              <a:t>suffixes</a:t>
            </a:r>
            <a:br>
              <a:rPr lang="en-US" sz="3563"/>
            </a:br>
            <a:r>
              <a:rPr lang="en-US" sz="3563"/>
              <a:t>include more than one suffix </a:t>
            </a:r>
            <a:br>
              <a:rPr lang="en-US" sz="3563"/>
            </a:br>
            <a:r>
              <a:rPr lang="en-US" sz="3563"/>
              <a:t>at the end of the word.</a:t>
            </a:r>
            <a:endParaRPr sz="3959"/>
          </a:p>
        </p:txBody>
      </p:sp>
      <p:sp>
        <p:nvSpPr>
          <p:cNvPr id="688" name="Google Shape;688;p82"/>
          <p:cNvSpPr txBox="1"/>
          <p:nvPr>
            <p:ph idx="1" type="body"/>
          </p:nvPr>
        </p:nvSpPr>
        <p:spPr>
          <a:xfrm>
            <a:off x="2807700" y="2195348"/>
            <a:ext cx="3528600" cy="3659400"/>
          </a:xfrm>
          <a:prstGeom prst="rect">
            <a:avLst/>
          </a:prstGeom>
          <a:noFill/>
          <a:ln>
            <a:noFill/>
          </a:ln>
        </p:spPr>
        <p:txBody>
          <a:bodyPr anchorCtr="0" anchor="t" bIns="45700" lIns="91425" spcFirstLastPara="1" rIns="91425" wrap="square" tIns="45700">
            <a:noAutofit/>
          </a:bodyPr>
          <a:lstStyle/>
          <a:p>
            <a:pPr indent="-387350" lvl="0" marL="342900" rtl="0" algn="l">
              <a:lnSpc>
                <a:spcPct val="100000"/>
              </a:lnSpc>
              <a:spcBef>
                <a:spcPts val="0"/>
              </a:spcBef>
              <a:spcAft>
                <a:spcPts val="0"/>
              </a:spcAft>
              <a:buClr>
                <a:schemeClr val="dk1"/>
              </a:buClr>
              <a:buSzPts val="3900"/>
              <a:buChar char="•"/>
            </a:pPr>
            <a:r>
              <a:rPr lang="en-US" sz="3500"/>
              <a:t>Helplessness</a:t>
            </a:r>
            <a:endParaRPr sz="3500"/>
          </a:p>
          <a:p>
            <a:pPr indent="-387350" lvl="0" marL="342900" rtl="0" algn="l">
              <a:lnSpc>
                <a:spcPct val="100000"/>
              </a:lnSpc>
              <a:spcBef>
                <a:spcPts val="640"/>
              </a:spcBef>
              <a:spcAft>
                <a:spcPts val="0"/>
              </a:spcAft>
              <a:buClr>
                <a:schemeClr val="dk1"/>
              </a:buClr>
              <a:buSzPts val="3900"/>
              <a:buChar char="•"/>
            </a:pPr>
            <a:r>
              <a:rPr lang="en-US" sz="3500"/>
              <a:t>Endlessly</a:t>
            </a:r>
            <a:endParaRPr sz="3500"/>
          </a:p>
          <a:p>
            <a:pPr indent="-387350" lvl="0" marL="342900" rtl="0" algn="l">
              <a:lnSpc>
                <a:spcPct val="100000"/>
              </a:lnSpc>
              <a:spcBef>
                <a:spcPts val="640"/>
              </a:spcBef>
              <a:spcAft>
                <a:spcPts val="0"/>
              </a:spcAft>
              <a:buClr>
                <a:schemeClr val="dk1"/>
              </a:buClr>
              <a:buSzPts val="3900"/>
              <a:buChar char="•"/>
            </a:pPr>
            <a:r>
              <a:rPr lang="en-US" sz="3500"/>
              <a:t>Loveliness</a:t>
            </a:r>
            <a:endParaRPr sz="3500"/>
          </a:p>
          <a:p>
            <a:pPr indent="-387350" lvl="0" marL="342900" rtl="0" algn="l">
              <a:lnSpc>
                <a:spcPct val="100000"/>
              </a:lnSpc>
              <a:spcBef>
                <a:spcPts val="640"/>
              </a:spcBef>
              <a:spcAft>
                <a:spcPts val="0"/>
              </a:spcAft>
              <a:buClr>
                <a:schemeClr val="dk1"/>
              </a:buClr>
              <a:buSzPts val="3900"/>
              <a:buChar char="•"/>
            </a:pPr>
            <a:r>
              <a:rPr lang="en-US" sz="3500"/>
              <a:t>Professionalism</a:t>
            </a:r>
            <a:endParaRPr sz="3500"/>
          </a:p>
          <a:p>
            <a:pPr indent="-387350" lvl="0" marL="342900" rtl="0" algn="l">
              <a:lnSpc>
                <a:spcPct val="100000"/>
              </a:lnSpc>
              <a:spcBef>
                <a:spcPts val="640"/>
              </a:spcBef>
              <a:spcAft>
                <a:spcPts val="0"/>
              </a:spcAft>
              <a:buClr>
                <a:schemeClr val="dk1"/>
              </a:buClr>
              <a:buSzPts val="3900"/>
              <a:buChar char="•"/>
            </a:pPr>
            <a:r>
              <a:rPr lang="en-US" sz="3500"/>
              <a:t>Respectability</a:t>
            </a:r>
            <a:endParaRPr sz="3500"/>
          </a:p>
        </p:txBody>
      </p:sp>
      <p:sp>
        <p:nvSpPr>
          <p:cNvPr id="689" name="Google Shape;689;p8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8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695" name="Google Shape;695;p8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lang="en-US" sz="3800"/>
              <a:t>When you are looking for the suffix of a word, you need to determine whether there’s more than one suffix in a word, and separate them both from the rest of the word like this.</a:t>
            </a:r>
            <a:endParaRPr sz="3800"/>
          </a:p>
          <a:p>
            <a:pPr indent="0" lvl="0" marL="0" rtl="0" algn="ctr">
              <a:lnSpc>
                <a:spcPct val="100000"/>
              </a:lnSpc>
              <a:spcBef>
                <a:spcPts val="640"/>
              </a:spcBef>
              <a:spcAft>
                <a:spcPts val="0"/>
              </a:spcAft>
              <a:buNone/>
            </a:pPr>
            <a:r>
              <a:rPr b="1" lang="en-US" sz="5000">
                <a:solidFill>
                  <a:srgbClr val="0000FF"/>
                </a:solidFill>
              </a:rPr>
              <a:t>helplessness</a:t>
            </a:r>
            <a:endParaRPr b="1" sz="5000">
              <a:solidFill>
                <a:srgbClr val="0000FF"/>
              </a:solidFill>
            </a:endParaRPr>
          </a:p>
          <a:p>
            <a:pPr indent="-139700" lvl="0" marL="342900" rtl="0" algn="l">
              <a:lnSpc>
                <a:spcPct val="100000"/>
              </a:lnSpc>
              <a:spcBef>
                <a:spcPts val="640"/>
              </a:spcBef>
              <a:spcAft>
                <a:spcPts val="0"/>
              </a:spcAft>
              <a:buClr>
                <a:schemeClr val="dk1"/>
              </a:buClr>
              <a:buSzPts val="3200"/>
              <a:buNone/>
            </a:pPr>
            <a:r>
              <a:t/>
            </a:r>
            <a:endParaRPr/>
          </a:p>
        </p:txBody>
      </p:sp>
      <p:sp>
        <p:nvSpPr>
          <p:cNvPr id="696" name="Google Shape;696;p8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8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6000"/>
              <a:buFont typeface="Book Antiqua"/>
              <a:buNone/>
            </a:pPr>
            <a:r>
              <a:rPr lang="en-US" sz="6000">
                <a:solidFill>
                  <a:srgbClr val="FF0000"/>
                </a:solidFill>
              </a:rPr>
              <a:t>Guided Practice</a:t>
            </a:r>
            <a:endParaRPr/>
          </a:p>
        </p:txBody>
      </p:sp>
      <p:sp>
        <p:nvSpPr>
          <p:cNvPr id="702" name="Google Shape;702;p8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None/>
            </a:pPr>
            <a:r>
              <a:rPr lang="en-US" sz="8800"/>
              <a:t>Separate the Suffix Worksheet #1</a:t>
            </a:r>
            <a:endParaRPr/>
          </a:p>
          <a:p>
            <a:pPr indent="0" lvl="0" marL="0" rtl="0" algn="ctr">
              <a:lnSpc>
                <a:spcPct val="100000"/>
              </a:lnSpc>
              <a:spcBef>
                <a:spcPts val="1760"/>
              </a:spcBef>
              <a:spcAft>
                <a:spcPts val="0"/>
              </a:spcAft>
              <a:buClr>
                <a:schemeClr val="dk1"/>
              </a:buClr>
              <a:buSzPts val="8800"/>
              <a:buNone/>
            </a:pPr>
            <a:r>
              <a:t/>
            </a:r>
            <a:endParaRPr sz="8800"/>
          </a:p>
          <a:p>
            <a:pPr indent="-139700" lvl="0" marL="342900" rtl="0" algn="l">
              <a:lnSpc>
                <a:spcPct val="100000"/>
              </a:lnSpc>
              <a:spcBef>
                <a:spcPts val="640"/>
              </a:spcBef>
              <a:spcAft>
                <a:spcPts val="0"/>
              </a:spcAft>
              <a:buClr>
                <a:schemeClr val="dk1"/>
              </a:buClr>
              <a:buSzPts val="3200"/>
              <a:buNone/>
            </a:pPr>
            <a:r>
              <a:t/>
            </a:r>
            <a:endParaRPr/>
          </a:p>
        </p:txBody>
      </p:sp>
      <p:sp>
        <p:nvSpPr>
          <p:cNvPr id="703" name="Google Shape;703;p8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8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7365D"/>
              </a:buClr>
              <a:buSzPts val="4800"/>
              <a:buFont typeface="Book Antiqua"/>
              <a:buNone/>
            </a:pPr>
            <a:r>
              <a:rPr b="1" lang="en-US" sz="4800">
                <a:solidFill>
                  <a:srgbClr val="17365D"/>
                </a:solidFill>
              </a:rPr>
              <a:t>Let’s Practice</a:t>
            </a:r>
            <a:endParaRPr/>
          </a:p>
        </p:txBody>
      </p:sp>
      <p:sp>
        <p:nvSpPr>
          <p:cNvPr id="709" name="Google Shape;709;p85"/>
          <p:cNvSpPr txBox="1"/>
          <p:nvPr>
            <p:ph idx="1" type="body"/>
          </p:nvPr>
        </p:nvSpPr>
        <p:spPr>
          <a:xfrm>
            <a:off x="457200" y="1600200"/>
            <a:ext cx="8229600" cy="4756200"/>
          </a:xfrm>
          <a:prstGeom prst="rect">
            <a:avLst/>
          </a:prstGeom>
          <a:noFill/>
          <a:ln>
            <a:noFill/>
          </a:ln>
        </p:spPr>
        <p:txBody>
          <a:bodyPr anchorCtr="0" anchor="t" bIns="45700" lIns="91425" spcFirstLastPara="1" rIns="91425" wrap="square" tIns="45700">
            <a:noAutofit/>
          </a:bodyPr>
          <a:lstStyle/>
          <a:p>
            <a:pPr indent="-374650" lvl="0" marL="342900" rtl="0" algn="l">
              <a:lnSpc>
                <a:spcPct val="100000"/>
              </a:lnSpc>
              <a:spcBef>
                <a:spcPts val="0"/>
              </a:spcBef>
              <a:spcAft>
                <a:spcPts val="0"/>
              </a:spcAft>
              <a:buClr>
                <a:schemeClr val="dk1"/>
              </a:buClr>
              <a:buSzPts val="3700"/>
              <a:buChar char="•"/>
            </a:pPr>
            <a:r>
              <a:rPr lang="en-US" sz="3300"/>
              <a:t>Some words on the list have suffixes, others do not.</a:t>
            </a:r>
            <a:endParaRPr sz="3300"/>
          </a:p>
          <a:p>
            <a:pPr indent="-374650" lvl="0" marL="342900" rtl="0" algn="l">
              <a:lnSpc>
                <a:spcPct val="100000"/>
              </a:lnSpc>
              <a:spcBef>
                <a:spcPts val="640"/>
              </a:spcBef>
              <a:spcAft>
                <a:spcPts val="0"/>
              </a:spcAft>
              <a:buClr>
                <a:schemeClr val="dk1"/>
              </a:buClr>
              <a:buSzPts val="3700"/>
              <a:buChar char="•"/>
            </a:pPr>
            <a:r>
              <a:rPr lang="en-US" sz="3300"/>
              <a:t>Taking turns, we will state if there is a suffix  or not on a word and what the suffix is.</a:t>
            </a:r>
            <a:endParaRPr sz="3300"/>
          </a:p>
          <a:p>
            <a:pPr indent="-374650" lvl="0" marL="342900" rtl="0" algn="l">
              <a:lnSpc>
                <a:spcPct val="100000"/>
              </a:lnSpc>
              <a:spcBef>
                <a:spcPts val="640"/>
              </a:spcBef>
              <a:spcAft>
                <a:spcPts val="0"/>
              </a:spcAft>
              <a:buClr>
                <a:schemeClr val="dk1"/>
              </a:buClr>
              <a:buSzPts val="3700"/>
              <a:buChar char="•"/>
            </a:pPr>
            <a:r>
              <a:rPr lang="en-US" sz="3300"/>
              <a:t>After a suffix has been named, separate the suffix on your worksheet with a pencil mark as shown in the example of the top of the worksheet.</a:t>
            </a:r>
            <a:endParaRPr sz="3300"/>
          </a:p>
        </p:txBody>
      </p:sp>
      <p:sp>
        <p:nvSpPr>
          <p:cNvPr id="710" name="Google Shape;710;p8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Book Antiqua"/>
              <a:buNone/>
            </a:pPr>
            <a:r>
              <a:rPr lang="en-US">
                <a:solidFill>
                  <a:srgbClr val="FF0000"/>
                </a:solidFill>
              </a:rPr>
              <a:t>Independent Practice</a:t>
            </a:r>
            <a:endParaRPr/>
          </a:p>
        </p:txBody>
      </p:sp>
      <p:sp>
        <p:nvSpPr>
          <p:cNvPr id="716" name="Google Shape;716;p86"/>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You need to determine whether there is a suffix on each word, and you must separate the suffix using an ‘L’.</a:t>
            </a:r>
            <a:endParaRPr/>
          </a:p>
          <a:p>
            <a:pPr indent="-342900" lvl="0" marL="342900" rtl="0" algn="l">
              <a:lnSpc>
                <a:spcPct val="100000"/>
              </a:lnSpc>
              <a:spcBef>
                <a:spcPts val="640"/>
              </a:spcBef>
              <a:spcAft>
                <a:spcPts val="0"/>
              </a:spcAft>
              <a:buClr>
                <a:schemeClr val="dk1"/>
              </a:buClr>
              <a:buSzPts val="3200"/>
              <a:buChar char="•"/>
            </a:pPr>
            <a:r>
              <a:rPr lang="en-US"/>
              <a:t>Watch out, because some words on the worksheet do not have suffixes. You may use your </a:t>
            </a:r>
            <a:r>
              <a:rPr i="1" lang="en-US"/>
              <a:t>Suffix List</a:t>
            </a:r>
            <a:r>
              <a:rPr lang="en-US"/>
              <a:t> for reference.</a:t>
            </a:r>
            <a:endParaRPr/>
          </a:p>
          <a:p>
            <a:pPr indent="-342900" lvl="0" marL="342900" rtl="0" algn="l">
              <a:lnSpc>
                <a:spcPct val="100000"/>
              </a:lnSpc>
              <a:spcBef>
                <a:spcPts val="640"/>
              </a:spcBef>
              <a:spcAft>
                <a:spcPts val="0"/>
              </a:spcAft>
              <a:buClr>
                <a:schemeClr val="dk1"/>
              </a:buClr>
              <a:buSzPts val="3200"/>
              <a:buChar char="•"/>
            </a:pPr>
            <a:r>
              <a:rPr lang="en-US"/>
              <a:t>80% correct is mastery</a:t>
            </a:r>
            <a:endParaRPr/>
          </a:p>
        </p:txBody>
      </p:sp>
      <p:sp>
        <p:nvSpPr>
          <p:cNvPr id="717" name="Google Shape;717;p8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8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723" name="Google Shape;723;p87"/>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Knowing how to pronounce the suffixes is very important.</a:t>
            </a:r>
            <a:endParaRPr/>
          </a:p>
          <a:p>
            <a:pPr indent="-342900" lvl="0" marL="342900" rtl="0" algn="l">
              <a:lnSpc>
                <a:spcPct val="90000"/>
              </a:lnSpc>
              <a:spcBef>
                <a:spcPts val="640"/>
              </a:spcBef>
              <a:spcAft>
                <a:spcPts val="0"/>
              </a:spcAft>
              <a:buClr>
                <a:schemeClr val="dk1"/>
              </a:buClr>
              <a:buSzPts val="3200"/>
              <a:buChar char="•"/>
            </a:pPr>
            <a:r>
              <a:rPr lang="en-US"/>
              <a:t>We will be practicing how to pronounce them today. I will say some of the suffixes for you; then you will say them to me.</a:t>
            </a:r>
            <a:endParaRPr/>
          </a:p>
          <a:p>
            <a:pPr indent="-342900" lvl="0" marL="342900" rtl="0" algn="l">
              <a:lnSpc>
                <a:spcPct val="90000"/>
              </a:lnSpc>
              <a:spcBef>
                <a:spcPts val="640"/>
              </a:spcBef>
              <a:spcAft>
                <a:spcPts val="0"/>
              </a:spcAft>
              <a:buClr>
                <a:schemeClr val="dk1"/>
              </a:buClr>
              <a:buSzPts val="3200"/>
              <a:buChar char="•"/>
            </a:pPr>
            <a:r>
              <a:rPr lang="en-US"/>
              <a:t>Listen carefully as I say the suffixes so you will be able to pronounce them in the same way.</a:t>
            </a:r>
            <a:endParaRPr/>
          </a:p>
        </p:txBody>
      </p:sp>
      <p:sp>
        <p:nvSpPr>
          <p:cNvPr id="724" name="Google Shape;724;p8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8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730" name="Google Shape;730;p8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44500" lvl="0" marL="342900" rtl="0" algn="l">
              <a:lnSpc>
                <a:spcPct val="100000"/>
              </a:lnSpc>
              <a:spcBef>
                <a:spcPts val="0"/>
              </a:spcBef>
              <a:spcAft>
                <a:spcPts val="0"/>
              </a:spcAft>
              <a:buClr>
                <a:schemeClr val="dk1"/>
              </a:buClr>
              <a:buSzPts val="4800"/>
              <a:buChar char="•"/>
            </a:pPr>
            <a:r>
              <a:rPr lang="en-US" sz="4400"/>
              <a:t>Today, you learned about suffixes. </a:t>
            </a:r>
            <a:endParaRPr sz="4400"/>
          </a:p>
          <a:p>
            <a:pPr indent="-444500" lvl="0" marL="342900" rtl="0" algn="l">
              <a:lnSpc>
                <a:spcPct val="100000"/>
              </a:lnSpc>
              <a:spcBef>
                <a:spcPts val="640"/>
              </a:spcBef>
              <a:spcAft>
                <a:spcPts val="0"/>
              </a:spcAft>
              <a:buClr>
                <a:schemeClr val="dk1"/>
              </a:buClr>
              <a:buSzPts val="4800"/>
              <a:buChar char="•"/>
            </a:pPr>
            <a:r>
              <a:rPr lang="en-US" sz="4400"/>
              <a:t>Next, you will learn about roots. After that, you will learn about the steps of the Word Mapping Strategy.</a:t>
            </a:r>
            <a:endParaRPr sz="4400"/>
          </a:p>
        </p:txBody>
      </p:sp>
      <p:sp>
        <p:nvSpPr>
          <p:cNvPr id="731" name="Google Shape;731;p8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89"/>
          <p:cNvSpPr txBox="1"/>
          <p:nvPr>
            <p:ph type="title"/>
          </p:nvPr>
        </p:nvSpPr>
        <p:spPr>
          <a:xfrm>
            <a:off x="623888" y="1709739"/>
            <a:ext cx="7886700" cy="2852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000"/>
              <a:buFont typeface="Book Antiqua"/>
              <a:buNone/>
            </a:pPr>
            <a:r>
              <a:rPr lang="en-US" sz="8000"/>
              <a:t>DAY 3</a:t>
            </a:r>
            <a:endParaRPr/>
          </a:p>
        </p:txBody>
      </p:sp>
      <p:sp>
        <p:nvSpPr>
          <p:cNvPr id="737" name="Google Shape;737;p89"/>
          <p:cNvSpPr txBox="1"/>
          <p:nvPr>
            <p:ph idx="1" type="body"/>
          </p:nvPr>
        </p:nvSpPr>
        <p:spPr>
          <a:xfrm>
            <a:off x="623888" y="4589464"/>
            <a:ext cx="7886700" cy="1500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888888"/>
              </a:buClr>
              <a:buSzPts val="2000"/>
              <a:buNone/>
            </a:pPr>
            <a:r>
              <a:rPr lang="en-US"/>
              <a:t> </a:t>
            </a:r>
            <a:endParaRPr/>
          </a:p>
        </p:txBody>
      </p:sp>
      <p:sp>
        <p:nvSpPr>
          <p:cNvPr id="738" name="Google Shape;738;p8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90"/>
          <p:cNvSpPr txBox="1"/>
          <p:nvPr>
            <p:ph type="title"/>
          </p:nvPr>
        </p:nvSpPr>
        <p:spPr>
          <a:xfrm>
            <a:off x="628650" y="365126"/>
            <a:ext cx="7886700" cy="13257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E5B8B7"/>
              </a:buClr>
              <a:buSzPts val="6030"/>
              <a:buFont typeface="Book Antiqua"/>
              <a:buNone/>
            </a:pPr>
            <a:r>
              <a:rPr b="1" lang="en-US" sz="5427">
                <a:solidFill>
                  <a:srgbClr val="FF00FF"/>
                </a:solidFill>
                <a:latin typeface="Century Gothic"/>
                <a:ea typeface="Century Gothic"/>
                <a:cs typeface="Century Gothic"/>
                <a:sym typeface="Century Gothic"/>
              </a:rPr>
              <a:t>Start-Up Activity</a:t>
            </a:r>
            <a:br>
              <a:rPr b="1" lang="en-US" sz="3563">
                <a:solidFill>
                  <a:schemeClr val="accent5"/>
                </a:solidFill>
                <a:latin typeface="Century Gothic"/>
                <a:ea typeface="Century Gothic"/>
                <a:cs typeface="Century Gothic"/>
                <a:sym typeface="Century Gothic"/>
              </a:rPr>
            </a:br>
            <a:endParaRPr sz="3563"/>
          </a:p>
        </p:txBody>
      </p:sp>
      <p:sp>
        <p:nvSpPr>
          <p:cNvPr id="744" name="Google Shape;744;p9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4800"/>
              <a:buChar char="•"/>
            </a:pPr>
            <a:r>
              <a:rPr lang="en-US" sz="4800"/>
              <a:t>Use your suffix list, and complete  the Separate the Suffix Worksheet #2.</a:t>
            </a:r>
            <a:endParaRPr sz="4800"/>
          </a:p>
          <a:p>
            <a:pPr indent="-342900" lvl="0" marL="342900" rtl="0" algn="l">
              <a:lnSpc>
                <a:spcPct val="100000"/>
              </a:lnSpc>
              <a:spcBef>
                <a:spcPts val="640"/>
              </a:spcBef>
              <a:spcAft>
                <a:spcPts val="0"/>
              </a:spcAft>
              <a:buClr>
                <a:schemeClr val="dk1"/>
              </a:buClr>
              <a:buSzPts val="4800"/>
              <a:buChar char="•"/>
            </a:pPr>
            <a:r>
              <a:rPr lang="en-US" sz="4800"/>
              <a:t>Do as many as you can in five minutes.</a:t>
            </a:r>
            <a:endParaRPr sz="4800"/>
          </a:p>
          <a:p>
            <a:pPr indent="-139700" lvl="0" marL="342900" rtl="0" algn="l">
              <a:lnSpc>
                <a:spcPct val="100000"/>
              </a:lnSpc>
              <a:spcBef>
                <a:spcPts val="640"/>
              </a:spcBef>
              <a:spcAft>
                <a:spcPts val="0"/>
              </a:spcAft>
              <a:buClr>
                <a:schemeClr val="dk1"/>
              </a:buClr>
              <a:buSzPts val="3200"/>
              <a:buNone/>
            </a:pPr>
            <a:r>
              <a:t/>
            </a:r>
            <a:endParaRPr/>
          </a:p>
        </p:txBody>
      </p:sp>
      <p:sp>
        <p:nvSpPr>
          <p:cNvPr id="745" name="Google Shape;745;p9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pic>
        <p:nvPicPr>
          <p:cNvPr descr="reviews.jpg" id="750" name="Google Shape;750;p91"/>
          <p:cNvPicPr preferRelativeResize="0"/>
          <p:nvPr/>
        </p:nvPicPr>
        <p:blipFill rotWithShape="1">
          <a:blip r:embed="rId3">
            <a:alphaModFix/>
          </a:blip>
          <a:srcRect b="0" l="0" r="0" t="0"/>
          <a:stretch/>
        </p:blipFill>
        <p:spPr>
          <a:xfrm>
            <a:off x="0" y="1"/>
            <a:ext cx="9144000" cy="6858000"/>
          </a:xfrm>
          <a:prstGeom prst="rect">
            <a:avLst/>
          </a:prstGeom>
          <a:noFill/>
          <a:ln>
            <a:noFill/>
          </a:ln>
        </p:spPr>
      </p:pic>
      <p:sp>
        <p:nvSpPr>
          <p:cNvPr id="751" name="Google Shape;751;p91"/>
          <p:cNvSpPr txBox="1"/>
          <p:nvPr/>
        </p:nvSpPr>
        <p:spPr>
          <a:xfrm>
            <a:off x="738509" y="1046757"/>
            <a:ext cx="12681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Permanent Marker"/>
                <a:ea typeface="Permanent Marker"/>
                <a:cs typeface="Permanent Marker"/>
                <a:sym typeface="Permanent Marker"/>
              </a:rPr>
              <a:t>Let’s</a:t>
            </a:r>
            <a:endParaRPr b="0" i="0" sz="1400" u="none" cap="none" strike="noStrike">
              <a:solidFill>
                <a:srgbClr val="000000"/>
              </a:solidFill>
              <a:latin typeface="Arial"/>
              <a:ea typeface="Arial"/>
              <a:cs typeface="Arial"/>
              <a:sym typeface="Arial"/>
            </a:endParaRPr>
          </a:p>
        </p:txBody>
      </p:sp>
      <p:sp>
        <p:nvSpPr>
          <p:cNvPr id="752" name="Google Shape;752;p91"/>
          <p:cNvSpPr txBox="1"/>
          <p:nvPr/>
        </p:nvSpPr>
        <p:spPr>
          <a:xfrm>
            <a:off x="2006529" y="5114240"/>
            <a:ext cx="68550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Permanent Marker"/>
                <a:ea typeface="Permanent Marker"/>
                <a:cs typeface="Permanent Marker"/>
                <a:sym typeface="Permanent Marker"/>
              </a:rPr>
              <a:t>The 3 types of Morphemes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0"/>
          <p:cNvPicPr preferRelativeResize="0"/>
          <p:nvPr/>
        </p:nvPicPr>
        <p:blipFill rotWithShape="1">
          <a:blip r:embed="rId3">
            <a:alphaModFix/>
          </a:blip>
          <a:srcRect b="0" l="0" r="0" t="0"/>
          <a:stretch/>
        </p:blipFill>
        <p:spPr>
          <a:xfrm>
            <a:off x="98424" y="513708"/>
            <a:ext cx="8881190" cy="54864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9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What is:</a:t>
            </a:r>
            <a:endParaRPr/>
          </a:p>
        </p:txBody>
      </p:sp>
      <p:sp>
        <p:nvSpPr>
          <p:cNvPr id="758" name="Google Shape;758;p92"/>
          <p:cNvSpPr txBox="1"/>
          <p:nvPr>
            <p:ph idx="1" type="body"/>
          </p:nvPr>
        </p:nvSpPr>
        <p:spPr>
          <a:xfrm>
            <a:off x="457200" y="1255594"/>
            <a:ext cx="8229600" cy="4870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Definition for “morpheme:</a:t>
            </a:r>
            <a:endParaRPr/>
          </a:p>
          <a:p>
            <a:pPr indent="-342900" lvl="0" marL="342900" rtl="0" algn="l">
              <a:lnSpc>
                <a:spcPct val="90000"/>
              </a:lnSpc>
              <a:spcBef>
                <a:spcPts val="640"/>
              </a:spcBef>
              <a:spcAft>
                <a:spcPts val="0"/>
              </a:spcAft>
              <a:buClr>
                <a:schemeClr val="dk1"/>
              </a:buClr>
              <a:buSzPts val="3200"/>
              <a:buChar char="•"/>
            </a:pPr>
            <a:r>
              <a:rPr lang="en-US"/>
              <a:t>Three types of morphemes</a:t>
            </a:r>
            <a:endParaRPr/>
          </a:p>
          <a:p>
            <a:pPr indent="-342900" lvl="0" marL="342900" rtl="0" algn="l">
              <a:lnSpc>
                <a:spcPct val="90000"/>
              </a:lnSpc>
              <a:spcBef>
                <a:spcPts val="640"/>
              </a:spcBef>
              <a:spcAft>
                <a:spcPts val="0"/>
              </a:spcAft>
              <a:buClr>
                <a:schemeClr val="dk1"/>
              </a:buClr>
              <a:buSzPts val="3200"/>
              <a:buChar char="•"/>
            </a:pPr>
            <a:r>
              <a:rPr lang="en-US"/>
              <a:t>Definition for prefix and suffix</a:t>
            </a:r>
            <a:endParaRPr/>
          </a:p>
          <a:p>
            <a:pPr indent="-342900" lvl="0" marL="342900" rtl="0" algn="l">
              <a:lnSpc>
                <a:spcPct val="90000"/>
              </a:lnSpc>
              <a:spcBef>
                <a:spcPts val="640"/>
              </a:spcBef>
              <a:spcAft>
                <a:spcPts val="0"/>
              </a:spcAft>
              <a:buClr>
                <a:schemeClr val="dk1"/>
              </a:buClr>
              <a:buSzPts val="3200"/>
              <a:buChar char="•"/>
            </a:pPr>
            <a:r>
              <a:rPr lang="en-US"/>
              <a:t>Definition for compound prefix and compound suffix</a:t>
            </a:r>
            <a:endParaRPr/>
          </a:p>
          <a:p>
            <a:pPr indent="-342900" lvl="0" marL="342900" rtl="0" algn="l">
              <a:lnSpc>
                <a:spcPct val="90000"/>
              </a:lnSpc>
              <a:spcBef>
                <a:spcPts val="640"/>
              </a:spcBef>
              <a:spcAft>
                <a:spcPts val="0"/>
              </a:spcAft>
              <a:buClr>
                <a:schemeClr val="dk1"/>
              </a:buClr>
              <a:buSzPts val="3200"/>
              <a:buChar char="•"/>
            </a:pPr>
            <a:r>
              <a:rPr lang="en-US"/>
              <a:t>Example prefixes</a:t>
            </a:r>
            <a:endParaRPr/>
          </a:p>
          <a:p>
            <a:pPr indent="-342900" lvl="0" marL="342900" rtl="0" algn="l">
              <a:lnSpc>
                <a:spcPct val="90000"/>
              </a:lnSpc>
              <a:spcBef>
                <a:spcPts val="640"/>
              </a:spcBef>
              <a:spcAft>
                <a:spcPts val="0"/>
              </a:spcAft>
              <a:buClr>
                <a:schemeClr val="dk1"/>
              </a:buClr>
              <a:buSzPts val="3200"/>
              <a:buChar char="•"/>
            </a:pPr>
            <a:r>
              <a:rPr lang="en-US"/>
              <a:t>Example suffixes</a:t>
            </a:r>
            <a:endParaRPr/>
          </a:p>
          <a:p>
            <a:pPr indent="-342900" lvl="0" marL="342900" rtl="0" algn="l">
              <a:lnSpc>
                <a:spcPct val="90000"/>
              </a:lnSpc>
              <a:spcBef>
                <a:spcPts val="640"/>
              </a:spcBef>
              <a:spcAft>
                <a:spcPts val="0"/>
              </a:spcAft>
              <a:buClr>
                <a:schemeClr val="dk1"/>
              </a:buClr>
              <a:buSzPts val="3200"/>
              <a:buChar char="•"/>
            </a:pPr>
            <a:r>
              <a:rPr lang="en-US"/>
              <a:t>Example words with prefixes</a:t>
            </a:r>
            <a:endParaRPr/>
          </a:p>
          <a:p>
            <a:pPr indent="-342900" lvl="0" marL="342900" rtl="0" algn="l">
              <a:lnSpc>
                <a:spcPct val="90000"/>
              </a:lnSpc>
              <a:spcBef>
                <a:spcPts val="640"/>
              </a:spcBef>
              <a:spcAft>
                <a:spcPts val="0"/>
              </a:spcAft>
              <a:buClr>
                <a:schemeClr val="dk1"/>
              </a:buClr>
              <a:buSzPts val="3200"/>
              <a:buChar char="•"/>
            </a:pPr>
            <a:r>
              <a:rPr lang="en-US"/>
              <a:t>Example words with suffixes</a:t>
            </a:r>
            <a:endParaRPr/>
          </a:p>
        </p:txBody>
      </p:sp>
      <p:sp>
        <p:nvSpPr>
          <p:cNvPr id="759" name="Google Shape;759;p9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9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Expectations for Class Today</a:t>
            </a:r>
            <a:endParaRPr/>
          </a:p>
        </p:txBody>
      </p:sp>
      <p:sp>
        <p:nvSpPr>
          <p:cNvPr id="765" name="Google Shape;765;p9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Pay attention</a:t>
            </a:r>
            <a:endParaRPr/>
          </a:p>
          <a:p>
            <a:pPr indent="-342900" lvl="0" marL="342900" rtl="0" algn="l">
              <a:lnSpc>
                <a:spcPct val="100000"/>
              </a:lnSpc>
              <a:spcBef>
                <a:spcPts val="640"/>
              </a:spcBef>
              <a:spcAft>
                <a:spcPts val="0"/>
              </a:spcAft>
              <a:buClr>
                <a:schemeClr val="dk1"/>
              </a:buClr>
              <a:buSzPts val="3200"/>
              <a:buChar char="•"/>
            </a:pPr>
            <a:r>
              <a:rPr lang="en-US"/>
              <a:t>Take notes</a:t>
            </a:r>
            <a:endParaRPr/>
          </a:p>
          <a:p>
            <a:pPr indent="-342900" lvl="0" marL="342900" rtl="0" algn="l">
              <a:lnSpc>
                <a:spcPct val="100000"/>
              </a:lnSpc>
              <a:spcBef>
                <a:spcPts val="640"/>
              </a:spcBef>
              <a:spcAft>
                <a:spcPts val="0"/>
              </a:spcAft>
              <a:buClr>
                <a:schemeClr val="dk1"/>
              </a:buClr>
              <a:buSzPts val="3200"/>
              <a:buChar char="•"/>
            </a:pPr>
            <a:r>
              <a:rPr lang="en-US"/>
              <a:t>Participate in the discussion</a:t>
            </a:r>
            <a:endParaRPr/>
          </a:p>
          <a:p>
            <a:pPr indent="-342900" lvl="0" marL="342900" rtl="0" algn="l">
              <a:lnSpc>
                <a:spcPct val="100000"/>
              </a:lnSpc>
              <a:spcBef>
                <a:spcPts val="640"/>
              </a:spcBef>
              <a:spcAft>
                <a:spcPts val="0"/>
              </a:spcAft>
              <a:buClr>
                <a:schemeClr val="dk1"/>
              </a:buClr>
              <a:buSzPts val="3200"/>
              <a:buChar char="•"/>
            </a:pPr>
            <a:r>
              <a:rPr lang="en-US"/>
              <a:t>Concentrate</a:t>
            </a:r>
            <a:endParaRPr/>
          </a:p>
          <a:p>
            <a:pPr indent="-342900" lvl="0" marL="342900" rtl="0" algn="l">
              <a:lnSpc>
                <a:spcPct val="100000"/>
              </a:lnSpc>
              <a:spcBef>
                <a:spcPts val="640"/>
              </a:spcBef>
              <a:spcAft>
                <a:spcPts val="0"/>
              </a:spcAft>
              <a:buClr>
                <a:schemeClr val="dk1"/>
              </a:buClr>
              <a:buSzPts val="3200"/>
              <a:buChar char="•"/>
            </a:pPr>
            <a:r>
              <a:rPr lang="en-US"/>
              <a:t>Work carefully</a:t>
            </a:r>
            <a:endParaRPr/>
          </a:p>
        </p:txBody>
      </p:sp>
      <p:sp>
        <p:nvSpPr>
          <p:cNvPr id="766" name="Google Shape;766;p9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9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772" name="Google Shape;772;p94"/>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You’ve learned about two of the types of morphemes: prefixes and suffixes.</a:t>
            </a:r>
            <a:endParaRPr/>
          </a:p>
          <a:p>
            <a:pPr indent="-342900" lvl="0" marL="342900" rtl="0" algn="l">
              <a:lnSpc>
                <a:spcPct val="100000"/>
              </a:lnSpc>
              <a:spcBef>
                <a:spcPts val="640"/>
              </a:spcBef>
              <a:spcAft>
                <a:spcPts val="0"/>
              </a:spcAft>
              <a:buClr>
                <a:schemeClr val="dk1"/>
              </a:buClr>
              <a:buSzPts val="3200"/>
              <a:buChar char="•"/>
            </a:pPr>
            <a:r>
              <a:rPr lang="en-US"/>
              <a:t>You’ve learned how to identify and pronounce them.</a:t>
            </a:r>
            <a:endParaRPr/>
          </a:p>
          <a:p>
            <a:pPr indent="-342900" lvl="0" marL="342900" rtl="0" algn="l">
              <a:lnSpc>
                <a:spcPct val="100000"/>
              </a:lnSpc>
              <a:spcBef>
                <a:spcPts val="640"/>
              </a:spcBef>
              <a:spcAft>
                <a:spcPts val="0"/>
              </a:spcAft>
              <a:buClr>
                <a:schemeClr val="dk1"/>
              </a:buClr>
              <a:buSzPts val="3200"/>
              <a:buChar char="•"/>
            </a:pPr>
            <a:r>
              <a:rPr lang="en-US"/>
              <a:t>Today you will earn about roots, which will be the third piece of the puzzle that you need to have in order to use the </a:t>
            </a:r>
            <a:r>
              <a:rPr i="1" lang="en-US"/>
              <a:t>Word Mapping Strategy.</a:t>
            </a:r>
            <a:endParaRPr/>
          </a:p>
        </p:txBody>
      </p:sp>
      <p:sp>
        <p:nvSpPr>
          <p:cNvPr id="773" name="Google Shape;773;p9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9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sz="6000"/>
              <a:t>#3</a:t>
            </a:r>
            <a:endParaRPr sz="6000"/>
          </a:p>
        </p:txBody>
      </p:sp>
      <p:sp>
        <p:nvSpPr>
          <p:cNvPr id="779" name="Google Shape;779;p9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None/>
            </a:pPr>
            <a:r>
              <a:rPr lang="en-US" sz="8800"/>
              <a:t>Word Mapping Notes Sheet</a:t>
            </a:r>
            <a:endParaRPr/>
          </a:p>
        </p:txBody>
      </p:sp>
      <p:sp>
        <p:nvSpPr>
          <p:cNvPr id="780" name="Google Shape;780;p9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96"/>
          <p:cNvSpPr/>
          <p:nvPr/>
        </p:nvSpPr>
        <p:spPr>
          <a:xfrm>
            <a:off x="468448" y="907200"/>
            <a:ext cx="34143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rgbClr val="FF0000"/>
                </a:solidFill>
                <a:latin typeface="Century Gothic"/>
                <a:ea typeface="Century Gothic"/>
                <a:cs typeface="Century Gothic"/>
                <a:sym typeface="Century Gothic"/>
              </a:rPr>
              <a:t>Prefixes</a:t>
            </a:r>
            <a:endParaRPr b="0" i="0" sz="1400" u="none" cap="none" strike="noStrike">
              <a:solidFill>
                <a:srgbClr val="FF0000"/>
              </a:solidFill>
              <a:latin typeface="Arial"/>
              <a:ea typeface="Arial"/>
              <a:cs typeface="Arial"/>
              <a:sym typeface="Arial"/>
            </a:endParaRPr>
          </a:p>
        </p:txBody>
      </p:sp>
      <p:sp>
        <p:nvSpPr>
          <p:cNvPr id="786" name="Google Shape;786;p96"/>
          <p:cNvSpPr/>
          <p:nvPr/>
        </p:nvSpPr>
        <p:spPr>
          <a:xfrm>
            <a:off x="4571998" y="4787175"/>
            <a:ext cx="36285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rgbClr val="FF0000"/>
                </a:solidFill>
                <a:latin typeface="Century Gothic"/>
                <a:ea typeface="Century Gothic"/>
                <a:cs typeface="Century Gothic"/>
                <a:sym typeface="Century Gothic"/>
              </a:rPr>
              <a:t>Suffixes</a:t>
            </a:r>
            <a:endParaRPr b="0" i="0" sz="1400" u="none" cap="none" strike="noStrike">
              <a:solidFill>
                <a:srgbClr val="FF0000"/>
              </a:solidFill>
              <a:latin typeface="Arial"/>
              <a:ea typeface="Arial"/>
              <a:cs typeface="Arial"/>
              <a:sym typeface="Arial"/>
            </a:endParaRPr>
          </a:p>
        </p:txBody>
      </p:sp>
      <p:sp>
        <p:nvSpPr>
          <p:cNvPr id="787" name="Google Shape;787;p96"/>
          <p:cNvSpPr/>
          <p:nvPr/>
        </p:nvSpPr>
        <p:spPr>
          <a:xfrm>
            <a:off x="2810652" y="2833225"/>
            <a:ext cx="2889000" cy="10773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rgbClr val="FF0000"/>
                </a:solidFill>
                <a:latin typeface="Century Gothic"/>
                <a:ea typeface="Century Gothic"/>
                <a:cs typeface="Century Gothic"/>
                <a:sym typeface="Century Gothic"/>
              </a:rPr>
              <a:t>Roots</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9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3300"/>
              </a:buClr>
              <a:buSzPts val="4400"/>
              <a:buFont typeface="Book Antiqua"/>
              <a:buNone/>
            </a:pPr>
            <a:r>
              <a:rPr b="1" lang="en-US">
                <a:solidFill>
                  <a:srgbClr val="FF3300"/>
                </a:solidFill>
              </a:rPr>
              <a:t>Root</a:t>
            </a:r>
            <a:endParaRPr>
              <a:solidFill>
                <a:srgbClr val="FF3300"/>
              </a:solidFill>
            </a:endParaRPr>
          </a:p>
        </p:txBody>
      </p:sp>
      <p:sp>
        <p:nvSpPr>
          <p:cNvPr id="794" name="Google Shape;794;p97"/>
          <p:cNvSpPr txBox="1"/>
          <p:nvPr>
            <p:ph idx="1" type="body"/>
          </p:nvPr>
        </p:nvSpPr>
        <p:spPr>
          <a:xfrm>
            <a:off x="671191" y="2337225"/>
            <a:ext cx="7772400" cy="4114800"/>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4800"/>
              <a:buFont typeface="Century Gothic"/>
              <a:buNone/>
            </a:pPr>
            <a:r>
              <a:rPr lang="en-US" sz="4800"/>
              <a:t>Is a word part with</a:t>
            </a:r>
            <a:endParaRPr/>
          </a:p>
          <a:p>
            <a:pPr indent="-342900" lvl="0" marL="342900" rtl="0" algn="ctr">
              <a:lnSpc>
                <a:spcPct val="100000"/>
              </a:lnSpc>
              <a:spcBef>
                <a:spcPts val="960"/>
              </a:spcBef>
              <a:spcAft>
                <a:spcPts val="0"/>
              </a:spcAft>
              <a:buClr>
                <a:srgbClr val="FF0000"/>
              </a:buClr>
              <a:buSzPts val="4800"/>
              <a:buFont typeface="Century Gothic"/>
              <a:buNone/>
            </a:pPr>
            <a:r>
              <a:rPr b="1" lang="en-US" sz="4800">
                <a:solidFill>
                  <a:srgbClr val="FF0000"/>
                </a:solidFill>
              </a:rPr>
              <a:t>meaning</a:t>
            </a:r>
            <a:r>
              <a:rPr lang="en-US" sz="4800"/>
              <a:t>.</a:t>
            </a:r>
            <a:endParaRPr/>
          </a:p>
        </p:txBody>
      </p:sp>
      <p:sp>
        <p:nvSpPr>
          <p:cNvPr id="795" name="Google Shape;795;p9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98"/>
          <p:cNvSpPr txBox="1"/>
          <p:nvPr>
            <p:ph type="title"/>
          </p:nvPr>
        </p:nvSpPr>
        <p:spPr>
          <a:xfrm>
            <a:off x="457200" y="697838"/>
            <a:ext cx="8229600" cy="3084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Roots can be located at the </a:t>
            </a:r>
            <a:r>
              <a:rPr b="1" lang="en-US" sz="3563">
                <a:solidFill>
                  <a:srgbClr val="FF0000"/>
                </a:solidFill>
              </a:rPr>
              <a:t>beginning</a:t>
            </a:r>
            <a:r>
              <a:rPr lang="en-US" sz="3563"/>
              <a:t>,</a:t>
            </a:r>
            <a:br>
              <a:rPr lang="en-US" sz="3563"/>
            </a:br>
            <a:r>
              <a:rPr b="1" lang="en-US" sz="3563">
                <a:solidFill>
                  <a:srgbClr val="FF0000"/>
                </a:solidFill>
              </a:rPr>
              <a:t>middle</a:t>
            </a:r>
            <a:r>
              <a:rPr lang="en-US" sz="3563"/>
              <a:t>, or </a:t>
            </a:r>
            <a:r>
              <a:rPr b="1" lang="en-US" sz="3563">
                <a:solidFill>
                  <a:srgbClr val="FF0000"/>
                </a:solidFill>
              </a:rPr>
              <a:t>end</a:t>
            </a:r>
            <a:br>
              <a:rPr lang="en-US" sz="3563"/>
            </a:br>
            <a:r>
              <a:rPr lang="en-US" sz="3563"/>
              <a:t>of a word.</a:t>
            </a:r>
            <a:br>
              <a:rPr lang="en-US" sz="3563"/>
            </a:br>
            <a:br>
              <a:rPr lang="en-US" sz="3563"/>
            </a:br>
            <a:r>
              <a:rPr lang="en-US" sz="3150"/>
              <a:t>A root can stand alone as the </a:t>
            </a:r>
            <a:r>
              <a:rPr b="1" lang="en-US" sz="3150">
                <a:solidFill>
                  <a:srgbClr val="FF0000"/>
                </a:solidFill>
              </a:rPr>
              <a:t>whole </a:t>
            </a:r>
            <a:r>
              <a:rPr lang="en-US" sz="3150"/>
              <a:t>word.</a:t>
            </a:r>
            <a:br>
              <a:rPr lang="en-US" sz="3150"/>
            </a:br>
            <a:endParaRPr sz="3150"/>
          </a:p>
        </p:txBody>
      </p:sp>
      <p:sp>
        <p:nvSpPr>
          <p:cNvPr id="801" name="Google Shape;801;p98"/>
          <p:cNvSpPr txBox="1"/>
          <p:nvPr/>
        </p:nvSpPr>
        <p:spPr>
          <a:xfrm>
            <a:off x="777969" y="4336487"/>
            <a:ext cx="7630500" cy="1662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00"/>
              <a:buFont typeface="Arial"/>
              <a:buNone/>
            </a:pPr>
            <a:r>
              <a:rPr b="1" i="0" lang="en-US" sz="3700" u="none" cap="none" strike="noStrike">
                <a:solidFill>
                  <a:srgbClr val="000000"/>
                </a:solidFill>
                <a:latin typeface="Century Gothic"/>
                <a:ea typeface="Century Gothic"/>
                <a:cs typeface="Century Gothic"/>
                <a:sym typeface="Century Gothic"/>
              </a:rPr>
              <a:t>SCOPE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t/>
            </a:r>
            <a:endParaRPr b="1" i="0" sz="3700" u="none" cap="none" strike="noStrike">
              <a:solidFill>
                <a:srgbClr val="FF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chemeClr val="dk1"/>
                </a:solidFill>
                <a:latin typeface="Century Gothic"/>
                <a:ea typeface="Century Gothic"/>
                <a:cs typeface="Century Gothic"/>
                <a:sym typeface="Century Gothic"/>
              </a:rPr>
              <a:t>Scoped             Microscopic         Telescope</a:t>
            </a:r>
            <a:endParaRPr b="0" i="0" sz="1400" u="none" cap="none" strike="noStrike">
              <a:solidFill>
                <a:srgbClr val="000000"/>
              </a:solidFill>
              <a:latin typeface="Arial"/>
              <a:ea typeface="Arial"/>
              <a:cs typeface="Arial"/>
              <a:sym typeface="Arial"/>
            </a:endParaRPr>
          </a:p>
        </p:txBody>
      </p:sp>
      <p:sp>
        <p:nvSpPr>
          <p:cNvPr id="802" name="Google Shape;802;p9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descr="WHATS-THE-WORD.jpg" id="807" name="Google Shape;807;p99"/>
          <p:cNvPicPr preferRelativeResize="0"/>
          <p:nvPr/>
        </p:nvPicPr>
        <p:blipFill rotWithShape="1">
          <a:blip r:embed="rId3">
            <a:alphaModFix/>
          </a:blip>
          <a:srcRect b="0" l="0" r="0" t="0"/>
          <a:stretch/>
        </p:blipFill>
        <p:spPr>
          <a:xfrm>
            <a:off x="0" y="381000"/>
            <a:ext cx="9144000" cy="6096000"/>
          </a:xfrm>
          <a:prstGeom prst="rect">
            <a:avLst/>
          </a:prstGeom>
          <a:noFill/>
          <a:ln>
            <a:noFill/>
          </a:ln>
        </p:spPr>
      </p:pic>
      <p:sp>
        <p:nvSpPr>
          <p:cNvPr id="808" name="Google Shape;808;p99"/>
          <p:cNvSpPr txBox="1"/>
          <p:nvPr/>
        </p:nvSpPr>
        <p:spPr>
          <a:xfrm>
            <a:off x="109005" y="4773210"/>
            <a:ext cx="9035100" cy="47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Century Gothic"/>
                <a:ea typeface="Century Gothic"/>
                <a:cs typeface="Century Gothic"/>
                <a:sym typeface="Century Gothic"/>
              </a:rPr>
              <a:t>(Hint:  Look for the root.  Each root gives a word it’s main  meaning.)</a:t>
            </a:r>
            <a:endParaRPr b="0" i="0" sz="1400" u="none" cap="none" strike="noStrike">
              <a:solidFill>
                <a:srgbClr val="000000"/>
              </a:solidFill>
              <a:latin typeface="Arial"/>
              <a:ea typeface="Arial"/>
              <a:cs typeface="Arial"/>
              <a:sym typeface="Arial"/>
            </a:endParaRPr>
          </a:p>
        </p:txBody>
      </p:sp>
      <p:sp>
        <p:nvSpPr>
          <p:cNvPr id="809" name="Google Shape;809;p9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0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Roots Definition List</a:t>
            </a:r>
            <a:endParaRPr/>
          </a:p>
        </p:txBody>
      </p:sp>
      <p:sp>
        <p:nvSpPr>
          <p:cNvPr id="815" name="Google Shape;815;p10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476250" lvl="0" marL="342900" rtl="0" algn="l">
              <a:lnSpc>
                <a:spcPct val="100000"/>
              </a:lnSpc>
              <a:spcBef>
                <a:spcPts val="0"/>
              </a:spcBef>
              <a:spcAft>
                <a:spcPts val="0"/>
              </a:spcAft>
              <a:buClr>
                <a:schemeClr val="dk1"/>
              </a:buClr>
              <a:buSzPts val="5300"/>
              <a:buChar char="•"/>
            </a:pPr>
            <a:r>
              <a:rPr lang="en-US" sz="4900"/>
              <a:t>Here is a list of roots, their definitions, and words in which they appear.</a:t>
            </a:r>
            <a:endParaRPr sz="4900"/>
          </a:p>
          <a:p>
            <a:pPr indent="-476250" lvl="0" marL="342900" rtl="0" algn="l">
              <a:lnSpc>
                <a:spcPct val="100000"/>
              </a:lnSpc>
              <a:spcBef>
                <a:spcPts val="640"/>
              </a:spcBef>
              <a:spcAft>
                <a:spcPts val="0"/>
              </a:spcAft>
              <a:buClr>
                <a:schemeClr val="dk1"/>
              </a:buClr>
              <a:buSzPts val="5300"/>
              <a:buChar char="•"/>
            </a:pPr>
            <a:r>
              <a:rPr lang="en-US" sz="4900"/>
              <a:t>Let’s look at the root ‘aster’.</a:t>
            </a:r>
            <a:endParaRPr sz="4900"/>
          </a:p>
        </p:txBody>
      </p:sp>
      <p:sp>
        <p:nvSpPr>
          <p:cNvPr id="816" name="Google Shape;816;p10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0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lang="en-US"/>
              <a:t>“Aster” means “</a:t>
            </a:r>
            <a:r>
              <a:rPr b="1" lang="en-US">
                <a:solidFill>
                  <a:srgbClr val="FF0000"/>
                </a:solidFill>
              </a:rPr>
              <a:t>star</a:t>
            </a:r>
            <a:r>
              <a:rPr lang="en-US"/>
              <a:t>”</a:t>
            </a:r>
            <a:endParaRPr/>
          </a:p>
        </p:txBody>
      </p:sp>
      <p:sp>
        <p:nvSpPr>
          <p:cNvPr id="822" name="Google Shape;822;p10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a:pPr>
            <a:r>
              <a:rPr lang="en-US"/>
              <a:t>At the beginning of a word: </a:t>
            </a:r>
            <a:r>
              <a:rPr lang="en-US" u="sng"/>
              <a:t>Aster</a:t>
            </a:r>
            <a:r>
              <a:rPr lang="en-US"/>
              <a:t>isk</a:t>
            </a:r>
            <a:endParaRPr/>
          </a:p>
          <a:p>
            <a:pPr indent="-342900" lvl="0" marL="342900" rtl="0" algn="l">
              <a:lnSpc>
                <a:spcPct val="90000"/>
              </a:lnSpc>
              <a:spcBef>
                <a:spcPts val="640"/>
              </a:spcBef>
              <a:spcAft>
                <a:spcPts val="0"/>
              </a:spcAft>
              <a:buClr>
                <a:schemeClr val="dk1"/>
              </a:buClr>
              <a:buSzPts val="3200"/>
              <a:buChar char="•"/>
            </a:pPr>
            <a:r>
              <a:rPr lang="en-US"/>
              <a:t>What is an asterisk?</a:t>
            </a:r>
            <a:endParaRPr/>
          </a:p>
          <a:p>
            <a:pPr indent="-342900" lvl="0" marL="342900" rtl="0" algn="l">
              <a:lnSpc>
                <a:spcPct val="90000"/>
              </a:lnSpc>
              <a:spcBef>
                <a:spcPts val="640"/>
              </a:spcBef>
              <a:spcAft>
                <a:spcPts val="0"/>
              </a:spcAft>
              <a:buClr>
                <a:schemeClr val="dk1"/>
              </a:buClr>
              <a:buSzPts val="3200"/>
              <a:buChar char="•"/>
            </a:pPr>
            <a:r>
              <a:rPr lang="en-US"/>
              <a:t>In the middle of a word: Dis</a:t>
            </a:r>
            <a:r>
              <a:rPr lang="en-US" u="sng"/>
              <a:t>astro</a:t>
            </a:r>
            <a:r>
              <a:rPr lang="en-US"/>
              <a:t>us</a:t>
            </a:r>
            <a:endParaRPr/>
          </a:p>
          <a:p>
            <a:pPr indent="-342900" lvl="0" marL="342900" rtl="0" algn="l">
              <a:lnSpc>
                <a:spcPct val="90000"/>
              </a:lnSpc>
              <a:spcBef>
                <a:spcPts val="640"/>
              </a:spcBef>
              <a:spcAft>
                <a:spcPts val="0"/>
              </a:spcAft>
              <a:buClr>
                <a:schemeClr val="dk1"/>
              </a:buClr>
              <a:buSzPts val="3200"/>
              <a:buChar char="•"/>
            </a:pPr>
            <a:r>
              <a:rPr lang="en-US"/>
              <a:t>‘Aster’ has been changed into ‘astro’. What’s the prefix?</a:t>
            </a:r>
            <a:endParaRPr/>
          </a:p>
          <a:p>
            <a:pPr indent="-342900" lvl="0" marL="342900" rtl="0" algn="l">
              <a:lnSpc>
                <a:spcPct val="90000"/>
              </a:lnSpc>
              <a:spcBef>
                <a:spcPts val="640"/>
              </a:spcBef>
              <a:spcAft>
                <a:spcPts val="0"/>
              </a:spcAft>
              <a:buClr>
                <a:schemeClr val="dk1"/>
              </a:buClr>
              <a:buSzPts val="3200"/>
              <a:buChar char="•"/>
            </a:pPr>
            <a:r>
              <a:rPr lang="en-US"/>
              <a:t>At the end of a word: Dis</a:t>
            </a:r>
            <a:r>
              <a:rPr lang="en-US" u="sng"/>
              <a:t>aster</a:t>
            </a:r>
            <a:endParaRPr/>
          </a:p>
          <a:p>
            <a:pPr indent="-342900" lvl="0" marL="342900" rtl="0" algn="l">
              <a:lnSpc>
                <a:spcPct val="90000"/>
              </a:lnSpc>
              <a:spcBef>
                <a:spcPts val="640"/>
              </a:spcBef>
              <a:spcAft>
                <a:spcPts val="0"/>
              </a:spcAft>
              <a:buClr>
                <a:schemeClr val="dk1"/>
              </a:buClr>
              <a:buSzPts val="3200"/>
              <a:buChar char="•"/>
            </a:pPr>
            <a:r>
              <a:rPr lang="en-US"/>
              <a:t>A whole word: </a:t>
            </a:r>
            <a:r>
              <a:rPr lang="en-US" u="sng"/>
              <a:t>Aster</a:t>
            </a:r>
            <a:endParaRPr/>
          </a:p>
          <a:p>
            <a:pPr indent="-342900" lvl="0" marL="342900" rtl="0" algn="l">
              <a:lnSpc>
                <a:spcPct val="90000"/>
              </a:lnSpc>
              <a:spcBef>
                <a:spcPts val="640"/>
              </a:spcBef>
              <a:spcAft>
                <a:spcPts val="0"/>
              </a:spcAft>
              <a:buClr>
                <a:schemeClr val="dk1"/>
              </a:buClr>
              <a:buSzPts val="3200"/>
              <a:buChar char="•"/>
            </a:pPr>
            <a:r>
              <a:rPr lang="en-US"/>
              <a:t>The word ‘aster’ is a type of flower.</a:t>
            </a:r>
            <a:endParaRPr/>
          </a:p>
          <a:p>
            <a:pPr indent="-139700" lvl="0" marL="342900" rtl="0" algn="l">
              <a:lnSpc>
                <a:spcPct val="90000"/>
              </a:lnSpc>
              <a:spcBef>
                <a:spcPts val="640"/>
              </a:spcBef>
              <a:spcAft>
                <a:spcPts val="0"/>
              </a:spcAft>
              <a:buClr>
                <a:schemeClr val="dk1"/>
              </a:buClr>
              <a:buSzPts val="3200"/>
              <a:buNone/>
            </a:pPr>
            <a:r>
              <a:t/>
            </a:r>
            <a:endParaRPr/>
          </a:p>
        </p:txBody>
      </p:sp>
      <p:sp>
        <p:nvSpPr>
          <p:cNvPr id="823" name="Google Shape;823;p10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id="219" name="Google Shape;219;p21"/>
          <p:cNvPicPr preferRelativeResize="0"/>
          <p:nvPr/>
        </p:nvPicPr>
        <p:blipFill rotWithShape="1">
          <a:blip r:embed="rId3">
            <a:alphaModFix/>
          </a:blip>
          <a:srcRect b="0" l="0" r="0" t="0"/>
          <a:stretch/>
        </p:blipFill>
        <p:spPr>
          <a:xfrm>
            <a:off x="98425" y="883578"/>
            <a:ext cx="8829819" cy="547612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10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829" name="Google Shape;829;p102"/>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Char char="•"/>
            </a:pPr>
            <a:r>
              <a:rPr lang="en-US" sz="2960"/>
              <a:t>Why do you think the people who named  this flower named it ‘aster’?</a:t>
            </a:r>
            <a:endParaRPr/>
          </a:p>
          <a:p>
            <a:pPr indent="-342900" lvl="0" marL="342900" rtl="0" algn="l">
              <a:lnSpc>
                <a:spcPct val="90000"/>
              </a:lnSpc>
              <a:spcBef>
                <a:spcPts val="592"/>
              </a:spcBef>
              <a:spcAft>
                <a:spcPts val="0"/>
              </a:spcAft>
              <a:buClr>
                <a:schemeClr val="dk1"/>
              </a:buClr>
              <a:buSzPts val="2960"/>
              <a:buChar char="•"/>
            </a:pPr>
            <a:r>
              <a:rPr lang="en-US" sz="2960"/>
              <a:t>It looks like a star. The petals radiate out like a star. Sometimes the connection between a root and its meaning is direct like this, as well as the case of ‘asterisk’ or ‘asteroid’.</a:t>
            </a:r>
            <a:endParaRPr/>
          </a:p>
          <a:p>
            <a:pPr indent="-342900" lvl="0" marL="342900" rtl="0" algn="l">
              <a:lnSpc>
                <a:spcPct val="90000"/>
              </a:lnSpc>
              <a:spcBef>
                <a:spcPts val="592"/>
              </a:spcBef>
              <a:spcAft>
                <a:spcPts val="0"/>
              </a:spcAft>
              <a:buClr>
                <a:schemeClr val="dk1"/>
              </a:buClr>
              <a:buSzPts val="2960"/>
              <a:buChar char="•"/>
            </a:pPr>
            <a:r>
              <a:rPr lang="en-US" sz="2960"/>
              <a:t>Words were created originally in the Greek and Latin Language based on the meaning of the root.</a:t>
            </a:r>
            <a:endParaRPr/>
          </a:p>
          <a:p>
            <a:pPr indent="-154940" lvl="0" marL="342900" rtl="0" algn="l">
              <a:lnSpc>
                <a:spcPct val="90000"/>
              </a:lnSpc>
              <a:spcBef>
                <a:spcPts val="592"/>
              </a:spcBef>
              <a:spcAft>
                <a:spcPts val="0"/>
              </a:spcAft>
              <a:buClr>
                <a:schemeClr val="dk1"/>
              </a:buClr>
              <a:buSzPts val="2960"/>
              <a:buNone/>
            </a:pPr>
            <a:r>
              <a:t/>
            </a:r>
            <a:endParaRPr sz="2960"/>
          </a:p>
        </p:txBody>
      </p:sp>
      <p:sp>
        <p:nvSpPr>
          <p:cNvPr id="830" name="Google Shape;830;p10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0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500"/>
              <a:buFont typeface="Book Antiqua"/>
              <a:buNone/>
            </a:pPr>
            <a:r>
              <a:rPr b="1" lang="en-US" sz="3500"/>
              <a:t>For example:  Root words “Aster” or “astro”</a:t>
            </a:r>
            <a:br>
              <a:rPr b="1" lang="en-US" sz="3500"/>
            </a:br>
            <a:r>
              <a:rPr b="1" lang="en-US" sz="3500"/>
              <a:t>means star.</a:t>
            </a:r>
            <a:endParaRPr/>
          </a:p>
        </p:txBody>
      </p:sp>
      <p:pic>
        <p:nvPicPr>
          <p:cNvPr descr="stars.jpg" id="836" name="Google Shape;836;p103"/>
          <p:cNvPicPr preferRelativeResize="0"/>
          <p:nvPr/>
        </p:nvPicPr>
        <p:blipFill rotWithShape="1">
          <a:blip r:embed="rId3">
            <a:alphaModFix/>
          </a:blip>
          <a:srcRect b="0" l="0" r="0" t="0"/>
          <a:stretch/>
        </p:blipFill>
        <p:spPr>
          <a:xfrm>
            <a:off x="0" y="1417639"/>
            <a:ext cx="9144001" cy="5440361"/>
          </a:xfrm>
          <a:prstGeom prst="rect">
            <a:avLst/>
          </a:prstGeom>
          <a:noFill/>
          <a:ln>
            <a:noFill/>
          </a:ln>
        </p:spPr>
      </p:pic>
      <p:sp>
        <p:nvSpPr>
          <p:cNvPr id="837" name="Google Shape;837;p103"/>
          <p:cNvSpPr txBox="1"/>
          <p:nvPr/>
        </p:nvSpPr>
        <p:spPr>
          <a:xfrm>
            <a:off x="364628" y="1888725"/>
            <a:ext cx="25314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entury Gothic"/>
                <a:ea typeface="Century Gothic"/>
                <a:cs typeface="Century Gothic"/>
                <a:sym typeface="Century Gothic"/>
              </a:rPr>
              <a:t>Asteroid</a:t>
            </a:r>
            <a:endParaRPr b="0" i="0" sz="1400" u="none" cap="none" strike="noStrike">
              <a:solidFill>
                <a:srgbClr val="000000"/>
              </a:solidFill>
              <a:latin typeface="Arial"/>
              <a:ea typeface="Arial"/>
              <a:cs typeface="Arial"/>
              <a:sym typeface="Arial"/>
            </a:endParaRPr>
          </a:p>
        </p:txBody>
      </p:sp>
      <p:sp>
        <p:nvSpPr>
          <p:cNvPr id="838" name="Google Shape;838;p103"/>
          <p:cNvSpPr txBox="1"/>
          <p:nvPr/>
        </p:nvSpPr>
        <p:spPr>
          <a:xfrm>
            <a:off x="4984225" y="3872000"/>
            <a:ext cx="37026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entury Gothic"/>
                <a:ea typeface="Century Gothic"/>
                <a:cs typeface="Century Gothic"/>
                <a:sym typeface="Century Gothic"/>
              </a:rPr>
              <a:t>Astrosphere</a:t>
            </a:r>
            <a:endParaRPr b="0" i="0" sz="1400" u="none" cap="none" strike="noStrike">
              <a:solidFill>
                <a:srgbClr val="000000"/>
              </a:solidFill>
              <a:latin typeface="Arial"/>
              <a:ea typeface="Arial"/>
              <a:cs typeface="Arial"/>
              <a:sym typeface="Arial"/>
            </a:endParaRPr>
          </a:p>
        </p:txBody>
      </p:sp>
      <p:sp>
        <p:nvSpPr>
          <p:cNvPr id="839" name="Google Shape;839;p103"/>
          <p:cNvSpPr txBox="1"/>
          <p:nvPr/>
        </p:nvSpPr>
        <p:spPr>
          <a:xfrm>
            <a:off x="599599" y="4416575"/>
            <a:ext cx="30807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entury Gothic"/>
                <a:ea typeface="Century Gothic"/>
                <a:cs typeface="Century Gothic"/>
                <a:sym typeface="Century Gothic"/>
              </a:rPr>
              <a:t>Astronomy</a:t>
            </a:r>
            <a:endParaRPr b="0" i="0" sz="1400" u="none" cap="none" strike="noStrike">
              <a:solidFill>
                <a:srgbClr val="000000"/>
              </a:solidFill>
              <a:latin typeface="Arial"/>
              <a:ea typeface="Arial"/>
              <a:cs typeface="Arial"/>
              <a:sym typeface="Arial"/>
            </a:endParaRPr>
          </a:p>
        </p:txBody>
      </p:sp>
      <p:sp>
        <p:nvSpPr>
          <p:cNvPr id="840" name="Google Shape;840;p103"/>
          <p:cNvSpPr txBox="1"/>
          <p:nvPr/>
        </p:nvSpPr>
        <p:spPr>
          <a:xfrm>
            <a:off x="4205105" y="2242650"/>
            <a:ext cx="31776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entury Gothic"/>
                <a:ea typeface="Century Gothic"/>
                <a:cs typeface="Century Gothic"/>
                <a:sym typeface="Century Gothic"/>
              </a:rPr>
              <a:t>Astronaut</a:t>
            </a:r>
            <a:endParaRPr b="0" i="0" sz="1400" u="none" cap="none" strike="noStrike">
              <a:solidFill>
                <a:srgbClr val="000000"/>
              </a:solidFill>
              <a:latin typeface="Arial"/>
              <a:ea typeface="Arial"/>
              <a:cs typeface="Arial"/>
              <a:sym typeface="Arial"/>
            </a:endParaRPr>
          </a:p>
        </p:txBody>
      </p:sp>
      <p:sp>
        <p:nvSpPr>
          <p:cNvPr id="841" name="Google Shape;841;p103"/>
          <p:cNvSpPr txBox="1"/>
          <p:nvPr/>
        </p:nvSpPr>
        <p:spPr>
          <a:xfrm>
            <a:off x="4799295" y="5297600"/>
            <a:ext cx="29769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Century Gothic"/>
                <a:ea typeface="Century Gothic"/>
                <a:cs typeface="Century Gothic"/>
                <a:sym typeface="Century Gothic"/>
              </a:rPr>
              <a:t>Asterisk</a:t>
            </a:r>
            <a:endParaRPr b="0" i="0" sz="1400" u="none" cap="none" strike="noStrike">
              <a:solidFill>
                <a:srgbClr val="000000"/>
              </a:solidFill>
              <a:latin typeface="Arial"/>
              <a:ea typeface="Arial"/>
              <a:cs typeface="Arial"/>
              <a:sym typeface="Arial"/>
            </a:endParaRPr>
          </a:p>
        </p:txBody>
      </p:sp>
      <p:sp>
        <p:nvSpPr>
          <p:cNvPr id="842" name="Google Shape;842;p10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04"/>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One morpheme can have</a:t>
            </a:r>
            <a:br>
              <a:rPr lang="en-US" sz="3563"/>
            </a:br>
            <a:r>
              <a:rPr b="1" lang="en-US" sz="3563">
                <a:solidFill>
                  <a:srgbClr val="FF0000"/>
                </a:solidFill>
              </a:rPr>
              <a:t>several </a:t>
            </a:r>
            <a:r>
              <a:rPr lang="en-US" sz="3563"/>
              <a:t>meanings.</a:t>
            </a:r>
            <a:endParaRPr sz="3959"/>
          </a:p>
        </p:txBody>
      </p:sp>
      <p:sp>
        <p:nvSpPr>
          <p:cNvPr id="848" name="Google Shape;848;p104"/>
          <p:cNvSpPr txBox="1"/>
          <p:nvPr/>
        </p:nvSpPr>
        <p:spPr>
          <a:xfrm>
            <a:off x="0" y="2701995"/>
            <a:ext cx="92301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entury Gothic"/>
                <a:ea typeface="Century Gothic"/>
                <a:cs typeface="Century Gothic"/>
                <a:sym typeface="Century Gothic"/>
              </a:rPr>
              <a:t>“Arch”  can mean </a:t>
            </a:r>
            <a:r>
              <a:rPr b="1" i="0" lang="en-US" sz="3600" u="sng" cap="none" strike="noStrike">
                <a:solidFill>
                  <a:srgbClr val="000000"/>
                </a:solidFill>
                <a:latin typeface="Century Gothic"/>
                <a:ea typeface="Century Gothic"/>
                <a:cs typeface="Century Gothic"/>
                <a:sym typeface="Century Gothic"/>
              </a:rPr>
              <a:t>chief</a:t>
            </a:r>
            <a:r>
              <a:rPr b="1" i="0" lang="en-US" sz="3600" u="none" cap="none" strike="noStrike">
                <a:solidFill>
                  <a:srgbClr val="000000"/>
                </a:solidFill>
                <a:latin typeface="Century Gothic"/>
                <a:ea typeface="Century Gothic"/>
                <a:cs typeface="Century Gothic"/>
                <a:sym typeface="Century Gothic"/>
              </a:rPr>
              <a:t>, </a:t>
            </a:r>
            <a:r>
              <a:rPr b="1" i="0" lang="en-US" sz="3600" u="sng" cap="none" strike="noStrike">
                <a:solidFill>
                  <a:srgbClr val="000000"/>
                </a:solidFill>
                <a:latin typeface="Century Gothic"/>
                <a:ea typeface="Century Gothic"/>
                <a:cs typeface="Century Gothic"/>
                <a:sym typeface="Century Gothic"/>
              </a:rPr>
              <a:t>most important </a:t>
            </a:r>
            <a:r>
              <a:rPr b="1" i="0" lang="en-US" sz="3600" u="none" cap="none" strike="noStrike">
                <a:solidFill>
                  <a:srgbClr val="000000"/>
                </a:solidFill>
                <a:latin typeface="Century Gothic"/>
                <a:ea typeface="Century Gothic"/>
                <a:cs typeface="Century Gothic"/>
                <a:sym typeface="Century Gothic"/>
              </a:rPr>
              <a:t>or </a:t>
            </a:r>
            <a:r>
              <a:rPr b="1" i="0" lang="en-US" sz="3600" u="sng" cap="none" strike="noStrike">
                <a:solidFill>
                  <a:srgbClr val="000000"/>
                </a:solidFill>
                <a:latin typeface="Century Gothic"/>
                <a:ea typeface="Century Gothic"/>
                <a:cs typeface="Century Gothic"/>
                <a:sym typeface="Century Gothic"/>
              </a:rPr>
              <a:t>rule</a:t>
            </a:r>
            <a:r>
              <a:rPr b="1" i="0" lang="en-US" sz="3600" u="none" cap="none" strike="noStrike">
                <a:solidFill>
                  <a:srgbClr val="000000"/>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entury Gothic"/>
              <a:ea typeface="Century Gothic"/>
              <a:cs typeface="Century Gothic"/>
              <a:sym typeface="Century Gothic"/>
            </a:endParaRPr>
          </a:p>
        </p:txBody>
      </p:sp>
      <p:sp>
        <p:nvSpPr>
          <p:cNvPr id="849" name="Google Shape;849;p104"/>
          <p:cNvSpPr txBox="1"/>
          <p:nvPr/>
        </p:nvSpPr>
        <p:spPr>
          <a:xfrm>
            <a:off x="1311900" y="4023952"/>
            <a:ext cx="6520200" cy="161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chemeClr val="dk1"/>
                </a:solidFill>
                <a:latin typeface="Century Gothic"/>
                <a:ea typeface="Century Gothic"/>
                <a:cs typeface="Century Gothic"/>
                <a:sym typeface="Century Gothic"/>
              </a:rPr>
              <a:t>Examples: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300"/>
              <a:buFont typeface="Arial"/>
              <a:buNone/>
            </a:pPr>
            <a:r>
              <a:rPr b="0" i="0" lang="en-US" sz="3300" u="none" cap="none" strike="noStrike">
                <a:solidFill>
                  <a:schemeClr val="dk1"/>
                </a:solidFill>
                <a:latin typeface="Century Gothic"/>
                <a:ea typeface="Century Gothic"/>
                <a:cs typeface="Century Gothic"/>
                <a:sym typeface="Century Gothic"/>
              </a:rPr>
              <a:t>Archbishop,  Archenemy,  Matriarch</a:t>
            </a:r>
            <a:endParaRPr b="0" i="0" sz="1400" u="none" cap="none" strike="noStrike">
              <a:solidFill>
                <a:srgbClr val="000000"/>
              </a:solidFill>
              <a:latin typeface="Arial"/>
              <a:ea typeface="Arial"/>
              <a:cs typeface="Arial"/>
              <a:sym typeface="Arial"/>
            </a:endParaRPr>
          </a:p>
        </p:txBody>
      </p:sp>
      <p:sp>
        <p:nvSpPr>
          <p:cNvPr id="850" name="Google Shape;850;p10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105"/>
          <p:cNvSpPr txBox="1"/>
          <p:nvPr>
            <p:ph type="title"/>
          </p:nvPr>
        </p:nvSpPr>
        <p:spPr>
          <a:xfrm>
            <a:off x="457200" y="8461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Book Antiqua"/>
              <a:buNone/>
            </a:pPr>
            <a:r>
              <a:rPr lang="en-US" sz="3563"/>
              <a:t>Different morphemes can have the same </a:t>
            </a:r>
            <a:r>
              <a:rPr b="1" lang="en-US" sz="3563">
                <a:solidFill>
                  <a:srgbClr val="FF0000"/>
                </a:solidFill>
              </a:rPr>
              <a:t>meaning</a:t>
            </a:r>
            <a:br>
              <a:rPr lang="en-US" sz="3563"/>
            </a:br>
            <a:r>
              <a:rPr lang="en-US" sz="3563"/>
              <a:t>but </a:t>
            </a:r>
            <a:r>
              <a:rPr lang="en-US" sz="3563" u="sng"/>
              <a:t>different </a:t>
            </a:r>
            <a:r>
              <a:rPr b="1" lang="en-US" sz="3563">
                <a:solidFill>
                  <a:srgbClr val="FF0000"/>
                </a:solidFill>
              </a:rPr>
              <a:t>forms</a:t>
            </a:r>
            <a:r>
              <a:rPr lang="en-US" sz="3563"/>
              <a:t>.</a:t>
            </a:r>
            <a:br>
              <a:rPr lang="en-US" sz="3563"/>
            </a:br>
            <a:r>
              <a:rPr lang="en-US" sz="2699"/>
              <a:t>(Example:  “micro” and “min” both mean small.)</a:t>
            </a:r>
            <a:endParaRPr sz="3959"/>
          </a:p>
        </p:txBody>
      </p:sp>
      <p:sp>
        <p:nvSpPr>
          <p:cNvPr id="856" name="Google Shape;856;p105"/>
          <p:cNvSpPr txBox="1"/>
          <p:nvPr/>
        </p:nvSpPr>
        <p:spPr>
          <a:xfrm>
            <a:off x="609600" y="440017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Book Antiqua"/>
              <a:buNone/>
            </a:pPr>
            <a:r>
              <a:rPr b="0" i="0" lang="en-US" sz="4000" u="none" cap="none" strike="noStrike">
                <a:solidFill>
                  <a:schemeClr val="dk1"/>
                </a:solidFill>
                <a:latin typeface="Book Antiqua"/>
                <a:ea typeface="Book Antiqua"/>
                <a:cs typeface="Book Antiqua"/>
                <a:sym typeface="Book Antiqua"/>
              </a:rPr>
              <a:t>Different morphemes can have 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4000"/>
              <a:buFont typeface="Book Antiqua"/>
              <a:buNone/>
            </a:pPr>
            <a:r>
              <a:rPr b="0" i="0" lang="en-US" sz="4000" u="none" cap="none" strike="noStrike">
                <a:solidFill>
                  <a:schemeClr val="dk1"/>
                </a:solidFill>
                <a:latin typeface="Book Antiqua"/>
                <a:ea typeface="Book Antiqua"/>
                <a:cs typeface="Book Antiqua"/>
                <a:sym typeface="Book Antiqua"/>
              </a:rPr>
              <a:t>same </a:t>
            </a:r>
            <a:r>
              <a:rPr b="1" i="0" lang="en-US" sz="4000" u="none" cap="none" strike="noStrike">
                <a:solidFill>
                  <a:srgbClr val="FF0000"/>
                </a:solidFill>
                <a:latin typeface="Book Antiqua"/>
                <a:ea typeface="Book Antiqua"/>
                <a:cs typeface="Book Antiqua"/>
                <a:sym typeface="Book Antiqua"/>
              </a:rPr>
              <a:t>meaning</a:t>
            </a:r>
            <a:br>
              <a:rPr b="0" i="0" lang="en-US" sz="4000" u="none" cap="none" strike="noStrike">
                <a:solidFill>
                  <a:schemeClr val="dk1"/>
                </a:solidFill>
                <a:latin typeface="Book Antiqua"/>
                <a:ea typeface="Book Antiqua"/>
                <a:cs typeface="Book Antiqua"/>
                <a:sym typeface="Book Antiqua"/>
              </a:rPr>
            </a:br>
            <a:r>
              <a:rPr b="0" i="0" lang="en-US" sz="4000" u="none" cap="none" strike="noStrike">
                <a:solidFill>
                  <a:schemeClr val="dk1"/>
                </a:solidFill>
                <a:latin typeface="Book Antiqua"/>
                <a:ea typeface="Book Antiqua"/>
                <a:cs typeface="Book Antiqua"/>
                <a:sym typeface="Book Antiqua"/>
              </a:rPr>
              <a:t>but </a:t>
            </a:r>
            <a:r>
              <a:rPr b="0" i="0" lang="en-US" sz="4000" u="sng" cap="none" strike="noStrike">
                <a:solidFill>
                  <a:schemeClr val="dk1"/>
                </a:solidFill>
                <a:latin typeface="Book Antiqua"/>
                <a:ea typeface="Book Antiqua"/>
                <a:cs typeface="Book Antiqua"/>
                <a:sym typeface="Book Antiqua"/>
              </a:rPr>
              <a:t>similar</a:t>
            </a:r>
            <a:r>
              <a:rPr b="0" i="0" lang="en-US" sz="4000" u="none" cap="none" strike="noStrike">
                <a:solidFill>
                  <a:schemeClr val="dk1"/>
                </a:solidFill>
                <a:latin typeface="Book Antiqua"/>
                <a:ea typeface="Book Antiqua"/>
                <a:cs typeface="Book Antiqua"/>
                <a:sym typeface="Book Antiqua"/>
              </a:rPr>
              <a:t> </a:t>
            </a:r>
            <a:r>
              <a:rPr b="1" i="0" lang="en-US" sz="4000" u="none" cap="none" strike="noStrike">
                <a:solidFill>
                  <a:srgbClr val="FF0000"/>
                </a:solidFill>
                <a:latin typeface="Book Antiqua"/>
                <a:ea typeface="Book Antiqua"/>
                <a:cs typeface="Book Antiqua"/>
                <a:sym typeface="Book Antiqua"/>
              </a:rPr>
              <a:t>forms</a:t>
            </a:r>
            <a:r>
              <a:rPr b="0" i="0" lang="en-US" sz="4000" u="none" cap="none" strike="noStrike">
                <a:solidFill>
                  <a:schemeClr val="dk1"/>
                </a:solidFill>
                <a:latin typeface="Book Antiqua"/>
                <a:ea typeface="Book Antiqua"/>
                <a:cs typeface="Book Antiqua"/>
                <a:sym typeface="Book Antiqua"/>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(Example:  “aster” and “astro” both mean space.)</a:t>
            </a:r>
            <a:endParaRPr b="0" i="0" sz="28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106"/>
          <p:cNvSpPr txBox="1"/>
          <p:nvPr>
            <p:ph type="title"/>
          </p:nvPr>
        </p:nvSpPr>
        <p:spPr>
          <a:xfrm>
            <a:off x="457200" y="274677"/>
            <a:ext cx="8229600" cy="3716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rPr b="1" lang="en-US" sz="7200">
                <a:solidFill>
                  <a:srgbClr val="FF00FF"/>
                </a:solidFill>
              </a:rPr>
              <a:t>Identifying Morphemes Sheet</a:t>
            </a:r>
            <a:endParaRPr b="1" sz="7200">
              <a:solidFill>
                <a:srgbClr val="FF00FF"/>
              </a:solidFill>
            </a:endParaRPr>
          </a:p>
          <a:p>
            <a:pPr indent="0" lvl="0" marL="0" rtl="0" algn="ctr">
              <a:lnSpc>
                <a:spcPct val="100000"/>
              </a:lnSpc>
              <a:spcBef>
                <a:spcPts val="0"/>
              </a:spcBef>
              <a:spcAft>
                <a:spcPts val="0"/>
              </a:spcAft>
              <a:buClr>
                <a:schemeClr val="dk1"/>
              </a:buClr>
              <a:buSzPts val="4400"/>
              <a:buFont typeface="Book Antiqua"/>
              <a:buNone/>
            </a:pPr>
            <a:r>
              <a:rPr b="1" lang="en-US" sz="7200">
                <a:solidFill>
                  <a:srgbClr val="FF00FF"/>
                </a:solidFill>
              </a:rPr>
              <a:t>#1</a:t>
            </a:r>
            <a:endParaRPr b="1" sz="7200">
              <a:solidFill>
                <a:srgbClr val="FF00FF"/>
              </a:solidFill>
            </a:endParaRPr>
          </a:p>
        </p:txBody>
      </p:sp>
      <p:sp>
        <p:nvSpPr>
          <p:cNvPr id="862" name="Google Shape;862;p10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0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7365D"/>
              </a:buClr>
              <a:buSzPts val="4800"/>
              <a:buFont typeface="Book Antiqua"/>
              <a:buNone/>
            </a:pPr>
            <a:r>
              <a:rPr b="1" lang="en-US" sz="4800">
                <a:solidFill>
                  <a:srgbClr val="17365D"/>
                </a:solidFill>
              </a:rPr>
              <a:t>Let’s Practice</a:t>
            </a:r>
            <a:endParaRPr/>
          </a:p>
        </p:txBody>
      </p:sp>
      <p:sp>
        <p:nvSpPr>
          <p:cNvPr id="868" name="Google Shape;868;p107"/>
          <p:cNvSpPr txBox="1"/>
          <p:nvPr>
            <p:ph idx="1" type="body"/>
          </p:nvPr>
        </p:nvSpPr>
        <p:spPr>
          <a:xfrm>
            <a:off x="457200" y="1600200"/>
            <a:ext cx="8229600" cy="47562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Char char="•"/>
            </a:pPr>
            <a:r>
              <a:rPr lang="en-US" sz="2960"/>
              <a:t>On this worksheet are words that have prefixes, suffixes, and roots. Be careful, though. Some of the words only have a prefix and a root. Some words only have a root and a suffix, some just have a root, and some have two roots.</a:t>
            </a:r>
            <a:endParaRPr/>
          </a:p>
          <a:p>
            <a:pPr indent="-342900" lvl="0" marL="342900" rtl="0" algn="l">
              <a:lnSpc>
                <a:spcPct val="80000"/>
              </a:lnSpc>
              <a:spcBef>
                <a:spcPts val="592"/>
              </a:spcBef>
              <a:spcAft>
                <a:spcPts val="0"/>
              </a:spcAft>
              <a:buClr>
                <a:schemeClr val="dk1"/>
              </a:buClr>
              <a:buSzPts val="2960"/>
              <a:buChar char="•"/>
            </a:pPr>
            <a:r>
              <a:rPr lang="en-US" sz="2960"/>
              <a:t>Look for the prefix first, then the suffix, then the root.</a:t>
            </a:r>
            <a:endParaRPr/>
          </a:p>
          <a:p>
            <a:pPr indent="-342900" lvl="0" marL="342900" rtl="0" algn="l">
              <a:lnSpc>
                <a:spcPct val="80000"/>
              </a:lnSpc>
              <a:spcBef>
                <a:spcPts val="592"/>
              </a:spcBef>
              <a:spcAft>
                <a:spcPts val="0"/>
              </a:spcAft>
              <a:buClr>
                <a:schemeClr val="dk1"/>
              </a:buClr>
              <a:buSzPts val="2960"/>
              <a:buChar char="•"/>
            </a:pPr>
            <a:r>
              <a:rPr lang="en-US" sz="2960"/>
              <a:t>Use a backwards ‘L’ to isolate the prefix and an ‘L’ to separate the suffix, and underline the root.</a:t>
            </a:r>
            <a:endParaRPr/>
          </a:p>
          <a:p>
            <a:pPr indent="-342900" lvl="0" marL="342900" rtl="0" algn="l">
              <a:lnSpc>
                <a:spcPct val="80000"/>
              </a:lnSpc>
              <a:spcBef>
                <a:spcPts val="592"/>
              </a:spcBef>
              <a:spcAft>
                <a:spcPts val="0"/>
              </a:spcAft>
              <a:buClr>
                <a:schemeClr val="dk1"/>
              </a:buClr>
              <a:buSzPts val="2960"/>
              <a:buChar char="•"/>
            </a:pPr>
            <a:r>
              <a:rPr lang="en-US" sz="2960"/>
              <a:t>Let’s do the first word together.</a:t>
            </a:r>
            <a:endParaRPr/>
          </a:p>
        </p:txBody>
      </p:sp>
      <p:sp>
        <p:nvSpPr>
          <p:cNvPr id="869" name="Google Shape;869;p10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0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875" name="Google Shape;875;p10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74650" lvl="0" marL="342900" rtl="0" algn="l">
              <a:lnSpc>
                <a:spcPct val="100000"/>
              </a:lnSpc>
              <a:spcBef>
                <a:spcPts val="0"/>
              </a:spcBef>
              <a:spcAft>
                <a:spcPts val="0"/>
              </a:spcAft>
              <a:buClr>
                <a:schemeClr val="dk1"/>
              </a:buClr>
              <a:buSzPts val="3700"/>
              <a:buChar char="•"/>
            </a:pPr>
            <a:r>
              <a:rPr lang="en-US" sz="3300"/>
              <a:t>Work with your table to identify the word parts in the rest of the words on this worksheet.</a:t>
            </a:r>
            <a:endParaRPr sz="3300"/>
          </a:p>
          <a:p>
            <a:pPr indent="-374650" lvl="0" marL="342900" rtl="0" algn="l">
              <a:lnSpc>
                <a:spcPct val="100000"/>
              </a:lnSpc>
              <a:spcBef>
                <a:spcPts val="640"/>
              </a:spcBef>
              <a:spcAft>
                <a:spcPts val="0"/>
              </a:spcAft>
              <a:buClr>
                <a:schemeClr val="dk1"/>
              </a:buClr>
              <a:buSzPts val="3700"/>
              <a:buChar char="•"/>
            </a:pPr>
            <a:r>
              <a:rPr lang="en-US" sz="3300"/>
              <a:t>You may use your </a:t>
            </a:r>
            <a:r>
              <a:rPr i="1" lang="en-US" sz="3300"/>
              <a:t>Prefix, Suffix, </a:t>
            </a:r>
            <a:r>
              <a:rPr lang="en-US" sz="3300"/>
              <a:t>and</a:t>
            </a:r>
            <a:r>
              <a:rPr i="1" lang="en-US" sz="3300"/>
              <a:t> Roots Definitions Lists</a:t>
            </a:r>
            <a:r>
              <a:rPr lang="en-US" sz="3300"/>
              <a:t>, if you need assistance. </a:t>
            </a:r>
            <a:endParaRPr sz="3300"/>
          </a:p>
          <a:p>
            <a:pPr indent="-374650" lvl="0" marL="342900" rtl="0" algn="l">
              <a:lnSpc>
                <a:spcPct val="100000"/>
              </a:lnSpc>
              <a:spcBef>
                <a:spcPts val="640"/>
              </a:spcBef>
              <a:spcAft>
                <a:spcPts val="0"/>
              </a:spcAft>
              <a:buClr>
                <a:schemeClr val="dk1"/>
              </a:buClr>
              <a:buSzPts val="3700"/>
              <a:buChar char="•"/>
            </a:pPr>
            <a:r>
              <a:rPr lang="en-US" sz="3300"/>
              <a:t>Remember, a small word like ‘planet’ that can stand alone is a root word.</a:t>
            </a:r>
            <a:endParaRPr sz="3300"/>
          </a:p>
        </p:txBody>
      </p:sp>
      <p:sp>
        <p:nvSpPr>
          <p:cNvPr id="876" name="Google Shape;876;p10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09"/>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Book Antiqua"/>
              <a:buNone/>
            </a:pPr>
            <a:r>
              <a:t/>
            </a:r>
            <a:endParaRPr/>
          </a:p>
        </p:txBody>
      </p:sp>
      <p:sp>
        <p:nvSpPr>
          <p:cNvPr id="882" name="Google Shape;882;p10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374650" lvl="0" marL="342900" rtl="0" algn="l">
              <a:lnSpc>
                <a:spcPct val="100000"/>
              </a:lnSpc>
              <a:spcBef>
                <a:spcPts val="0"/>
              </a:spcBef>
              <a:spcAft>
                <a:spcPts val="0"/>
              </a:spcAft>
              <a:buClr>
                <a:schemeClr val="dk1"/>
              </a:buClr>
              <a:buSzPts val="3700"/>
              <a:buChar char="•"/>
            </a:pPr>
            <a:r>
              <a:rPr lang="en-US" sz="3300"/>
              <a:t>I’ll collect and score your papers later.</a:t>
            </a:r>
            <a:endParaRPr sz="3300"/>
          </a:p>
          <a:p>
            <a:pPr indent="-374650" lvl="0" marL="342900" rtl="0" algn="l">
              <a:lnSpc>
                <a:spcPct val="100000"/>
              </a:lnSpc>
              <a:spcBef>
                <a:spcPts val="640"/>
              </a:spcBef>
              <a:spcAft>
                <a:spcPts val="0"/>
              </a:spcAft>
              <a:buClr>
                <a:schemeClr val="dk1"/>
              </a:buClr>
              <a:buSzPts val="3700"/>
              <a:buChar char="•"/>
            </a:pPr>
            <a:r>
              <a:rPr lang="en-US" sz="3300"/>
              <a:t>You must score at least an 80% to reach mastery.</a:t>
            </a:r>
            <a:endParaRPr sz="3300"/>
          </a:p>
          <a:p>
            <a:pPr indent="-374650" lvl="0" marL="342900" rtl="0" algn="l">
              <a:lnSpc>
                <a:spcPct val="100000"/>
              </a:lnSpc>
              <a:spcBef>
                <a:spcPts val="640"/>
              </a:spcBef>
              <a:spcAft>
                <a:spcPts val="0"/>
              </a:spcAft>
              <a:buClr>
                <a:schemeClr val="dk1"/>
              </a:buClr>
              <a:buSzPts val="3700"/>
              <a:buChar char="•"/>
            </a:pPr>
            <a:r>
              <a:rPr lang="en-US" sz="3300"/>
              <a:t>Today, you learned about roots.</a:t>
            </a:r>
            <a:endParaRPr sz="3300"/>
          </a:p>
          <a:p>
            <a:pPr indent="-374650" lvl="0" marL="342900" rtl="0" algn="l">
              <a:lnSpc>
                <a:spcPct val="100000"/>
              </a:lnSpc>
              <a:spcBef>
                <a:spcPts val="640"/>
              </a:spcBef>
              <a:spcAft>
                <a:spcPts val="0"/>
              </a:spcAft>
              <a:buClr>
                <a:schemeClr val="dk1"/>
              </a:buClr>
              <a:buSzPts val="3700"/>
              <a:buChar char="•"/>
            </a:pPr>
            <a:r>
              <a:rPr lang="en-US" sz="3300"/>
              <a:t>The next time we meet, you will learn how to predict the meaning of words using prefixes, suffixes, and roots.</a:t>
            </a:r>
            <a:endParaRPr sz="3300"/>
          </a:p>
        </p:txBody>
      </p:sp>
      <p:sp>
        <p:nvSpPr>
          <p:cNvPr id="883" name="Google Shape;883;p10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10"/>
          <p:cNvSpPr txBox="1"/>
          <p:nvPr>
            <p:ph type="ctrTitle"/>
          </p:nvPr>
        </p:nvSpPr>
        <p:spPr>
          <a:xfrm>
            <a:off x="685800" y="1122363"/>
            <a:ext cx="7772400" cy="238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8000"/>
              <a:buFont typeface="Book Antiqua"/>
              <a:buNone/>
            </a:pPr>
            <a:r>
              <a:rPr lang="en-US" sz="8000"/>
              <a:t>DAY 4</a:t>
            </a:r>
            <a:endParaRPr/>
          </a:p>
        </p:txBody>
      </p:sp>
      <p:sp>
        <p:nvSpPr>
          <p:cNvPr id="889" name="Google Shape;889;p110"/>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t/>
            </a:r>
            <a:endParaRPr/>
          </a:p>
        </p:txBody>
      </p:sp>
      <p:sp>
        <p:nvSpPr>
          <p:cNvPr id="890" name="Google Shape;890;p11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1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DAE5F1"/>
              </a:buClr>
              <a:buSzPts val="6000"/>
              <a:buFont typeface="Book Antiqua"/>
              <a:buNone/>
            </a:pPr>
            <a:r>
              <a:rPr b="1" lang="en-US" sz="6000">
                <a:solidFill>
                  <a:srgbClr val="DAE5F1"/>
                </a:solidFill>
                <a:highlight>
                  <a:srgbClr val="FF00FF"/>
                </a:highlight>
              </a:rPr>
              <a:t>Start-Up Activity</a:t>
            </a:r>
            <a:endParaRPr>
              <a:highlight>
                <a:srgbClr val="FF00FF"/>
              </a:highlight>
            </a:endParaRPr>
          </a:p>
        </p:txBody>
      </p:sp>
      <p:sp>
        <p:nvSpPr>
          <p:cNvPr id="896" name="Google Shape;896;p11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None/>
            </a:pPr>
            <a:r>
              <a:rPr lang="en-US" sz="4200"/>
              <a:t>On the Identifyinig Morphemes Worksheet #2, isolate the prefixes, separate the suffixes, and underline the roots in as many words as you can in 5 minutes.</a:t>
            </a:r>
            <a:endParaRPr sz="4200"/>
          </a:p>
        </p:txBody>
      </p:sp>
      <p:sp>
        <p:nvSpPr>
          <p:cNvPr id="897" name="Google Shape;897;p111"/>
          <p:cNvSpPr txBox="1"/>
          <p:nvPr>
            <p:ph idx="4294967295"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898" name="Google Shape;898;p11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University of Kansas Center for Research on Learning - 2012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