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61.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3"/>
  </p:notesMasterIdLst>
  <p:sldIdLst>
    <p:sldId id="332" r:id="rId2"/>
    <p:sldId id="333" r:id="rId3"/>
    <p:sldId id="334" r:id="rId4"/>
    <p:sldId id="335" r:id="rId5"/>
    <p:sldId id="336" r:id="rId6"/>
    <p:sldId id="261" r:id="rId7"/>
    <p:sldId id="262" r:id="rId8"/>
    <p:sldId id="263" r:id="rId9"/>
    <p:sldId id="264" r:id="rId10"/>
    <p:sldId id="265" r:id="rId11"/>
    <p:sldId id="266" r:id="rId12"/>
    <p:sldId id="305" r:id="rId13"/>
    <p:sldId id="268" r:id="rId14"/>
    <p:sldId id="269" r:id="rId15"/>
    <p:sldId id="271" r:id="rId16"/>
    <p:sldId id="272" r:id="rId17"/>
    <p:sldId id="273" r:id="rId18"/>
    <p:sldId id="315" r:id="rId19"/>
    <p:sldId id="275" r:id="rId20"/>
    <p:sldId id="276" r:id="rId21"/>
    <p:sldId id="277" r:id="rId22"/>
    <p:sldId id="278" r:id="rId23"/>
    <p:sldId id="279" r:id="rId24"/>
    <p:sldId id="280" r:id="rId25"/>
    <p:sldId id="308" r:id="rId26"/>
    <p:sldId id="281" r:id="rId27"/>
    <p:sldId id="309" r:id="rId28"/>
    <p:sldId id="314" r:id="rId29"/>
    <p:sldId id="282" r:id="rId30"/>
    <p:sldId id="283" r:id="rId31"/>
    <p:sldId id="284" r:id="rId32"/>
    <p:sldId id="285" r:id="rId33"/>
    <p:sldId id="286" r:id="rId34"/>
    <p:sldId id="288" r:id="rId35"/>
    <p:sldId id="317" r:id="rId36"/>
    <p:sldId id="301" r:id="rId37"/>
    <p:sldId id="292" r:id="rId38"/>
    <p:sldId id="293" r:id="rId39"/>
    <p:sldId id="294" r:id="rId40"/>
    <p:sldId id="295" r:id="rId41"/>
    <p:sldId id="296" r:id="rId42"/>
    <p:sldId id="297" r:id="rId43"/>
    <p:sldId id="311" r:id="rId44"/>
    <p:sldId id="302" r:id="rId45"/>
    <p:sldId id="303" r:id="rId46"/>
    <p:sldId id="313"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3656" autoAdjust="0"/>
  </p:normalViewPr>
  <p:slideViewPr>
    <p:cSldViewPr snapToGrid="0" snapToObjects="1">
      <p:cViewPr varScale="1">
        <p:scale>
          <a:sx n="72" d="100"/>
          <a:sy n="72" d="100"/>
        </p:scale>
        <p:origin x="-1392" y="-112"/>
      </p:cViewPr>
      <p:guideLst>
        <p:guide orient="horz" pos="216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A11C7-8417-154F-B3CA-E3AF5CE85CDB}" type="datetimeFigureOut">
              <a:rPr lang="en-US" smtClean="0"/>
              <a:pPr/>
              <a:t>6/27/20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AF0F1-88ED-9145-BBA1-B7BF2EED80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world is filled with words.  We see them everywhere!</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4505180-6DAD-DD42-8917-7819C1EF60E6}" type="slidenum">
              <a:rPr lang="en-US">
                <a:latin typeface="Arial" charset="0"/>
                <a:ea typeface="ＭＳ Ｐゴシック" charset="-128"/>
                <a:cs typeface="ＭＳ Ｐゴシック" charset="-128"/>
              </a:rPr>
              <a:pPr/>
              <a:t>10</a:t>
            </a:fld>
            <a:endParaRPr lang="en-US" dirty="0">
              <a:latin typeface="Arial" charset="0"/>
              <a:ea typeface="ＭＳ Ｐゴシック" charset="-128"/>
              <a:cs typeface="ＭＳ Ｐゴシック" charset="-128"/>
            </a:endParaRPr>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Let’s consider the difference between</a:t>
            </a:r>
            <a:r>
              <a:rPr lang="en-US" baseline="0" dirty="0" smtClean="0">
                <a:latin typeface="Arial" charset="0"/>
                <a:ea typeface="ＭＳ Ｐゴシック" charset="-128"/>
                <a:cs typeface="ＭＳ Ｐゴシック" charset="-128"/>
              </a:rPr>
              <a:t> morphemes and syllables.  (click)  Look at the word unladylike.  (click) When you consider the number of syllables in the word, you find it has (click) 4 syllables  Syllables help us pronounce a word.</a:t>
            </a:r>
          </a:p>
          <a:p>
            <a:pPr eaLnBrk="1" hangingPunct="1"/>
            <a:r>
              <a:rPr lang="en-US" baseline="0" dirty="0" smtClean="0">
                <a:latin typeface="Arial" charset="0"/>
                <a:ea typeface="ＭＳ Ｐゴシック" charset="-128"/>
                <a:cs typeface="ＭＳ Ｐゴシック" charset="-128"/>
              </a:rPr>
              <a:t>But (click) when we look at the word parts with meaning in the word, or the morphemes, we see only (click) 3.  Un is the first morpheme and it means not.  Then we see lady, which has its own meaning.  And next we see like which also has meaning.  The word unladylike has 3 morphemes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D2FF013-D80D-8D4D-8E41-DB7BD50A9399}" type="slidenum">
              <a:rPr lang="en-US">
                <a:latin typeface="Arial" charset="0"/>
                <a:ea typeface="ＭＳ Ｐゴシック" charset="-128"/>
                <a:cs typeface="ＭＳ Ｐゴシック" charset="-128"/>
              </a:rPr>
              <a:pPr/>
              <a:t>11</a:t>
            </a:fld>
            <a:endParaRPr lang="en-US" dirty="0">
              <a:latin typeface="Arial" charset="0"/>
              <a:ea typeface="ＭＳ Ｐゴシック" charset="-128"/>
              <a:cs typeface="ＭＳ Ｐゴシック" charset="-128"/>
            </a:endParaRPr>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There are 3 types of morphemes.</a:t>
            </a:r>
            <a:r>
              <a:rPr lang="en-US" baseline="0" dirty="0" smtClean="0">
                <a:latin typeface="Arial" charset="0"/>
                <a:ea typeface="ＭＳ Ｐゴシック" charset="-128"/>
                <a:cs typeface="ＭＳ Ｐゴシック" charset="-128"/>
              </a:rPr>
              <a:t>  The three types are:</a:t>
            </a:r>
          </a:p>
          <a:p>
            <a:pPr eaLnBrk="1" hangingPunct="1"/>
            <a:r>
              <a:rPr lang="en-US" baseline="0" dirty="0" smtClean="0">
                <a:latin typeface="Arial" charset="0"/>
                <a:ea typeface="ＭＳ Ｐゴシック" charset="-128"/>
                <a:cs typeface="ＭＳ Ｐゴシック" charset="-128"/>
              </a:rPr>
              <a:t>(click) Prefixes, which are at the beginning of a word</a:t>
            </a:r>
          </a:p>
          <a:p>
            <a:pPr eaLnBrk="1" hangingPunct="1"/>
            <a:r>
              <a:rPr lang="en-US" baseline="0" dirty="0" smtClean="0">
                <a:latin typeface="Arial" charset="0"/>
                <a:ea typeface="ＭＳ Ｐゴシック" charset="-128"/>
                <a:cs typeface="ＭＳ Ｐゴシック" charset="-128"/>
              </a:rPr>
              <a:t>(click) Suffixes, which are at the end of a word</a:t>
            </a:r>
          </a:p>
          <a:p>
            <a:pPr eaLnBrk="1" hangingPunct="1"/>
            <a:r>
              <a:rPr lang="en-US" baseline="0" dirty="0" smtClean="0">
                <a:latin typeface="Arial" charset="0"/>
                <a:ea typeface="ＭＳ Ｐゴシック" charset="-128"/>
                <a:cs typeface="ＭＳ Ｐゴシック" charset="-128"/>
              </a:rPr>
              <a:t>(click) Roots, which can be at the beginning, middle or end of a word.  They can also be the entire word.</a:t>
            </a:r>
          </a:p>
          <a:p>
            <a:pPr eaLnBrk="1" hangingPunct="1"/>
            <a:r>
              <a:rPr lang="en-US" baseline="0" dirty="0" smtClean="0">
                <a:latin typeface="Arial" charset="0"/>
                <a:ea typeface="ＭＳ Ｐゴシック" charset="-128"/>
                <a:cs typeface="ＭＳ Ｐゴシック" charset="-128"/>
              </a:rPr>
              <a:t>An example of a word that has all 3 types of morphemes is (click) </a:t>
            </a:r>
            <a:r>
              <a:rPr lang="en-US" baseline="0" dirty="0" err="1" smtClean="0">
                <a:latin typeface="Arial" charset="0"/>
                <a:ea typeface="ＭＳ Ｐゴシック" charset="-128"/>
                <a:cs typeface="ＭＳ Ｐゴシック" charset="-128"/>
              </a:rPr>
              <a:t>unamicable</a:t>
            </a:r>
            <a:r>
              <a:rPr lang="en-US" baseline="0" dirty="0" smtClean="0">
                <a:latin typeface="Arial" charset="0"/>
                <a:ea typeface="ＭＳ Ｐゴシック" charset="-128"/>
                <a:cs typeface="ＭＳ Ｐゴシック" charset="-128"/>
              </a:rPr>
              <a:t>.</a:t>
            </a:r>
          </a:p>
          <a:p>
            <a:pPr eaLnBrk="1" hangingPunct="1"/>
            <a:r>
              <a:rPr lang="en-US" baseline="0" dirty="0" smtClean="0">
                <a:latin typeface="Arial" charset="0"/>
                <a:ea typeface="ＭＳ Ｐゴシック" charset="-128"/>
                <a:cs typeface="ＭＳ Ｐゴシック" charset="-128"/>
              </a:rPr>
              <a:t>(click)  It has a prefix, which is un.  We already know that un means not.</a:t>
            </a:r>
          </a:p>
          <a:p>
            <a:pPr eaLnBrk="1" hangingPunct="1"/>
            <a:r>
              <a:rPr lang="en-US" baseline="0" dirty="0" smtClean="0">
                <a:latin typeface="Arial" charset="0"/>
                <a:ea typeface="ＭＳ Ｐゴシック" charset="-128"/>
                <a:cs typeface="ＭＳ Ｐゴシック" charset="-128"/>
              </a:rPr>
              <a:t>It also has the suffix a-</a:t>
            </a:r>
            <a:r>
              <a:rPr lang="en-US" baseline="0" dirty="0" err="1" smtClean="0">
                <a:latin typeface="Arial" charset="0"/>
                <a:ea typeface="ＭＳ Ｐゴシック" charset="-128"/>
                <a:cs typeface="ＭＳ Ｐゴシック" charset="-128"/>
              </a:rPr>
              <a:t>b-l-e</a:t>
            </a:r>
            <a:r>
              <a:rPr lang="en-US" baseline="0" dirty="0" smtClean="0">
                <a:latin typeface="Arial" charset="0"/>
                <a:ea typeface="ＭＳ Ｐゴシック" charset="-128"/>
                <a:cs typeface="ＭＳ Ｐゴシック" charset="-128"/>
              </a:rPr>
              <a:t>, which is pronounced “able” and means can do or can be done.</a:t>
            </a:r>
          </a:p>
          <a:p>
            <a:pPr eaLnBrk="1" hangingPunct="1"/>
            <a:r>
              <a:rPr lang="en-US" baseline="0" dirty="0" smtClean="0">
                <a:latin typeface="Arial" charset="0"/>
                <a:ea typeface="ＭＳ Ｐゴシック" charset="-128"/>
                <a:cs typeface="ＭＳ Ｐゴシック" charset="-128"/>
              </a:rPr>
              <a:t>It has a root right in the middle of the word.  The root is </a:t>
            </a:r>
            <a:r>
              <a:rPr lang="en-US" baseline="0" dirty="0" err="1" smtClean="0">
                <a:latin typeface="Arial" charset="0"/>
                <a:ea typeface="ＭＳ Ｐゴシック" charset="-128"/>
                <a:cs typeface="ＭＳ Ｐゴシック" charset="-128"/>
              </a:rPr>
              <a:t>amic</a:t>
            </a:r>
            <a:r>
              <a:rPr lang="en-US" baseline="0" dirty="0" smtClean="0">
                <a:latin typeface="Arial" charset="0"/>
                <a:ea typeface="ＭＳ Ｐゴシック" charset="-128"/>
                <a:cs typeface="ＭＳ Ｐゴシック" charset="-128"/>
              </a:rPr>
              <a:t>, and it means love or friend.</a:t>
            </a:r>
          </a:p>
          <a:p>
            <a:pPr eaLnBrk="1" hangingPunct="1"/>
            <a:r>
              <a:rPr lang="en-US" baseline="0" dirty="0" smtClean="0">
                <a:latin typeface="Arial" charset="0"/>
                <a:ea typeface="ＭＳ Ｐゴシック" charset="-128"/>
                <a:cs typeface="ＭＳ Ｐゴシック" charset="-128"/>
              </a:rPr>
              <a:t>When you think about the meanings of all those morphemes put together, you come up with a meaning for the entire word.  </a:t>
            </a:r>
          </a:p>
          <a:p>
            <a:pPr eaLnBrk="1" hangingPunct="1"/>
            <a:r>
              <a:rPr lang="en-US" baseline="0" dirty="0" smtClean="0">
                <a:latin typeface="Arial" charset="0"/>
                <a:ea typeface="ＭＳ Ｐゴシック" charset="-128"/>
                <a:cs typeface="ＭＳ Ｐゴシック" charset="-128"/>
              </a:rPr>
              <a:t>You could guess that </a:t>
            </a:r>
            <a:r>
              <a:rPr lang="en-US" baseline="0" dirty="0" err="1" smtClean="0">
                <a:latin typeface="Arial" charset="0"/>
                <a:ea typeface="ＭＳ Ｐゴシック" charset="-128"/>
                <a:cs typeface="ＭＳ Ｐゴシック" charset="-128"/>
              </a:rPr>
              <a:t>unamicable</a:t>
            </a:r>
            <a:r>
              <a:rPr lang="en-US" baseline="0" dirty="0" smtClean="0">
                <a:latin typeface="Arial" charset="0"/>
                <a:ea typeface="ＭＳ Ｐゴシック" charset="-128"/>
                <a:cs typeface="ＭＳ Ｐゴシック" charset="-128"/>
              </a:rPr>
              <a:t> means not able to be loved, or not able to be a friend</a:t>
            </a:r>
          </a:p>
          <a:p>
            <a:pPr eaLnBrk="1" hangingPunct="1"/>
            <a:r>
              <a:rPr lang="en-US" baseline="0" dirty="0" smtClean="0">
                <a:latin typeface="Arial" charset="0"/>
                <a:ea typeface="ＭＳ Ｐゴシック" charset="-128"/>
                <a:cs typeface="ＭＳ Ｐゴシック" charset="-128"/>
              </a:rPr>
              <a:t>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Learning more about morphemes will help us later when we learn a strategy called (click) the Word Mapping</a:t>
            </a:r>
            <a:r>
              <a:rPr lang="en-US" baseline="0" dirty="0" smtClean="0"/>
              <a:t> Strategy.  (click) It will help us look for the morphemes in words to figure out what new words mean.</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13</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So let’s start by learning</a:t>
            </a:r>
            <a:r>
              <a:rPr lang="en-US" baseline="0" dirty="0" smtClean="0">
                <a:latin typeface="Arial" charset="0"/>
                <a:ea typeface="ＭＳ Ｐゴシック" charset="-128"/>
                <a:cs typeface="ＭＳ Ｐゴシック" charset="-128"/>
              </a:rPr>
              <a:t> more about the first type of morpheme - prefixes.  Remember (click) prefixes are at the beginning of a word and they change the meaning of the word.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 common prefixes</a:t>
            </a:r>
            <a:r>
              <a:rPr lang="en-US" baseline="0" dirty="0" smtClean="0"/>
              <a:t> are re-, </a:t>
            </a:r>
            <a:r>
              <a:rPr lang="en-US" baseline="0" dirty="0" err="1" smtClean="0"/>
              <a:t>dis</a:t>
            </a:r>
            <a:r>
              <a:rPr lang="en-US" baseline="0" dirty="0" smtClean="0"/>
              <a:t>- and un- and each one of these prefixes has meaning.</a:t>
            </a:r>
          </a:p>
          <a:p>
            <a:r>
              <a:rPr lang="en-US" baseline="0" dirty="0" smtClean="0"/>
              <a:t>(Click) Re means again or back.  It actually has 2 different meanings.</a:t>
            </a:r>
          </a:p>
          <a:p>
            <a:r>
              <a:rPr lang="en-US" baseline="0" dirty="0" smtClean="0"/>
              <a:t>(Click) </a:t>
            </a:r>
            <a:r>
              <a:rPr lang="en-US" baseline="0" dirty="0" err="1" smtClean="0"/>
              <a:t>Dis</a:t>
            </a:r>
            <a:r>
              <a:rPr lang="en-US" baseline="0" dirty="0" smtClean="0"/>
              <a:t> means not or apart or away.  Notice that it has 3 different meanings.</a:t>
            </a:r>
          </a:p>
          <a:p>
            <a:r>
              <a:rPr lang="en-US" baseline="0" dirty="0" smtClean="0"/>
              <a:t>(Click) Un, as we’ve already discussed, means not.</a:t>
            </a:r>
          </a:p>
          <a:p>
            <a:r>
              <a:rPr lang="en-US" baseline="0" dirty="0" smtClean="0"/>
              <a:t>Some prefixes have more than one meaning, but some have only one.</a:t>
            </a:r>
          </a:p>
          <a:p>
            <a:r>
              <a:rPr lang="en-US" baseline="0" dirty="0" smtClean="0"/>
              <a:t>As a personal challenge, let’s pause for a minute and see how many words you can think of that start with these prefixes.  There’s a lot of them!!</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But be careful and watch out for tricksters.</a:t>
            </a:r>
          </a:p>
          <a:p>
            <a:r>
              <a:rPr lang="en-US" baseline="0" dirty="0" smtClean="0"/>
              <a:t>(click)  Tricksters are words that start with the same letters as prefixes but don’t really have a prefix. </a:t>
            </a:r>
          </a:p>
          <a:p>
            <a:r>
              <a:rPr lang="en-US" baseline="0" dirty="0" smtClean="0"/>
              <a:t>Can you think of one?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Well,</a:t>
            </a:r>
            <a:r>
              <a:rPr lang="en-US" baseline="0" dirty="0" smtClean="0"/>
              <a:t> check out this word……..READ.  It’s a familiar word.</a:t>
            </a:r>
          </a:p>
          <a:p>
            <a:r>
              <a:rPr lang="en-US" dirty="0" smtClean="0"/>
              <a:t>(click)  It looks like it has the prefix re-, but does it?</a:t>
            </a:r>
            <a:r>
              <a:rPr lang="en-US" baseline="0" dirty="0" smtClean="0"/>
              <a:t>  </a:t>
            </a:r>
            <a:r>
              <a:rPr lang="en-US" baseline="0" dirty="0" err="1" smtClean="0"/>
              <a:t>No,it</a:t>
            </a:r>
            <a:r>
              <a:rPr lang="en-US" baseline="0" dirty="0" smtClean="0"/>
              <a:t> actually doesn’t.  The word is read not re ad.  In this case, </a:t>
            </a:r>
            <a:r>
              <a:rPr lang="en-US" baseline="0" dirty="0" err="1" smtClean="0"/>
              <a:t>r-e</a:t>
            </a:r>
            <a:r>
              <a:rPr lang="en-US" baseline="0" dirty="0" smtClean="0"/>
              <a:t> is not a prefix.  It is part of the word, therefore, the word READ is a trickster.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B974D16-4E56-3847-AEE9-3761F89AE6DF}" type="slidenum">
              <a:rPr lang="en-US">
                <a:latin typeface="Arial" charset="0"/>
                <a:ea typeface="ＭＳ Ｐゴシック" charset="-128"/>
                <a:cs typeface="ＭＳ Ｐゴシック" charset="-128"/>
              </a:rPr>
              <a:pPr/>
              <a:t>17</a:t>
            </a:fld>
            <a:endParaRPr lang="en-US" dirty="0">
              <a:latin typeface="Arial" charset="0"/>
              <a:ea typeface="ＭＳ Ｐゴシック" charset="-128"/>
              <a:cs typeface="ＭＳ Ｐゴシック" charset="-128"/>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Also watch out for some words that contain 2 prefixes.  This is called a compound prefix.</a:t>
            </a:r>
          </a:p>
          <a:p>
            <a:pPr eaLnBrk="1" hangingPunct="1"/>
            <a:r>
              <a:rPr lang="en-US" dirty="0" smtClean="0">
                <a:latin typeface="Arial" charset="0"/>
                <a:ea typeface="ＭＳ Ｐゴシック" charset="-128"/>
                <a:cs typeface="ＭＳ Ｐゴシック" charset="-128"/>
              </a:rPr>
              <a:t>(click)  Both of these words have compound</a:t>
            </a:r>
            <a:r>
              <a:rPr lang="en-US" baseline="0" dirty="0" smtClean="0">
                <a:latin typeface="Arial" charset="0"/>
                <a:ea typeface="ＭＳ Ｐゴシック" charset="-128"/>
                <a:cs typeface="ＭＳ Ｐゴシック" charset="-128"/>
              </a:rPr>
              <a:t> prefixes.  If you look up prefixes on the prefix definitions list in the shared Google folder, you will find that </a:t>
            </a:r>
            <a:r>
              <a:rPr lang="en-US" baseline="0" dirty="0" err="1" smtClean="0">
                <a:latin typeface="Arial" charset="0"/>
                <a:ea typeface="ＭＳ Ｐゴシック" charset="-128"/>
                <a:cs typeface="ＭＳ Ｐゴシック" charset="-128"/>
              </a:rPr>
              <a:t>dis</a:t>
            </a:r>
            <a:r>
              <a:rPr lang="en-US" baseline="0" dirty="0" smtClean="0">
                <a:latin typeface="Arial" charset="0"/>
                <a:ea typeface="ＭＳ Ｐゴシック" charset="-128"/>
                <a:cs typeface="ＭＳ Ｐゴシック" charset="-128"/>
              </a:rPr>
              <a:t>, con, and com are all prefixes on the list.</a:t>
            </a:r>
            <a:r>
              <a:rPr lang="en-US" dirty="0" smtClean="0">
                <a:latin typeface="Arial" charset="0"/>
                <a:ea typeface="ＭＳ Ｐゴシック" charset="-128"/>
                <a:cs typeface="ＭＳ Ｐゴシック" charset="-128"/>
              </a:rPr>
              <a:t>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we practice looking for prefixes on our practice worksheets, (click)</a:t>
            </a:r>
            <a:r>
              <a:rPr lang="en-US" baseline="0" dirty="0" smtClean="0"/>
              <a:t> you will use a backwards “L” to mark the prefixes. </a:t>
            </a:r>
          </a:p>
          <a:p>
            <a:r>
              <a:rPr lang="en-US" baseline="0" dirty="0" smtClean="0"/>
              <a:t>(click)  For example, when looking for a prefix in the word extracting, we see it has the prefix ex. The backwards “L” (click) is used to identify that prefix. By the way, if you check the prefix definitions list, you will see that the prefix “ex” means take out.  When it is added to the other word parts, “tract” which means pull and “</a:t>
            </a:r>
            <a:r>
              <a:rPr lang="en-US" baseline="0" dirty="0" err="1" smtClean="0"/>
              <a:t>ing</a:t>
            </a:r>
            <a:r>
              <a:rPr lang="en-US" baseline="0" dirty="0" smtClean="0"/>
              <a:t>” which means the act of, we can figure out that the word extracting means the act of pulling or taking out. </a:t>
            </a:r>
          </a:p>
        </p:txBody>
      </p:sp>
      <p:sp>
        <p:nvSpPr>
          <p:cNvPr id="4" name="Slide Number Placeholder 3"/>
          <p:cNvSpPr>
            <a:spLocks noGrp="1"/>
          </p:cNvSpPr>
          <p:nvPr>
            <p:ph type="sldNum" sz="quarter" idx="10"/>
          </p:nvPr>
        </p:nvSpPr>
        <p:spPr/>
        <p:txBody>
          <a:bodyPr/>
          <a:lstStyle/>
          <a:p>
            <a:fld id="{3E4AF0F1-88ED-9145-BBA1-B7BF2EED80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Now let’s shift our focus to Lesson 2, which provides a crash course on the second type of morphemes –</a:t>
            </a:r>
            <a:r>
              <a:rPr lang="en-US" baseline="0" dirty="0" smtClean="0"/>
              <a:t> </a:t>
            </a:r>
            <a:r>
              <a:rPr lang="en-US" dirty="0" smtClean="0"/>
              <a:t>suffixes.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new words will help you understand what you read and what you are learning in your classes.</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20</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Suffixes are morphemes that are at the end of a word.</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 word that has the suffix –a-</a:t>
            </a:r>
            <a:r>
              <a:rPr lang="en-US" dirty="0" err="1" smtClean="0"/>
              <a:t>b-l-e</a:t>
            </a:r>
            <a:r>
              <a:rPr lang="en-US" dirty="0" smtClean="0"/>
              <a:t> </a:t>
            </a:r>
            <a:r>
              <a:rPr lang="en-US" baseline="0" dirty="0" smtClean="0"/>
              <a:t>pronounced “able”</a:t>
            </a:r>
            <a:r>
              <a:rPr lang="en-US" dirty="0" smtClean="0"/>
              <a:t> is loveable.</a:t>
            </a:r>
            <a:r>
              <a:rPr lang="en-US" baseline="0" dirty="0" smtClean="0"/>
              <a:t>  The suffix “–able” means can do or can be done.  Therefore loveable means can be loved.</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actually two types of suffixes.  They are (click) inflectional and derivational.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Inflectional suffixes</a:t>
            </a:r>
            <a:r>
              <a:rPr lang="en-US" baseline="0" dirty="0" smtClean="0"/>
              <a:t> don’t change the meaning of the word, but they change</a:t>
            </a:r>
          </a:p>
          <a:p>
            <a:r>
              <a:rPr lang="en-US" baseline="0" dirty="0" smtClean="0"/>
              <a:t>(click) number</a:t>
            </a:r>
          </a:p>
          <a:p>
            <a:r>
              <a:rPr lang="en-US" baseline="0" dirty="0" smtClean="0"/>
              <a:t>(Click) point of view</a:t>
            </a:r>
          </a:p>
          <a:p>
            <a:r>
              <a:rPr lang="en-US" baseline="0" dirty="0" smtClean="0"/>
              <a:t>(click) tense or they show</a:t>
            </a:r>
          </a:p>
          <a:p>
            <a:r>
              <a:rPr lang="en-US" baseline="0" dirty="0" smtClean="0"/>
              <a:t>(click) possession or comparison</a:t>
            </a:r>
            <a:endParaRPr lang="en-US" dirty="0"/>
          </a:p>
        </p:txBody>
      </p:sp>
      <p:sp>
        <p:nvSpPr>
          <p:cNvPr id="4" name="Slide Number Placeholder 3"/>
          <p:cNvSpPr>
            <a:spLocks noGrp="1"/>
          </p:cNvSpPr>
          <p:nvPr>
            <p:ph type="sldNum" sz="quarter" idx="10"/>
          </p:nvPr>
        </p:nvSpPr>
        <p:spPr/>
        <p:txBody>
          <a:bodyPr/>
          <a:lstStyle/>
          <a:p>
            <a:fld id="{3D491FE5-194A-9749-A964-56C36468B7E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For example,</a:t>
            </a:r>
          </a:p>
          <a:p>
            <a:r>
              <a:rPr lang="en-US" dirty="0" smtClean="0"/>
              <a:t>(click) The suffix –</a:t>
            </a:r>
            <a:r>
              <a:rPr lang="en-US" dirty="0" err="1" smtClean="0"/>
              <a:t>s</a:t>
            </a:r>
            <a:r>
              <a:rPr lang="en-US" dirty="0" smtClean="0"/>
              <a:t> means more than one.  If we add an </a:t>
            </a:r>
            <a:r>
              <a:rPr lang="en-US" dirty="0" err="1" smtClean="0"/>
              <a:t>s</a:t>
            </a:r>
            <a:r>
              <a:rPr lang="en-US" dirty="0" smtClean="0"/>
              <a:t> to the words book, teacher, banana, and car, we haven’t changed the meanings of the words, (click) just the number.</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 inflectional suffixes change point of view.  The suffix “-</a:t>
            </a:r>
            <a:r>
              <a:rPr lang="en-US" dirty="0" err="1" smtClean="0"/>
              <a:t>s</a:t>
            </a:r>
            <a:r>
              <a:rPr lang="en-US" dirty="0" smtClean="0"/>
              <a:t>” can also</a:t>
            </a:r>
            <a:r>
              <a:rPr lang="en-US" baseline="0" dirty="0" smtClean="0"/>
              <a:t> </a:t>
            </a:r>
            <a:r>
              <a:rPr lang="en-US" dirty="0" smtClean="0"/>
              <a:t>be added to words to show third person.  For example we say….</a:t>
            </a:r>
          </a:p>
          <a:p>
            <a:r>
              <a:rPr lang="en-US" dirty="0" smtClean="0"/>
              <a:t>(click)  I walk, you walk, but if we have to say he, she or it, we add an</a:t>
            </a:r>
            <a:r>
              <a:rPr lang="en-US" baseline="0" dirty="0" smtClean="0"/>
              <a:t> </a:t>
            </a:r>
            <a:r>
              <a:rPr lang="en-US" baseline="0" dirty="0" err="1" smtClean="0"/>
              <a:t>s</a:t>
            </a:r>
            <a:r>
              <a:rPr lang="en-US" baseline="0" dirty="0" smtClean="0"/>
              <a:t> to the word walk to show third person.  I walk, you walk, he she or it walks ….with an </a:t>
            </a:r>
            <a:r>
              <a:rPr lang="en-US" baseline="0" dirty="0" err="1" smtClean="0"/>
              <a: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 inflectional suffixes change tense.  The suffix “-</a:t>
            </a:r>
            <a:r>
              <a:rPr lang="en-US" dirty="0" err="1" smtClean="0"/>
              <a:t>ed</a:t>
            </a:r>
            <a:r>
              <a:rPr lang="en-US" dirty="0" smtClean="0"/>
              <a:t>” means past tense.</a:t>
            </a:r>
          </a:p>
          <a:p>
            <a:r>
              <a:rPr lang="en-US" dirty="0" smtClean="0"/>
              <a:t>When</a:t>
            </a:r>
            <a:r>
              <a:rPr lang="en-US" baseline="0" dirty="0" smtClean="0"/>
              <a:t> we add –</a:t>
            </a:r>
            <a:r>
              <a:rPr lang="en-US" baseline="0" dirty="0" err="1" smtClean="0"/>
              <a:t>ed</a:t>
            </a:r>
            <a:r>
              <a:rPr lang="en-US" baseline="0" dirty="0" smtClean="0"/>
              <a:t> to these words, play becomes played, walk becomes walked, start becomes started and travel becomes traveled.  The meaning of the word hasn’t changed, but the time frame or tense has changed.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 some inflectional suffixes show possession.  (click)  Apostrophe </a:t>
            </a:r>
            <a:r>
              <a:rPr lang="en-US" dirty="0" err="1" smtClean="0"/>
              <a:t>s</a:t>
            </a:r>
            <a:r>
              <a:rPr lang="en-US" dirty="0" smtClean="0"/>
              <a:t> is a suffix that shows possession or ownership. (click)</a:t>
            </a:r>
            <a:r>
              <a:rPr lang="en-US" baseline="0" dirty="0" smtClean="0"/>
              <a:t>  Look at the following sentence.  (click) Mike’s new truck is black.  (click)  The apostrophe “</a:t>
            </a:r>
            <a:r>
              <a:rPr lang="en-US" baseline="0" dirty="0" err="1" smtClean="0"/>
              <a:t>s</a:t>
            </a:r>
            <a:r>
              <a:rPr lang="en-US" baseline="0" dirty="0" smtClean="0"/>
              <a:t>” is added to the word Mike to show that Mike possesses or owns the truck.</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Inflectional</a:t>
            </a:r>
            <a:r>
              <a:rPr lang="en-US" baseline="0" dirty="0" smtClean="0"/>
              <a:t> suffixes do not change the meaning of the word.</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Derivational suffixes, on the other hand, are different because they create a different</a:t>
            </a:r>
            <a:r>
              <a:rPr lang="en-US" baseline="0" dirty="0" smtClean="0"/>
              <a:t> form of a word, so the meaning of the word is changed.  If we added the suffix </a:t>
            </a:r>
            <a:r>
              <a:rPr lang="en-US" baseline="0" dirty="0" err="1" smtClean="0"/>
              <a:t>e-r</a:t>
            </a:r>
            <a:r>
              <a:rPr lang="en-US" baseline="0" dirty="0" smtClean="0"/>
              <a:t> to the word teach, it becomes teacher.  Teach is something we do, but teacher is a person.  If we add the suffix a-</a:t>
            </a:r>
            <a:r>
              <a:rPr lang="en-US" baseline="0" dirty="0" err="1" smtClean="0"/>
              <a:t>r-y</a:t>
            </a:r>
            <a:r>
              <a:rPr lang="en-US" baseline="0" dirty="0" smtClean="0"/>
              <a:t> to the word diction, it now becomes the word dictionary.  Diction is a style of speaking, but dictionary is a book or digital resource that lists words and their definitions.   </a:t>
            </a:r>
          </a:p>
          <a:p>
            <a:r>
              <a:rPr lang="en-US" baseline="0" dirty="0" smtClean="0"/>
              <a:t>Derivational suffixes do change the meaning of the word.</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your classes will introduce new words.</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Here’s a fun fact.  There are 3 suffixes that can act either as an inflectional suffix or a derivational suffix.  The 3 suffixes are (click)  </a:t>
            </a:r>
            <a:r>
              <a:rPr lang="en-US" dirty="0" err="1" smtClean="0"/>
              <a:t>e-r</a:t>
            </a:r>
            <a:r>
              <a:rPr lang="en-US" dirty="0" smtClean="0"/>
              <a:t>, </a:t>
            </a:r>
            <a:r>
              <a:rPr lang="en-US" dirty="0" err="1" smtClean="0"/>
              <a:t>e-n</a:t>
            </a:r>
            <a:r>
              <a:rPr lang="en-US" baseline="0" dirty="0" smtClean="0"/>
              <a:t> and </a:t>
            </a:r>
            <a:r>
              <a:rPr lang="en-US" baseline="0" dirty="0" err="1" smtClean="0"/>
              <a:t>i-n-g</a:t>
            </a:r>
            <a:r>
              <a:rPr lang="en-US" baseline="0" dirty="0" smtClean="0"/>
              <a:t>. </a:t>
            </a:r>
          </a:p>
          <a:p>
            <a:r>
              <a:rPr lang="en-US" baseline="0" dirty="0" smtClean="0"/>
              <a:t>(click)  Here are some examples of how each of these suffixes can be used in both ways.  Sometimes they change the form of the word, which changes the word’s meaning, but sometimes they don’t change the word’s meaning at all.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some rules when adding suffixes to the end of words.  These rules will help</a:t>
            </a:r>
            <a:r>
              <a:rPr lang="en-US" baseline="0" dirty="0" smtClean="0"/>
              <a:t> you correctly spell words with suffixes.</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first set of rules applies to adding suffixes to words that end in “</a:t>
            </a:r>
            <a:r>
              <a:rPr lang="en-US" dirty="0" err="1" smtClean="0"/>
              <a:t>y</a:t>
            </a:r>
            <a:r>
              <a:rPr lang="en-US" dirty="0" smtClean="0"/>
              <a:t>”.  You might think that adding the suffix “</a:t>
            </a:r>
            <a:r>
              <a:rPr lang="en-US" dirty="0" err="1" smtClean="0"/>
              <a:t>s</a:t>
            </a:r>
            <a:r>
              <a:rPr lang="en-US" dirty="0" smtClean="0"/>
              <a:t>” to the word baby is easy</a:t>
            </a:r>
            <a:r>
              <a:rPr lang="en-US" baseline="0" dirty="0" smtClean="0"/>
              <a:t> and look like this? (click) But there is a special suffix rule that applies </a:t>
            </a:r>
            <a:r>
              <a:rPr lang="en-US" baseline="0" dirty="0" err="1" smtClean="0"/>
              <a:t>here.(click</a:t>
            </a:r>
            <a:r>
              <a:rPr lang="en-US" baseline="0" dirty="0" smtClean="0"/>
              <a:t>)  Here are the rules that apply in this situation.  (click click Read the first one and discuss)</a:t>
            </a:r>
          </a:p>
          <a:p>
            <a:r>
              <a:rPr lang="en-US" baseline="0" dirty="0" smtClean="0"/>
              <a:t>(Click – click  Read the second one and discuss)</a:t>
            </a:r>
          </a:p>
          <a:p>
            <a:r>
              <a:rPr lang="en-US" baseline="0" dirty="0" smtClean="0"/>
              <a:t>(Click– click  Read the last one and discuss)  </a:t>
            </a:r>
          </a:p>
        </p:txBody>
      </p:sp>
      <p:sp>
        <p:nvSpPr>
          <p:cNvPr id="4" name="Slide Number Placeholder 3"/>
          <p:cNvSpPr>
            <a:spLocks noGrp="1"/>
          </p:cNvSpPr>
          <p:nvPr>
            <p:ph type="sldNum" sz="quarter" idx="10"/>
          </p:nvPr>
        </p:nvSpPr>
        <p:spPr/>
        <p:txBody>
          <a:bodyPr/>
          <a:lstStyle/>
          <a:p>
            <a:fld id="{3E4AF0F1-88ED-9145-BBA1-B7BF2EED801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also rules when adding suffixes to words that end in a single consonant with a single vowel in front of it.</a:t>
            </a:r>
            <a:r>
              <a:rPr lang="en-US" baseline="0" dirty="0" smtClean="0"/>
              <a:t>  You may think that adding “</a:t>
            </a:r>
            <a:r>
              <a:rPr lang="en-US" baseline="0" dirty="0" err="1" smtClean="0"/>
              <a:t>ing</a:t>
            </a:r>
            <a:r>
              <a:rPr lang="en-US" baseline="0" dirty="0" smtClean="0"/>
              <a:t>” to the word run looks like this (click).  But there are certain rules for adding suffixes to words like this (click) Here are the rules.</a:t>
            </a:r>
          </a:p>
          <a:p>
            <a:r>
              <a:rPr lang="en-US" baseline="0" dirty="0" smtClean="0"/>
              <a:t> (click – click Read the rule and discuss)</a:t>
            </a:r>
          </a:p>
          <a:p>
            <a:r>
              <a:rPr lang="en-US" baseline="0" dirty="0" smtClean="0"/>
              <a:t>(Click- click  Read the rule and discuss)</a:t>
            </a:r>
          </a:p>
          <a:p>
            <a:r>
              <a:rPr lang="en-US" baseline="0" dirty="0" smtClean="0"/>
              <a:t>(Click- click  Read the rule and discuss).  </a:t>
            </a:r>
          </a:p>
        </p:txBody>
      </p:sp>
      <p:sp>
        <p:nvSpPr>
          <p:cNvPr id="4" name="Slide Number Placeholder 3"/>
          <p:cNvSpPr>
            <a:spLocks noGrp="1"/>
          </p:cNvSpPr>
          <p:nvPr>
            <p:ph type="sldNum" sz="quarter" idx="10"/>
          </p:nvPr>
        </p:nvSpPr>
        <p:spPr/>
        <p:txBody>
          <a:bodyPr/>
          <a:lstStyle/>
          <a:p>
            <a:fld id="{3E4AF0F1-88ED-9145-BBA1-B7BF2EED801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Words can have two</a:t>
            </a:r>
            <a:r>
              <a:rPr lang="en-US" baseline="0" dirty="0" smtClean="0"/>
              <a:t> suffixes, and that is called a compound suffix.  (click)  All of these words have compound suffixes. (click – click – click – click – click)  Can you find them?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you practice looking for suffixes on your</a:t>
            </a:r>
            <a:r>
              <a:rPr lang="en-US" baseline="0" dirty="0" smtClean="0"/>
              <a:t> </a:t>
            </a:r>
            <a:r>
              <a:rPr lang="en-US" dirty="0" smtClean="0"/>
              <a:t>practice worksheets, (click)</a:t>
            </a:r>
            <a:r>
              <a:rPr lang="en-US" baseline="0" dirty="0" smtClean="0"/>
              <a:t> you will use an “L” shape to mark the suffixes. </a:t>
            </a:r>
          </a:p>
          <a:p>
            <a:r>
              <a:rPr lang="en-US" baseline="0" dirty="0" smtClean="0"/>
              <a:t>(click)  For example, when looking for a suffix in the word magnify, we see it has the suffix spelled </a:t>
            </a:r>
            <a:r>
              <a:rPr lang="en-US" baseline="0" dirty="0" err="1" smtClean="0"/>
              <a:t>i-f-y</a:t>
            </a:r>
            <a:r>
              <a:rPr lang="en-US" baseline="0" dirty="0" smtClean="0"/>
              <a:t> and pronounced </a:t>
            </a:r>
            <a:r>
              <a:rPr lang="en-US" baseline="0" dirty="0" err="1" smtClean="0"/>
              <a:t>ify</a:t>
            </a:r>
            <a:r>
              <a:rPr lang="en-US" baseline="0" dirty="0" smtClean="0"/>
              <a:t>. The “L” shape (click) is used to identify that suffix, which by the way, means to make.  When you put that suffix with the other word part “</a:t>
            </a:r>
            <a:r>
              <a:rPr lang="en-US" baseline="0" dirty="0" err="1" smtClean="0"/>
              <a:t>magn</a:t>
            </a:r>
            <a:r>
              <a:rPr lang="en-US" baseline="0" dirty="0" smtClean="0"/>
              <a:t>” which means large, we can guess the meaning of the word is to make large. </a:t>
            </a:r>
          </a:p>
        </p:txBody>
      </p:sp>
      <p:sp>
        <p:nvSpPr>
          <p:cNvPr id="4" name="Slide Number Placeholder 3"/>
          <p:cNvSpPr>
            <a:spLocks noGrp="1"/>
          </p:cNvSpPr>
          <p:nvPr>
            <p:ph type="sldNum" sz="quarter" idx="10"/>
          </p:nvPr>
        </p:nvSpPr>
        <p:spPr/>
        <p:txBody>
          <a:bodyPr/>
          <a:lstStyle/>
          <a:p>
            <a:fld id="{3E4AF0F1-88ED-9145-BBA1-B7BF2EED801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have learned about the morphemes (click)</a:t>
            </a:r>
            <a:r>
              <a:rPr lang="en-US" baseline="0" dirty="0" smtClean="0"/>
              <a:t> prefixes and (click) suffixes.  </a:t>
            </a:r>
            <a:r>
              <a:rPr lang="en-US" dirty="0" smtClean="0"/>
              <a:t>Now let’s turn our attention to lesson 3, and the third type of morpheme,</a:t>
            </a:r>
            <a:r>
              <a:rPr lang="en-US" baseline="0" dirty="0" smtClean="0"/>
              <a:t> which is (click) roots, and they also have meaning.</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37</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Roots can be at the beginning, middle or end of a word.  Matter of fact, (click) Roots can be the entire word.</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Scope</a:t>
            </a:r>
            <a:r>
              <a:rPr lang="en-US" baseline="0" dirty="0" smtClean="0"/>
              <a:t> is a root that can stand on its own and is an entire word.  But it can also be at the front of a word (click) when we add the suffix </a:t>
            </a:r>
            <a:r>
              <a:rPr lang="en-US" baseline="0" dirty="0" err="1" smtClean="0"/>
              <a:t>e-d</a:t>
            </a:r>
            <a:r>
              <a:rPr lang="en-US" baseline="0" dirty="0" smtClean="0"/>
              <a:t> at the end to form scoped.  Or it can be in the middle of the word when we add the prefix “micro” at the beginning and the suffix “</a:t>
            </a:r>
            <a:r>
              <a:rPr lang="en-US" baseline="0" dirty="0" err="1" smtClean="0"/>
              <a:t>ic</a:t>
            </a:r>
            <a:r>
              <a:rPr lang="en-US" baseline="0" dirty="0" smtClean="0"/>
              <a:t>” at the end to form the word microscopic.  You will notice that adding the suffix changed the sound of the root just a bit. (click)  Or scope can be at the end of the word when we add the prefix </a:t>
            </a:r>
            <a:r>
              <a:rPr lang="en-US" baseline="0" dirty="0" err="1" smtClean="0"/>
              <a:t>tele</a:t>
            </a:r>
            <a:r>
              <a:rPr lang="en-US" baseline="0" dirty="0" smtClean="0"/>
              <a:t> at the beginning to form the word telescope.  </a:t>
            </a:r>
          </a:p>
          <a:p>
            <a:r>
              <a:rPr lang="en-US" baseline="0" dirty="0" smtClean="0"/>
              <a:t>A root can be anywhere in the word or it can be the entire word.</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you are wondering about a word’s meaning, look for the root.  Each root gives a word it’s main meaning.</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figuring out</a:t>
            </a:r>
            <a:r>
              <a:rPr lang="en-US" baseline="0" dirty="0" smtClean="0"/>
              <a:t> new words isn’t magic.</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root aster means star, but the root </a:t>
            </a:r>
            <a:r>
              <a:rPr lang="en-US" baseline="0" dirty="0" err="1" smtClean="0"/>
              <a:t>astro</a:t>
            </a:r>
            <a:r>
              <a:rPr lang="en-US" baseline="0" dirty="0" smtClean="0"/>
              <a:t> also means star.  Sometimes you will find more than one root that means the same thing.</a:t>
            </a:r>
          </a:p>
          <a:p>
            <a:r>
              <a:rPr lang="en-US" baseline="0" dirty="0" smtClean="0"/>
              <a:t>(click) and if you look at all of these words that have either aster or </a:t>
            </a:r>
            <a:r>
              <a:rPr lang="en-US" baseline="0" dirty="0" err="1" smtClean="0"/>
              <a:t>astro</a:t>
            </a:r>
            <a:r>
              <a:rPr lang="en-US" baseline="0" dirty="0" smtClean="0"/>
              <a:t> in them, you will see that they are words that all relate to stars.  The words get their main meaning from the root.</a:t>
            </a:r>
            <a:endParaRPr lang="en-US" dirty="0" smtClean="0"/>
          </a:p>
        </p:txBody>
      </p:sp>
      <p:sp>
        <p:nvSpPr>
          <p:cNvPr id="4" name="Slide Number Placeholder 3"/>
          <p:cNvSpPr>
            <a:spLocks noGrp="1"/>
          </p:cNvSpPr>
          <p:nvPr>
            <p:ph type="sldNum" sz="quarter" idx="10"/>
          </p:nvPr>
        </p:nvSpPr>
        <p:spPr/>
        <p:txBody>
          <a:bodyPr/>
          <a:lstStyle/>
          <a:p>
            <a:fld id="{3E4AF0F1-88ED-9145-BBA1-B7BF2EED801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Just</a:t>
            </a:r>
            <a:r>
              <a:rPr lang="en-US" baseline="0" dirty="0" smtClean="0"/>
              <a:t>  like other morphemes, some roots have several meanings.</a:t>
            </a:r>
          </a:p>
          <a:p>
            <a:r>
              <a:rPr lang="en-US" baseline="0" dirty="0" smtClean="0"/>
              <a:t>(click)  The root “arch” can mean chief, or most important, or rule.</a:t>
            </a:r>
          </a:p>
          <a:p>
            <a:r>
              <a:rPr lang="en-US" baseline="0" dirty="0" smtClean="0"/>
              <a:t>(click) Take a look at these 3 words that have the root arch, which can sometimes be pronounced ark and see how each one has a slightly different meaning when combined with certain roots.  Can you guess which meaning goes with each of the words? I would think that arch in the word archbishop means the chief bishop.  The word arch in archenemy could mean the most important enemy, and the word arch, which is pronounced ark, in the word matriarch, means rule.  Since </a:t>
            </a:r>
            <a:r>
              <a:rPr lang="en-US" baseline="0" dirty="0" err="1" smtClean="0"/>
              <a:t>matri</a:t>
            </a:r>
            <a:r>
              <a:rPr lang="en-US" baseline="0" dirty="0" smtClean="0"/>
              <a:t> means mother, the word matriarch means mother rules.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Sometimes</a:t>
            </a:r>
            <a:r>
              <a:rPr lang="en-US" baseline="0" dirty="0" smtClean="0"/>
              <a:t> different roots can have the same meaning but different forms.  An example would be the roots “micro” and” min”.  They don’t look similar, but they have the same meaning. They both mean small.</a:t>
            </a:r>
          </a:p>
          <a:p>
            <a:r>
              <a:rPr lang="en-US" baseline="0" dirty="0" smtClean="0"/>
              <a:t>(click)  Sometimes different roots can have the same meaning and they also look very similar.  They have similar forms.  An example would be the roots aster and </a:t>
            </a:r>
            <a:r>
              <a:rPr lang="en-US" baseline="0" dirty="0" err="1" smtClean="0"/>
              <a:t>astro</a:t>
            </a:r>
            <a:r>
              <a:rPr lang="en-US" baseline="0" dirty="0" smtClean="0"/>
              <a:t> that we discussed earlier.  They look a lot alike, and they mean the same thing.  They both mean star.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So…roots are very important morphemes because they anchor the word by holding the most basic meaning of the word.</a:t>
            </a:r>
          </a:p>
          <a:p>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 let’s have a quick review.  What are the 3 types</a:t>
            </a:r>
            <a:r>
              <a:rPr lang="en-US" baseline="0" dirty="0" smtClean="0"/>
              <a:t> of morphemes?  They are:</a:t>
            </a:r>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prefixes, (click ) suffixes and (click)</a:t>
            </a:r>
            <a:r>
              <a:rPr lang="en-US" baseline="0" dirty="0" smtClean="0"/>
              <a:t> </a:t>
            </a:r>
            <a:r>
              <a:rPr lang="en-US" dirty="0" smtClean="0"/>
              <a:t>roots.</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Word parts called morphemes are like parts</a:t>
            </a:r>
            <a:r>
              <a:rPr lang="en-US" baseline="0" dirty="0" smtClean="0"/>
              <a:t> of a word puzzle is important.  When we put the meanings of all of the pieces or morphemes together, we can conquer and figure out new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learned about prefixes, suffixes and roots</a:t>
            </a:r>
            <a:r>
              <a:rPr lang="en-US" baseline="0" dirty="0" smtClean="0"/>
              <a:t>, let’s talk about a (click) step by step process to use what we have learned.</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EE8D37-D775-234C-8546-3A83F71D0E46}" type="slidenum">
              <a:rPr lang="en-US">
                <a:latin typeface="Arial" charset="0"/>
                <a:ea typeface="ＭＳ Ｐゴシック" charset="-128"/>
                <a:cs typeface="ＭＳ Ｐゴシック" charset="-128"/>
              </a:rPr>
              <a:pPr/>
              <a:t>48</a:t>
            </a:fld>
            <a:endParaRPr lang="en-US">
              <a:latin typeface="Arial" charset="0"/>
              <a:ea typeface="ＭＳ Ｐゴシック" charset="-128"/>
              <a:cs typeface="ＭＳ Ｐゴシック"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process is called</a:t>
            </a:r>
            <a:r>
              <a:rPr lang="en-US" baseline="0" dirty="0" smtClean="0">
                <a:latin typeface="Arial" charset="0"/>
                <a:ea typeface="ＭＳ Ｐゴシック" charset="-128"/>
                <a:cs typeface="ＭＳ Ｐゴシック" charset="-128"/>
              </a:rPr>
              <a:t> </a:t>
            </a:r>
            <a:r>
              <a:rPr lang="en-US" dirty="0" smtClean="0">
                <a:latin typeface="Arial" charset="0"/>
                <a:ea typeface="ＭＳ Ｐゴシック" charset="-128"/>
                <a:cs typeface="ＭＳ Ｐゴシック" charset="-128"/>
              </a:rPr>
              <a:t>The Word Mapping Strategy provides that step-by-step approach.  The steps to the strategy are</a:t>
            </a:r>
          </a:p>
          <a:p>
            <a:pPr eaLnBrk="1" hangingPunct="1"/>
            <a:r>
              <a:rPr lang="en-US" dirty="0" smtClean="0">
                <a:latin typeface="Arial" charset="0"/>
                <a:ea typeface="ＭＳ Ｐゴシック" charset="-128"/>
                <a:cs typeface="ＭＳ Ｐゴシック" charset="-128"/>
              </a:rPr>
              <a:t>(click) Map the word parts</a:t>
            </a:r>
          </a:p>
          <a:p>
            <a:pPr eaLnBrk="1" hangingPunct="1"/>
            <a:r>
              <a:rPr lang="en-US" dirty="0" smtClean="0">
                <a:latin typeface="Arial" charset="0"/>
                <a:ea typeface="ＭＳ Ｐゴシック" charset="-128"/>
                <a:cs typeface="ＭＳ Ｐゴシック" charset="-128"/>
              </a:rPr>
              <a:t>(click) Attack</a:t>
            </a:r>
            <a:r>
              <a:rPr lang="en-US" baseline="0" dirty="0" smtClean="0">
                <a:latin typeface="Arial" charset="0"/>
                <a:ea typeface="ＭＳ Ｐゴシック" charset="-128"/>
                <a:cs typeface="ＭＳ Ｐゴシック" charset="-128"/>
              </a:rPr>
              <a:t> the meaning of each part</a:t>
            </a:r>
          </a:p>
          <a:p>
            <a:pPr eaLnBrk="1" hangingPunct="1"/>
            <a:r>
              <a:rPr lang="en-US" baseline="0" dirty="0" smtClean="0">
                <a:latin typeface="Arial" charset="0"/>
                <a:ea typeface="ＭＳ Ｐゴシック" charset="-128"/>
                <a:cs typeface="ＭＳ Ｐゴシック" charset="-128"/>
              </a:rPr>
              <a:t>(click) Predict the word’s meaning and</a:t>
            </a:r>
          </a:p>
          <a:p>
            <a:pPr eaLnBrk="1" hangingPunct="1"/>
            <a:r>
              <a:rPr lang="en-US" baseline="0" dirty="0" smtClean="0">
                <a:latin typeface="Arial" charset="0"/>
                <a:ea typeface="ＭＳ Ｐゴシック" charset="-128"/>
                <a:cs typeface="ＭＳ Ｐゴシック" charset="-128"/>
              </a:rPr>
              <a:t>(click) See if you’re right.</a:t>
            </a:r>
          </a:p>
          <a:p>
            <a:pPr eaLnBrk="1" hangingPunct="1"/>
            <a:r>
              <a:rPr lang="en-US" baseline="0" dirty="0" smtClean="0">
                <a:latin typeface="Arial" charset="0"/>
                <a:ea typeface="ＭＳ Ｐゴシック" charset="-128"/>
                <a:cs typeface="ＭＳ Ｐゴシック" charset="-128"/>
              </a:rPr>
              <a:t>Look closely and you will notice that each step starts with an action word (click) that tells you what you will be doing during each step.</a:t>
            </a:r>
          </a:p>
          <a:p>
            <a:pPr eaLnBrk="1" hangingPunct="1"/>
            <a:r>
              <a:rPr lang="en-US" baseline="0" dirty="0" smtClean="0">
                <a:latin typeface="Arial" charset="0"/>
                <a:ea typeface="ＭＳ Ｐゴシック" charset="-128"/>
                <a:cs typeface="ＭＳ Ｐゴシック" charset="-128"/>
              </a:rPr>
              <a:t>You will also notice that the first letters of the steps, when combined, (click) spell out the word MAPS.  This word acts as a memory device to help you remember the steps in order,  Let’s take a closer look at the MAPS Steps.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 step stands for map the word parts.  This step reminds you to carefully examine the new word and look for any familiar prefixes, suffixes and roots that are in the word.  Check for prefixes first, because they are at the beginning of the words and easier to spot.  Then</a:t>
            </a:r>
            <a:r>
              <a:rPr lang="en-US" baseline="0" dirty="0" smtClean="0"/>
              <a:t> </a:t>
            </a:r>
            <a:r>
              <a:rPr lang="en-US" dirty="0" smtClean="0"/>
              <a:t>look </a:t>
            </a:r>
            <a:r>
              <a:rPr lang="en-US" baseline="0" dirty="0" smtClean="0"/>
              <a:t>at the end of the word for familiar suffix endings.  Once you have isolated any prefix or suffix, it is much easier to identify the root of the word.</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4AAC835-A398-4644-87F8-7928B6056037}" type="slidenum">
              <a:rPr lang="en-US">
                <a:latin typeface="Arial" charset="0"/>
                <a:ea typeface="ＭＳ Ｐゴシック" charset="-128"/>
                <a:cs typeface="ＭＳ Ｐゴシック" charset="-128"/>
              </a:rPr>
              <a:pPr/>
              <a:t>5</a:t>
            </a:fld>
            <a:endParaRPr lang="en-US">
              <a:latin typeface="Arial"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381000" y="4343400"/>
            <a:ext cx="6172200" cy="4191000"/>
          </a:xfrm>
          <a:noFill/>
          <a:ln/>
        </p:spPr>
        <p:txBody>
          <a:bodyPr/>
          <a:lstStyle/>
          <a:p>
            <a:pPr eaLnBrk="1" hangingPunct="1"/>
            <a:r>
              <a:rPr lang="en-US" dirty="0" smtClean="0">
                <a:latin typeface="Arial" charset="0"/>
                <a:ea typeface="ＭＳ Ｐゴシック" charset="-128"/>
                <a:cs typeface="ＭＳ Ｐゴシック" charset="-128"/>
              </a:rPr>
              <a:t>Using a strategy called the Word Mapping Strategy</a:t>
            </a:r>
            <a:r>
              <a:rPr lang="en-US" baseline="0" dirty="0" smtClean="0">
                <a:latin typeface="Arial" charset="0"/>
                <a:ea typeface="ＭＳ Ｐゴシック" charset="-128"/>
                <a:cs typeface="ＭＳ Ｐゴシック" charset="-128"/>
              </a:rPr>
              <a:t> will help you understand new words.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tips for when we do the “M” step.  </a:t>
            </a:r>
          </a:p>
          <a:p>
            <a:r>
              <a:rPr lang="en-US" dirty="0" smtClean="0"/>
              <a:t>(click) First, Tip #1</a:t>
            </a:r>
            <a:r>
              <a:rPr lang="en-US" baseline="0" dirty="0" smtClean="0"/>
              <a:t> – Always use your word part lists when looking for word parts.  You may not want to take the time to look through the lists, but using them over time will help you remember new word parts. Slow down to make sure that you are making good use of your lists.</a:t>
            </a:r>
          </a:p>
          <a:p>
            <a:r>
              <a:rPr lang="en-US" baseline="0" dirty="0" smtClean="0"/>
              <a:t>(Click )Next, Tip #2 – “When you think you have spotted a prefix or suffix, always check at least one more letter to make sure that you found the entire word part.  </a:t>
            </a:r>
          </a:p>
          <a:p>
            <a:r>
              <a:rPr lang="en-US" baseline="0" dirty="0" smtClean="0"/>
              <a:t>For example (click), the word democracy looks like it has the prefix (click) </a:t>
            </a:r>
            <a:r>
              <a:rPr lang="en-US" baseline="0" dirty="0" err="1" smtClean="0"/>
              <a:t>d-e</a:t>
            </a:r>
            <a:r>
              <a:rPr lang="en-US" baseline="0" dirty="0" smtClean="0"/>
              <a:t>, pronounced </a:t>
            </a:r>
            <a:r>
              <a:rPr lang="en-US" baseline="0" dirty="0" err="1" smtClean="0"/>
              <a:t>dee</a:t>
            </a:r>
            <a:r>
              <a:rPr lang="en-US" baseline="0" dirty="0" smtClean="0"/>
              <a:t>, but if you go over one more letter, you will see that the actual prefix in this word is (click) </a:t>
            </a:r>
            <a:r>
              <a:rPr lang="en-US" baseline="0" dirty="0" err="1" smtClean="0"/>
              <a:t>d-e-m</a:t>
            </a:r>
            <a:r>
              <a:rPr lang="en-US" baseline="0" dirty="0" smtClean="0"/>
              <a:t> pronounced </a:t>
            </a:r>
            <a:r>
              <a:rPr lang="en-US" baseline="0" dirty="0" err="1" smtClean="0"/>
              <a:t>dem</a:t>
            </a:r>
            <a:r>
              <a:rPr lang="en-US" baseline="0" dirty="0" smtClean="0"/>
              <a:t>, which means people.  If we hadn’t tried to include at least one more letter in our search for a prefix, we would never know that the word democracy has something to do with people.  The same tip applies when looking for suffixes.  The word (click) particle looks like it has the suffix “</a:t>
            </a:r>
            <a:r>
              <a:rPr lang="en-US" baseline="0" dirty="0" err="1" smtClean="0"/>
              <a:t>l-e</a:t>
            </a:r>
            <a:r>
              <a:rPr lang="en-US" baseline="0" dirty="0" smtClean="0"/>
              <a:t>” …but if you go back one more letter, you find that the suffix is actually “</a:t>
            </a:r>
            <a:r>
              <a:rPr lang="en-US" baseline="0" dirty="0" err="1" smtClean="0"/>
              <a:t>cle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 step requires you to Attack the meaning of each part.  This means you </a:t>
            </a:r>
            <a:r>
              <a:rPr lang="en-US" baseline="0" dirty="0" smtClean="0"/>
              <a:t>will record the meanings of each of the word parts you find on your word part lists.  </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tip when</a:t>
            </a:r>
            <a:r>
              <a:rPr lang="en-US" baseline="0" dirty="0" smtClean="0"/>
              <a:t> performing the “A” step</a:t>
            </a:r>
            <a:endParaRPr lang="en-US" dirty="0" smtClean="0"/>
          </a:p>
          <a:p>
            <a:r>
              <a:rPr lang="en-US" dirty="0" smtClean="0"/>
              <a:t>(click)</a:t>
            </a:r>
            <a:r>
              <a:rPr lang="en-US" baseline="0" dirty="0" smtClean="0"/>
              <a:t> Since you have to use your word part lists for both Steps “M” and “A”, combine the steps.</a:t>
            </a:r>
          </a:p>
          <a:p>
            <a:r>
              <a:rPr lang="en-US" baseline="0" dirty="0" smtClean="0"/>
              <a:t>(click) When you find a word part and write it on your map, which is the “M” step, go ahead and write down the meaning of the part too, which is the “A” step.  You get both steps done at the same time.</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 Step calls</a:t>
            </a:r>
            <a:r>
              <a:rPr lang="en-US" baseline="0" dirty="0" smtClean="0"/>
              <a:t> for you to predict the meaning of the new word by putting together the meanings of all of the word parts.  Make your best guess regarding the meaning of the new word.</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tip when</a:t>
            </a:r>
            <a:r>
              <a:rPr lang="en-US" baseline="0" dirty="0" smtClean="0"/>
              <a:t> performing the “P” step</a:t>
            </a:r>
            <a:endParaRPr lang="en-US" dirty="0" smtClean="0"/>
          </a:p>
          <a:p>
            <a:r>
              <a:rPr lang="en-US" dirty="0" smtClean="0"/>
              <a:t>(click) Reading the definitions of the word parts from left to right, which would be the prefix meaning plus the root meaning plus the suffix meaning may not make sense.</a:t>
            </a:r>
          </a:p>
          <a:p>
            <a:r>
              <a:rPr lang="en-US" dirty="0" smtClean="0"/>
              <a:t>(Click)</a:t>
            </a:r>
            <a:r>
              <a:rPr lang="en-US" baseline="0" dirty="0" smtClean="0"/>
              <a:t>  It may be a good idea to change the order around and start with the suffix meaning, then the root meaning and the prefix meaning.  Play around with the definitions and arrange them in the order that makes the most sense.</a:t>
            </a:r>
            <a:endParaRPr lang="en-US" dirty="0" smtClean="0"/>
          </a:p>
        </p:txBody>
      </p:sp>
      <p:sp>
        <p:nvSpPr>
          <p:cNvPr id="4" name="Slide Number Placeholder 3"/>
          <p:cNvSpPr>
            <a:spLocks noGrp="1"/>
          </p:cNvSpPr>
          <p:nvPr>
            <p:ph type="sldNum" sz="quarter" idx="10"/>
          </p:nvPr>
        </p:nvSpPr>
        <p:spPr/>
        <p:txBody>
          <a:bodyPr/>
          <a:lstStyle/>
          <a:p>
            <a:fld id="{58CC7F1B-B76E-7B4D-BD50-ACF89DFB0AD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 step reminds you to check to see if your prediction is correct.  You</a:t>
            </a:r>
            <a:r>
              <a:rPr lang="en-US" baseline="0" dirty="0" smtClean="0"/>
              <a:t> </a:t>
            </a:r>
            <a:r>
              <a:rPr lang="en-US" dirty="0" smtClean="0"/>
              <a:t>need to check the context of the sentence where</a:t>
            </a:r>
            <a:r>
              <a:rPr lang="en-US" baseline="0" dirty="0" smtClean="0"/>
              <a:t> the word was located and think about the definition you came up with.  You should ask yourself, “Does that definition make sense in this sentence?”  Of course, you can also check for meaning by using their online dictionaries.</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practice the MAPS steps when trying to figure out what new words mean.</a:t>
            </a:r>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BB494F9-E937-0543-81D2-F1A743AA9B7F}" type="slidenum">
              <a:rPr lang="en-US">
                <a:latin typeface="Arial" charset="0"/>
                <a:ea typeface="ＭＳ Ｐゴシック" charset="-128"/>
                <a:cs typeface="ＭＳ Ｐゴシック" charset="-128"/>
              </a:rPr>
              <a:pPr/>
              <a:t>57</a:t>
            </a:fld>
            <a:endParaRPr lang="en-US" dirty="0">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You will use this visual device called a Word map to go through the steps.  Let me show you how to use this visual map.</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A519585-D5DC-3043-AC4F-7C918DE6AFED}" type="slidenum">
              <a:rPr lang="en-US">
                <a:latin typeface="Arial" charset="0"/>
                <a:ea typeface="ＭＳ Ｐゴシック" charset="-128"/>
                <a:cs typeface="ＭＳ Ｐゴシック" charset="-128"/>
              </a:rPr>
              <a:pPr/>
              <a:t>58</a:t>
            </a:fld>
            <a:endParaRPr lang="en-US">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First the new word is written</a:t>
            </a:r>
            <a:r>
              <a:rPr lang="en-US" baseline="0" dirty="0" smtClean="0">
                <a:latin typeface="Arial" charset="0"/>
                <a:ea typeface="ＭＳ Ｐゴシック" charset="-128"/>
                <a:cs typeface="ＭＳ Ｐゴシック" charset="-128"/>
              </a:rPr>
              <a:t> in the box provided at the top of the page.</a:t>
            </a:r>
          </a:p>
          <a:p>
            <a:pPr eaLnBrk="1" hangingPunct="1"/>
            <a:r>
              <a:rPr lang="en-US" baseline="0" dirty="0" smtClean="0">
                <a:latin typeface="Arial" charset="0"/>
                <a:ea typeface="ＭＳ Ｐゴシック" charset="-128"/>
                <a:cs typeface="ＭＳ Ｐゴシック" charset="-128"/>
              </a:rPr>
              <a:t>Next, for the “M” step, I use my prefix, suffix and root lists to look for the parts of the word.  Since the lists are in alphabetical order, I begin by looking at the prefix list in the “</a:t>
            </a:r>
            <a:r>
              <a:rPr lang="en-US" baseline="0" dirty="0" err="1" smtClean="0">
                <a:latin typeface="Arial" charset="0"/>
                <a:ea typeface="ＭＳ Ｐゴシック" charset="-128"/>
                <a:cs typeface="ＭＳ Ｐゴシック" charset="-128"/>
              </a:rPr>
              <a:t>s</a:t>
            </a:r>
            <a:r>
              <a:rPr lang="en-US" baseline="0" dirty="0" smtClean="0">
                <a:latin typeface="Arial" charset="0"/>
                <a:ea typeface="ＭＳ Ｐゴシック" charset="-128"/>
                <a:cs typeface="ＭＳ Ｐゴシック" charset="-128"/>
              </a:rPr>
              <a:t>” section.  I see that the prefix </a:t>
            </a:r>
            <a:r>
              <a:rPr lang="en-US" baseline="0" dirty="0" err="1" smtClean="0">
                <a:latin typeface="Arial" charset="0"/>
                <a:ea typeface="ＭＳ Ｐゴシック" charset="-128"/>
                <a:cs typeface="ＭＳ Ｐゴシック" charset="-128"/>
              </a:rPr>
              <a:t>s-y-n</a:t>
            </a:r>
            <a:r>
              <a:rPr lang="en-US" baseline="0" dirty="0" smtClean="0">
                <a:latin typeface="Arial" charset="0"/>
                <a:ea typeface="ＭＳ Ｐゴシック" charset="-128"/>
                <a:cs typeface="ＭＳ Ｐゴシック" charset="-128"/>
              </a:rPr>
              <a:t>, pronounced </a:t>
            </a:r>
            <a:r>
              <a:rPr lang="en-US" baseline="0" dirty="0" err="1" smtClean="0">
                <a:latin typeface="Arial" charset="0"/>
                <a:ea typeface="ＭＳ Ｐゴシック" charset="-128"/>
                <a:cs typeface="ＭＳ Ｐゴシック" charset="-128"/>
              </a:rPr>
              <a:t>syn</a:t>
            </a:r>
            <a:r>
              <a:rPr lang="en-US" baseline="0" dirty="0" smtClean="0">
                <a:latin typeface="Arial" charset="0"/>
                <a:ea typeface="ＭＳ Ｐゴシック" charset="-128"/>
                <a:cs typeface="ＭＳ Ｐゴシック" charset="-128"/>
              </a:rPr>
              <a:t>, is listed and I write that down in the box provided for prefix (click).  Since the prefix list also provides the meaning of </a:t>
            </a:r>
            <a:r>
              <a:rPr lang="en-US" baseline="0" dirty="0" err="1" smtClean="0">
                <a:latin typeface="Arial" charset="0"/>
                <a:ea typeface="ＭＳ Ｐゴシック" charset="-128"/>
                <a:cs typeface="ＭＳ Ｐゴシック" charset="-128"/>
              </a:rPr>
              <a:t>syn</a:t>
            </a:r>
            <a:r>
              <a:rPr lang="en-US" baseline="0" dirty="0" smtClean="0">
                <a:latin typeface="Arial" charset="0"/>
                <a:ea typeface="ＭＳ Ｐゴシック" charset="-128"/>
                <a:cs typeface="ＭＳ Ｐゴシック" charset="-128"/>
              </a:rPr>
              <a:t>, I am going to go ahead and do the “A” step for the prefix and write in the meaning, (click) which is with or together.</a:t>
            </a:r>
          </a:p>
          <a:p>
            <a:pPr eaLnBrk="1" hangingPunct="1"/>
            <a:r>
              <a:rPr lang="en-US" baseline="0" dirty="0" smtClean="0">
                <a:latin typeface="Arial" charset="0"/>
                <a:ea typeface="ＭＳ Ｐゴシック" charset="-128"/>
                <a:cs typeface="ＭＳ Ｐゴシック" charset="-128"/>
              </a:rPr>
              <a:t>Now I am going to check my suffix list.  E isn’t listed as a suffix.  I add another letter and look for </a:t>
            </a:r>
            <a:r>
              <a:rPr lang="en-US" baseline="0" dirty="0" err="1" smtClean="0">
                <a:latin typeface="Arial" charset="0"/>
                <a:ea typeface="ＭＳ Ｐゴシック" charset="-128"/>
                <a:cs typeface="ＭＳ Ｐゴシック" charset="-128"/>
              </a:rPr>
              <a:t>ze</a:t>
            </a:r>
            <a:r>
              <a:rPr lang="en-US" baseline="0" dirty="0" smtClean="0">
                <a:latin typeface="Arial" charset="0"/>
                <a:ea typeface="ＭＳ Ｐゴシック" charset="-128"/>
                <a:cs typeface="ＭＳ Ｐゴシック" charset="-128"/>
              </a:rPr>
              <a:t>.  I don’t find that either.  I’ll add one more letter and look for </a:t>
            </a:r>
            <a:r>
              <a:rPr lang="en-US" baseline="0" dirty="0" err="1" smtClean="0">
                <a:latin typeface="Arial" charset="0"/>
                <a:ea typeface="ＭＳ Ｐゴシック" charset="-128"/>
                <a:cs typeface="ＭＳ Ｐゴシック" charset="-128"/>
              </a:rPr>
              <a:t>i-z-e</a:t>
            </a:r>
            <a:r>
              <a:rPr lang="en-US" baseline="0" dirty="0" smtClean="0">
                <a:latin typeface="Arial" charset="0"/>
                <a:ea typeface="ＭＳ Ｐゴシック" charset="-128"/>
                <a:cs typeface="ＭＳ Ｐゴシック" charset="-128"/>
              </a:rPr>
              <a:t>.  I found it…..That’s on the list.  I write down that suffix (click), which is pronounced </a:t>
            </a:r>
            <a:r>
              <a:rPr lang="en-US" baseline="0" dirty="0" err="1" smtClean="0">
                <a:latin typeface="Arial" charset="0"/>
                <a:ea typeface="ＭＳ Ｐゴシック" charset="-128"/>
                <a:cs typeface="ＭＳ Ｐゴシック" charset="-128"/>
              </a:rPr>
              <a:t>ize</a:t>
            </a:r>
            <a:r>
              <a:rPr lang="en-US" baseline="0" dirty="0" smtClean="0">
                <a:latin typeface="Arial" charset="0"/>
                <a:ea typeface="ＭＳ Ｐゴシック" charset="-128"/>
                <a:cs typeface="ＭＳ Ｐゴシック" charset="-128"/>
              </a:rPr>
              <a:t>. and then I also write the meaning down, which is (click) make.</a:t>
            </a:r>
          </a:p>
          <a:p>
            <a:pPr eaLnBrk="1" hangingPunct="1"/>
            <a:r>
              <a:rPr lang="en-US" baseline="0" dirty="0" smtClean="0">
                <a:latin typeface="Arial" charset="0"/>
                <a:ea typeface="ＭＳ Ｐゴシック" charset="-128"/>
                <a:cs typeface="ＭＳ Ｐゴシック" charset="-128"/>
              </a:rPr>
              <a:t>Now I am ready to write down my root.  The letters that are left after separating the prefix and suffix are </a:t>
            </a:r>
            <a:r>
              <a:rPr lang="en-US" baseline="0" dirty="0" err="1" smtClean="0">
                <a:latin typeface="Arial" charset="0"/>
                <a:ea typeface="ＭＳ Ｐゴシック" charset="-128"/>
                <a:cs typeface="ＭＳ Ｐゴシック" charset="-128"/>
              </a:rPr>
              <a:t>c-h-r-o-n</a:t>
            </a:r>
            <a:r>
              <a:rPr lang="en-US" baseline="0" dirty="0" smtClean="0">
                <a:latin typeface="Arial" charset="0"/>
                <a:ea typeface="ＭＳ Ｐゴシック" charset="-128"/>
                <a:cs typeface="ＭＳ Ｐゴシック" charset="-128"/>
              </a:rPr>
              <a:t>.  I check my root list for that and I find it, so I write that down in the box for the root (click)  I also write the meaning (click) which is time.  I have now completed the M and A steps, so I am ready to do the P step which is predict the word’s meaning.  If I read the word part meanings from left to right it combines to say with or </a:t>
            </a:r>
            <a:r>
              <a:rPr lang="en-US" baseline="0" dirty="0" err="1" smtClean="0">
                <a:latin typeface="Arial" charset="0"/>
                <a:ea typeface="ＭＳ Ｐゴシック" charset="-128"/>
                <a:cs typeface="ＭＳ Ｐゴシック" charset="-128"/>
              </a:rPr>
              <a:t>ogether</a:t>
            </a:r>
            <a:r>
              <a:rPr lang="en-US" baseline="0" dirty="0" smtClean="0">
                <a:latin typeface="Arial" charset="0"/>
                <a:ea typeface="ＭＳ Ｐゴシック" charset="-128"/>
                <a:cs typeface="ＭＳ Ｐゴシック" charset="-128"/>
              </a:rPr>
              <a:t> , time, make.  That doesn’t make much sense, so I will try it in the other direction from right to left.  That combines to say make time together or with.  That sounds a little better.  I think my prediction will be (click) make time together.  Now I can do the “</a:t>
            </a:r>
            <a:r>
              <a:rPr lang="en-US" baseline="0" dirty="0" err="1" smtClean="0">
                <a:latin typeface="Arial" charset="0"/>
                <a:ea typeface="ＭＳ Ｐゴシック" charset="-128"/>
                <a:cs typeface="ＭＳ Ｐゴシック" charset="-128"/>
              </a:rPr>
              <a:t>s</a:t>
            </a:r>
            <a:r>
              <a:rPr lang="en-US" baseline="0" dirty="0" smtClean="0">
                <a:latin typeface="Arial" charset="0"/>
                <a:ea typeface="ＭＳ Ｐゴシック" charset="-128"/>
                <a:cs typeface="ＭＳ Ｐゴシック" charset="-128"/>
              </a:rPr>
              <a:t>” step…see if I’m right.   I will replace the word synchronize in this </a:t>
            </a:r>
            <a:r>
              <a:rPr lang="en-US" baseline="0" dirty="0" err="1" smtClean="0">
                <a:latin typeface="Arial" charset="0"/>
                <a:ea typeface="ＭＳ Ｐゴシック" charset="-128"/>
                <a:cs typeface="ＭＳ Ｐゴシック" charset="-128"/>
              </a:rPr>
              <a:t>sentenc</a:t>
            </a:r>
            <a:r>
              <a:rPr lang="en-US" baseline="0" dirty="0" smtClean="0">
                <a:latin typeface="Arial" charset="0"/>
                <a:ea typeface="ＭＳ Ｐゴシック" charset="-128"/>
                <a:cs typeface="ＭＳ Ｐゴシック" charset="-128"/>
              </a:rPr>
              <a:t> (click) with my prediction and and see if it makes sense.  The dancers tried to synchronize their steps would now be (click) The dancers tried to make time together their steps.  I think it makes some sense, but doesn’t sound quite right.  Maybe I could say, the dancers tried to make their steps time together.  I think that sounds better. It sounds even better if I say, “The dancers tried to time their steps together.”  That sounds good. </a:t>
            </a:r>
          </a:p>
          <a:p>
            <a:pPr eaLnBrk="1" hangingPunct="1"/>
            <a:r>
              <a:rPr lang="en-US" baseline="0" dirty="0" smtClean="0">
                <a:latin typeface="Arial" charset="0"/>
                <a:ea typeface="ＭＳ Ｐゴシック" charset="-128"/>
                <a:cs typeface="ＭＳ Ｐゴシック" charset="-128"/>
              </a:rPr>
              <a:t>I could also look up the word synchronize in the dictionary to see if I’m right.  The dictionary says that synchronize means to occur at the same time or rate.  I think that means to occur together.  I think my prediction worked pretty well.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BB494F9-E937-0543-81D2-F1A743AA9B7F}" type="slidenum">
              <a:rPr lang="en-US">
                <a:latin typeface="Arial" charset="0"/>
                <a:ea typeface="ＭＳ Ｐゴシック" charset="-128"/>
                <a:cs typeface="ＭＳ Ｐゴシック" charset="-128"/>
              </a:rPr>
              <a:pPr/>
              <a:t>59</a:t>
            </a:fld>
            <a:endParaRPr lang="en-US" dirty="0">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are some tips for using the word map.</a:t>
            </a:r>
          </a:p>
          <a:p>
            <a:pPr eaLnBrk="1" hangingPunct="1"/>
            <a:r>
              <a:rPr lang="en-US" dirty="0" smtClean="0">
                <a:latin typeface="Arial" charset="0"/>
                <a:ea typeface="ＭＳ Ｐゴシック" charset="-128"/>
                <a:cs typeface="ＭＳ Ｐゴシック" charset="-128"/>
              </a:rPr>
              <a:t>(click) If a word has a compound prefix or suffix divide the box in half like this (click) to make room for both.</a:t>
            </a:r>
          </a:p>
          <a:p>
            <a:pPr eaLnBrk="1" hangingPunct="1"/>
            <a:endParaRPr lang="en-US" dirty="0" smtClean="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start at the beginning with lesson 1.  (Click)  First a hint to help you complete the notes sheets for the lessons.  The words in red will help you fill out the blanks in your guided notes sheets. </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BB494F9-E937-0543-81D2-F1A743AA9B7F}" type="slidenum">
              <a:rPr lang="en-US">
                <a:latin typeface="Arial" charset="0"/>
                <a:ea typeface="ＭＳ Ｐゴシック" charset="-128"/>
                <a:cs typeface="ＭＳ Ｐゴシック" charset="-128"/>
              </a:rPr>
              <a:pPr/>
              <a:t>60</a:t>
            </a:fld>
            <a:endParaRPr lang="en-US" dirty="0">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Another tip:</a:t>
            </a:r>
          </a:p>
          <a:p>
            <a:pPr eaLnBrk="1" hangingPunct="1"/>
            <a:r>
              <a:rPr lang="en-US" dirty="0" smtClean="0">
                <a:latin typeface="Arial" charset="0"/>
                <a:ea typeface="ＭＳ Ｐゴシック" charset="-128"/>
                <a:cs typeface="ＭＳ Ｐゴシック" charset="-128"/>
              </a:rPr>
              <a:t>(click) If there are some extra</a:t>
            </a:r>
            <a:r>
              <a:rPr lang="en-US" baseline="0" dirty="0" smtClean="0">
                <a:latin typeface="Arial" charset="0"/>
                <a:ea typeface="ＭＳ Ｐゴシック" charset="-128"/>
                <a:cs typeface="ＭＳ Ｐゴシック" charset="-128"/>
              </a:rPr>
              <a:t> letters in a word that don’t fit in any of the boxes, write the letter or letters between the boxes.  Many times these letters serve the purpose of making pronunciation easier.  One example of this is the word (click) cognition.</a:t>
            </a:r>
          </a:p>
          <a:p>
            <a:pPr eaLnBrk="1" hangingPunct="1"/>
            <a:r>
              <a:rPr lang="en-US" baseline="0" dirty="0" smtClean="0">
                <a:latin typeface="Arial" charset="0"/>
                <a:ea typeface="ＭＳ Ｐゴシック" charset="-128"/>
                <a:cs typeface="ＭＳ Ｐゴシック" charset="-128"/>
              </a:rPr>
              <a:t>There’s no prefix, so I will draw an X through the prefix boxes to show that there isn’t a prefix. (click)</a:t>
            </a:r>
          </a:p>
          <a:p>
            <a:pPr eaLnBrk="1" hangingPunct="1"/>
            <a:r>
              <a:rPr lang="en-US" baseline="0" dirty="0" smtClean="0">
                <a:latin typeface="Arial" charset="0"/>
                <a:ea typeface="ＭＳ Ｐゴシック" charset="-128"/>
                <a:cs typeface="ＭＳ Ｐゴシック" charset="-128"/>
              </a:rPr>
              <a:t>There is the suffix </a:t>
            </a:r>
            <a:r>
              <a:rPr lang="en-US" baseline="0" dirty="0" err="1" smtClean="0">
                <a:latin typeface="Arial" charset="0"/>
                <a:ea typeface="ＭＳ Ｐゴシック" charset="-128"/>
                <a:cs typeface="ＭＳ Ｐゴシック" charset="-128"/>
              </a:rPr>
              <a:t>t-i-o-n</a:t>
            </a:r>
            <a:r>
              <a:rPr lang="en-US" baseline="0" dirty="0" smtClean="0">
                <a:latin typeface="Arial" charset="0"/>
                <a:ea typeface="ＭＳ Ｐゴシック" charset="-128"/>
                <a:cs typeface="ＭＳ Ｐゴシック" charset="-128"/>
              </a:rPr>
              <a:t>, “</a:t>
            </a:r>
            <a:r>
              <a:rPr lang="en-US" baseline="0" dirty="0" err="1" smtClean="0">
                <a:latin typeface="Arial" charset="0"/>
                <a:ea typeface="ＭＳ Ｐゴシック" charset="-128"/>
                <a:cs typeface="ＭＳ Ｐゴシック" charset="-128"/>
              </a:rPr>
              <a:t>tion</a:t>
            </a:r>
            <a:r>
              <a:rPr lang="en-US" baseline="0" dirty="0" smtClean="0">
                <a:latin typeface="Arial" charset="0"/>
                <a:ea typeface="ＭＳ Ｐゴシック" charset="-128"/>
                <a:cs typeface="ＭＳ Ｐゴシック" charset="-128"/>
              </a:rPr>
              <a:t>”, so I will write that in the suffix box  and fill out the meaning (click).</a:t>
            </a:r>
          </a:p>
          <a:p>
            <a:pPr eaLnBrk="1" hangingPunct="1"/>
            <a:r>
              <a:rPr lang="en-US" baseline="0" dirty="0" smtClean="0">
                <a:latin typeface="Arial" charset="0"/>
                <a:ea typeface="ＭＳ Ｐゴシック" charset="-128"/>
                <a:cs typeface="ＭＳ Ｐゴシック" charset="-128"/>
              </a:rPr>
              <a:t>The root of the word is </a:t>
            </a:r>
            <a:r>
              <a:rPr lang="en-US" baseline="0" dirty="0" err="1" smtClean="0">
                <a:latin typeface="Arial" charset="0"/>
                <a:ea typeface="ＭＳ Ｐゴシック" charset="-128"/>
                <a:cs typeface="ＭＳ Ｐゴシック" charset="-128"/>
              </a:rPr>
              <a:t>c-o-g-n</a:t>
            </a:r>
            <a:r>
              <a:rPr lang="en-US" baseline="0" dirty="0" smtClean="0">
                <a:latin typeface="Arial" charset="0"/>
                <a:ea typeface="ＭＳ Ｐゴシック" charset="-128"/>
                <a:cs typeface="ＭＳ Ｐゴシック" charset="-128"/>
              </a:rPr>
              <a:t> and I will write that in the root box (click) and fill in the meaning below it.  It means to know.  But there is the letter I in the word that didn’t go in either the suffix box or the root box.  I am going to place that I right in between the boxes (click).  It is probably in the word to make pronunciation easier by connecting the </a:t>
            </a:r>
            <a:r>
              <a:rPr lang="en-US" baseline="0" dirty="0" err="1" smtClean="0">
                <a:latin typeface="Arial" charset="0"/>
                <a:ea typeface="ＭＳ Ｐゴシック" charset="-128"/>
                <a:cs typeface="ＭＳ Ｐゴシック" charset="-128"/>
              </a:rPr>
              <a:t>cogn</a:t>
            </a:r>
            <a:r>
              <a:rPr lang="en-US" baseline="0" dirty="0" smtClean="0">
                <a:latin typeface="Arial" charset="0"/>
                <a:ea typeface="ＭＳ Ｐゴシック" charset="-128"/>
                <a:cs typeface="ＭＳ Ｐゴシック" charset="-128"/>
              </a:rPr>
              <a:t> root with the </a:t>
            </a:r>
            <a:r>
              <a:rPr lang="en-US" baseline="0" dirty="0" err="1" smtClean="0">
                <a:latin typeface="Arial" charset="0"/>
                <a:ea typeface="ＭＳ Ｐゴシック" charset="-128"/>
                <a:cs typeface="ＭＳ Ｐゴシック" charset="-128"/>
              </a:rPr>
              <a:t>tion</a:t>
            </a:r>
            <a:r>
              <a:rPr lang="en-US" baseline="0" dirty="0" smtClean="0">
                <a:latin typeface="Arial" charset="0"/>
                <a:ea typeface="ＭＳ Ｐゴシック" charset="-128"/>
                <a:cs typeface="ＭＳ Ｐゴシック" charset="-128"/>
              </a:rPr>
              <a:t> suffix.  It is pronounced cognition.</a:t>
            </a:r>
          </a:p>
          <a:p>
            <a:pPr eaLnBrk="1" hangingPunct="1"/>
            <a:endParaRPr lang="en-US" baseline="0" dirty="0" smtClean="0">
              <a:latin typeface="Arial" charset="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Although not all words</a:t>
            </a:r>
            <a:r>
              <a:rPr lang="en-US" baseline="0" dirty="0" smtClean="0"/>
              <a:t> can be mapped, there are a lot of words that can be mapped. Working with word parts to figure out the meanings of unknown words will give you a power of words that will not only boost your level of vocabulary, but will help you understand new words around you.</a:t>
            </a:r>
            <a:endParaRPr lang="en-US" dirty="0" smtClean="0"/>
          </a:p>
          <a:p>
            <a:endParaRPr lang="en-US" dirty="0"/>
          </a:p>
        </p:txBody>
      </p:sp>
      <p:sp>
        <p:nvSpPr>
          <p:cNvPr id="4" name="Slide Number Placeholder 3"/>
          <p:cNvSpPr>
            <a:spLocks noGrp="1"/>
          </p:cNvSpPr>
          <p:nvPr>
            <p:ph type="sldNum" sz="quarter" idx="10"/>
          </p:nvPr>
        </p:nvSpPr>
        <p:spPr/>
        <p:txBody>
          <a:bodyPr/>
          <a:lstStyle/>
          <a:p>
            <a:fld id="{58CC7F1B-B76E-7B4D-BD50-ACF89DFB0AD5}"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0F4F606-8661-6B44-A86D-E88FA0934068}" type="slidenum">
              <a:rPr lang="en-US">
                <a:latin typeface="Arial" charset="0"/>
                <a:ea typeface="ＭＳ Ｐゴシック" charset="-128"/>
                <a:cs typeface="ＭＳ Ｐゴシック" charset="-128"/>
              </a:rPr>
              <a:pPr/>
              <a:t>7</a:t>
            </a:fld>
            <a:endParaRPr lang="en-US" dirty="0">
              <a:latin typeface="Arial" charset="0"/>
              <a:ea typeface="ＭＳ Ｐゴシック" charset="-128"/>
              <a:cs typeface="ＭＳ Ｐゴシック" charset="-128"/>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Words are made of word parts called morphemes. (Click)  Morphemes are defined as word parts with meaning.</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“un “ is a common morpheme</a:t>
            </a:r>
            <a:r>
              <a:rPr lang="en-US" baseline="0" dirty="0" smtClean="0"/>
              <a:t> which is seen in a lot of words such as the ones that are listed here on the screen.  If we stop to think about the morpheme un, we probably already know that “un” when it stands alone isn’t a word, but it does have meaning. (click) It means not, and, when added to a word, it changes the word’s meaning.</a:t>
            </a:r>
            <a:endParaRPr lang="en-US" dirty="0"/>
          </a:p>
        </p:txBody>
      </p:sp>
      <p:sp>
        <p:nvSpPr>
          <p:cNvPr id="4" name="Slide Number Placeholder 3"/>
          <p:cNvSpPr>
            <a:spLocks noGrp="1"/>
          </p:cNvSpPr>
          <p:nvPr>
            <p:ph type="sldNum" sz="quarter" idx="10"/>
          </p:nvPr>
        </p:nvSpPr>
        <p:spPr/>
        <p:txBody>
          <a:bodyPr/>
          <a:lstStyle/>
          <a:p>
            <a:fld id="{3E4AF0F1-88ED-9145-BBA1-B7BF2EED80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F66DD19-F7AF-9449-B694-E81B2BE9A89F}" type="slidenum">
              <a:rPr lang="en-US">
                <a:latin typeface="Arial" charset="0"/>
                <a:ea typeface="ＭＳ Ｐゴシック" charset="-128"/>
                <a:cs typeface="ＭＳ Ｐゴシック" charset="-128"/>
              </a:rPr>
              <a:pPr/>
              <a:t>9</a:t>
            </a:fld>
            <a:endParaRPr lang="en-US" dirty="0">
              <a:latin typeface="Arial" charset="0"/>
              <a:ea typeface="ＭＳ Ｐゴシック" charset="-128"/>
              <a:cs typeface="ＭＳ Ｐゴシック" charset="-128"/>
            </a:endParaRPr>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Morphemes are different from syllables.  (click – click - click)  Syllables are word parts also, but they are centered on a vowel sound that have no meaning.  Syllables</a:t>
            </a:r>
            <a:r>
              <a:rPr lang="en-US" baseline="0" dirty="0" smtClean="0">
                <a:latin typeface="Arial" charset="0"/>
                <a:ea typeface="ＭＳ Ｐゴシック" charset="-128"/>
                <a:cs typeface="ＭＳ Ｐゴシック" charset="-128"/>
              </a:rPr>
              <a:t> help us sound out or say the word.</a:t>
            </a:r>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D2355-CAE6-C04A-B680-77025EEBCFDF}" type="datetimeFigureOut">
              <a:rPr lang="en-US" smtClean="0"/>
              <a:pPr/>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2355-CAE6-C04A-B680-77025EEBCFDF}" type="datetimeFigureOut">
              <a:rPr lang="en-US" smtClean="0"/>
              <a:pPr/>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2355-CAE6-C04A-B680-77025EEBCFDF}" type="datetimeFigureOut">
              <a:rPr lang="en-US" smtClean="0"/>
              <a:pPr/>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2355-CAE6-C04A-B680-77025EEBCFDF}" type="datetimeFigureOut">
              <a:rPr lang="en-US" smtClean="0"/>
              <a:pPr/>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D2355-CAE6-C04A-B680-77025EEBCFDF}" type="datetimeFigureOut">
              <a:rPr lang="en-US" smtClean="0"/>
              <a:pPr/>
              <a:t>6/27/20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D2355-CAE6-C04A-B680-77025EEBCFDF}" type="datetimeFigureOut">
              <a:rPr lang="en-US" smtClean="0"/>
              <a:pPr/>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D2355-CAE6-C04A-B680-77025EEBCFDF}" type="datetimeFigureOut">
              <a:rPr lang="en-US" smtClean="0"/>
              <a:pPr/>
              <a:t>6/27/20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D2355-CAE6-C04A-B680-77025EEBCFDF}" type="datetimeFigureOut">
              <a:rPr lang="en-US" smtClean="0"/>
              <a:pPr/>
              <a:t>6/27/20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D2355-CAE6-C04A-B680-77025EEBCFDF}" type="datetimeFigureOut">
              <a:rPr lang="en-US" smtClean="0"/>
              <a:pPr/>
              <a:t>6/27/20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D2355-CAE6-C04A-B680-77025EEBCFDF}" type="datetimeFigureOut">
              <a:rPr lang="en-US" smtClean="0"/>
              <a:pPr/>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D2355-CAE6-C04A-B680-77025EEBCFDF}" type="datetimeFigureOut">
              <a:rPr lang="en-US" smtClean="0"/>
              <a:pPr/>
              <a:t>6/27/20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F9E1-6E12-864E-B9F4-37A61FEB1C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D2355-CAE6-C04A-B680-77025EEBCFDF}" type="datetimeFigureOut">
              <a:rPr lang="en-US" smtClean="0"/>
              <a:pPr/>
              <a:t>6/27/20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BF9E1-6E12-864E-B9F4-37A61FEB1C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gif"/><Relationship Id="rId8" Type="http://schemas.openxmlformats.org/officeDocument/2006/relationships/image" Target="../media/image8.jpe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2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World.jpg"/>
          <p:cNvPicPr>
            <a:picLocks noChangeAspect="1"/>
          </p:cNvPicPr>
          <p:nvPr/>
        </p:nvPicPr>
        <p:blipFill>
          <a:blip r:embed="rId3"/>
          <a:stretch>
            <a:fillRect/>
          </a:stretch>
        </p:blipFill>
        <p:spPr>
          <a:xfrm>
            <a:off x="1814874" y="1679888"/>
            <a:ext cx="5255878" cy="4620410"/>
          </a:xfrm>
          <a:prstGeom prst="rect">
            <a:avLst/>
          </a:prstGeom>
        </p:spPr>
      </p:pic>
      <p:sp>
        <p:nvSpPr>
          <p:cNvPr id="5" name="TextBox 4"/>
          <p:cNvSpPr txBox="1"/>
          <p:nvPr/>
        </p:nvSpPr>
        <p:spPr>
          <a:xfrm>
            <a:off x="279614" y="553909"/>
            <a:ext cx="8649498" cy="923330"/>
          </a:xfrm>
          <a:prstGeom prst="rect">
            <a:avLst/>
          </a:prstGeom>
          <a:noFill/>
        </p:spPr>
        <p:txBody>
          <a:bodyPr wrap="none" rtlCol="0">
            <a:spAutoFit/>
          </a:bodyPr>
          <a:lstStyle/>
          <a:p>
            <a:r>
              <a:rPr lang="en-US" sz="5400" dirty="0" smtClean="0">
                <a:solidFill>
                  <a:schemeClr val="bg1"/>
                </a:solidFill>
              </a:rPr>
              <a:t>The world is filled with words!</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dirty="0">
                <a:solidFill>
                  <a:srgbClr val="000000"/>
                </a:solidFill>
              </a:rPr>
              <a:t>Morphemes vs. Syllables</a:t>
            </a:r>
          </a:p>
        </p:txBody>
      </p:sp>
      <p:sp>
        <p:nvSpPr>
          <p:cNvPr id="4" name="TextBox 3"/>
          <p:cNvSpPr txBox="1"/>
          <p:nvPr/>
        </p:nvSpPr>
        <p:spPr>
          <a:xfrm>
            <a:off x="6445052" y="3336964"/>
            <a:ext cx="1774845" cy="830997"/>
          </a:xfrm>
          <a:prstGeom prst="rect">
            <a:avLst/>
          </a:prstGeom>
          <a:noFill/>
          <a:ln>
            <a:solidFill>
              <a:srgbClr val="000000"/>
            </a:solidFill>
          </a:ln>
        </p:spPr>
        <p:txBody>
          <a:bodyPr wrap="square" rtlCol="0">
            <a:spAutoFit/>
          </a:bodyPr>
          <a:lstStyle/>
          <a:p>
            <a:r>
              <a:rPr lang="en-US" sz="4800" b="1" dirty="0" smtClean="0">
                <a:solidFill>
                  <a:srgbClr val="FF0000"/>
                </a:solidFill>
              </a:rPr>
              <a:t>4 </a:t>
            </a:r>
            <a:r>
              <a:rPr lang="en-US" b="1" dirty="0" smtClean="0">
                <a:solidFill>
                  <a:srgbClr val="FF0000"/>
                </a:solidFill>
              </a:rPr>
              <a:t>syllables</a:t>
            </a:r>
            <a:endParaRPr lang="en-US" sz="4800" b="1" dirty="0">
              <a:solidFill>
                <a:srgbClr val="FF0000"/>
              </a:solidFill>
            </a:endParaRPr>
          </a:p>
        </p:txBody>
      </p:sp>
      <p:sp>
        <p:nvSpPr>
          <p:cNvPr id="5" name="TextBox 4"/>
          <p:cNvSpPr txBox="1"/>
          <p:nvPr/>
        </p:nvSpPr>
        <p:spPr>
          <a:xfrm>
            <a:off x="6445052" y="5093260"/>
            <a:ext cx="1774845" cy="830997"/>
          </a:xfrm>
          <a:prstGeom prst="rect">
            <a:avLst/>
          </a:prstGeom>
          <a:noFill/>
          <a:ln>
            <a:solidFill>
              <a:srgbClr val="000000"/>
            </a:solidFill>
          </a:ln>
        </p:spPr>
        <p:txBody>
          <a:bodyPr wrap="square" rtlCol="0">
            <a:spAutoFit/>
          </a:bodyPr>
          <a:lstStyle/>
          <a:p>
            <a:r>
              <a:rPr lang="en-US" sz="4800" b="1" dirty="0">
                <a:solidFill>
                  <a:srgbClr val="FF0000"/>
                </a:solidFill>
              </a:rPr>
              <a:t>3</a:t>
            </a:r>
            <a:r>
              <a:rPr lang="en-US" sz="4800" b="1" dirty="0" smtClean="0">
                <a:solidFill>
                  <a:srgbClr val="FF0000"/>
                </a:solidFill>
              </a:rPr>
              <a:t> </a:t>
            </a:r>
            <a:r>
              <a:rPr lang="en-US" b="1" dirty="0" smtClean="0">
                <a:solidFill>
                  <a:srgbClr val="FF0000"/>
                </a:solidFill>
              </a:rPr>
              <a:t>morphemes</a:t>
            </a:r>
            <a:endParaRPr lang="en-US" sz="4800" b="1" dirty="0">
              <a:solidFill>
                <a:srgbClr val="FF0000"/>
              </a:solidFill>
            </a:endParaRPr>
          </a:p>
        </p:txBody>
      </p:sp>
      <p:sp>
        <p:nvSpPr>
          <p:cNvPr id="7" name="TextBox 6"/>
          <p:cNvSpPr txBox="1"/>
          <p:nvPr/>
        </p:nvSpPr>
        <p:spPr>
          <a:xfrm>
            <a:off x="1138215" y="1522865"/>
            <a:ext cx="6671818" cy="1169551"/>
          </a:xfrm>
          <a:prstGeom prst="rect">
            <a:avLst/>
          </a:prstGeom>
          <a:noFill/>
        </p:spPr>
        <p:txBody>
          <a:bodyPr wrap="none" rtlCol="0">
            <a:spAutoFit/>
          </a:bodyPr>
          <a:lstStyle/>
          <a:p>
            <a:r>
              <a:rPr lang="en-US" sz="3500" b="1" dirty="0" smtClean="0"/>
              <a:t>Let’s look at the word </a:t>
            </a:r>
            <a:r>
              <a:rPr lang="en-US" sz="3500" b="1" dirty="0" smtClean="0">
                <a:solidFill>
                  <a:srgbClr val="000090"/>
                </a:solidFill>
              </a:rPr>
              <a:t>“Unladylike”</a:t>
            </a:r>
          </a:p>
          <a:p>
            <a:endParaRPr lang="en-US" sz="3500" dirty="0"/>
          </a:p>
        </p:txBody>
      </p:sp>
      <p:sp>
        <p:nvSpPr>
          <p:cNvPr id="8" name="TextBox 7"/>
          <p:cNvSpPr txBox="1"/>
          <p:nvPr/>
        </p:nvSpPr>
        <p:spPr>
          <a:xfrm>
            <a:off x="-708780" y="6158355"/>
            <a:ext cx="184666" cy="369332"/>
          </a:xfrm>
          <a:prstGeom prst="rect">
            <a:avLst/>
          </a:prstGeom>
          <a:noFill/>
        </p:spPr>
        <p:txBody>
          <a:bodyPr wrap="none" rtlCol="0">
            <a:spAutoFit/>
          </a:bodyPr>
          <a:lstStyle/>
          <a:p>
            <a:endParaRPr lang="en-US" dirty="0"/>
          </a:p>
        </p:txBody>
      </p:sp>
      <p:sp>
        <p:nvSpPr>
          <p:cNvPr id="10" name="TextBox 9"/>
          <p:cNvSpPr txBox="1"/>
          <p:nvPr/>
        </p:nvSpPr>
        <p:spPr>
          <a:xfrm>
            <a:off x="737758" y="2692416"/>
            <a:ext cx="4251467" cy="2031325"/>
          </a:xfrm>
          <a:prstGeom prst="rect">
            <a:avLst/>
          </a:prstGeom>
          <a:noFill/>
        </p:spPr>
        <p:txBody>
          <a:bodyPr wrap="square" rtlCol="0">
            <a:spAutoFit/>
          </a:bodyPr>
          <a:lstStyle/>
          <a:p>
            <a:r>
              <a:rPr lang="en-US" sz="4200" b="1" u="sng" dirty="0" smtClean="0"/>
              <a:t>Syllables</a:t>
            </a:r>
          </a:p>
          <a:p>
            <a:r>
              <a:rPr lang="en-US" sz="4200" b="1" dirty="0" smtClean="0">
                <a:solidFill>
                  <a:srgbClr val="000090"/>
                </a:solidFill>
              </a:rPr>
              <a:t>un – la- </a:t>
            </a:r>
            <a:r>
              <a:rPr lang="en-US" sz="4200" b="1" dirty="0" err="1" smtClean="0">
                <a:solidFill>
                  <a:srgbClr val="000090"/>
                </a:solidFill>
              </a:rPr>
              <a:t>dy</a:t>
            </a:r>
            <a:r>
              <a:rPr lang="en-US" sz="4200" b="1" dirty="0" smtClean="0">
                <a:solidFill>
                  <a:srgbClr val="000090"/>
                </a:solidFill>
              </a:rPr>
              <a:t> - like</a:t>
            </a:r>
          </a:p>
          <a:p>
            <a:endParaRPr lang="en-US" sz="4200" dirty="0"/>
          </a:p>
        </p:txBody>
      </p:sp>
      <p:sp>
        <p:nvSpPr>
          <p:cNvPr id="12" name="TextBox 11"/>
          <p:cNvSpPr txBox="1"/>
          <p:nvPr/>
        </p:nvSpPr>
        <p:spPr>
          <a:xfrm>
            <a:off x="890159" y="4496363"/>
            <a:ext cx="4251467" cy="2031325"/>
          </a:xfrm>
          <a:prstGeom prst="rect">
            <a:avLst/>
          </a:prstGeom>
          <a:noFill/>
        </p:spPr>
        <p:txBody>
          <a:bodyPr wrap="square" rtlCol="0">
            <a:spAutoFit/>
          </a:bodyPr>
          <a:lstStyle/>
          <a:p>
            <a:r>
              <a:rPr lang="en-US" sz="4200" b="1" u="sng" dirty="0" smtClean="0"/>
              <a:t>Morphemes</a:t>
            </a:r>
          </a:p>
          <a:p>
            <a:r>
              <a:rPr lang="en-US" sz="4200" b="1" dirty="0" smtClean="0">
                <a:solidFill>
                  <a:srgbClr val="000090"/>
                </a:solidFill>
              </a:rPr>
              <a:t>un – lady - like</a:t>
            </a:r>
          </a:p>
          <a:p>
            <a:endParaRPr lang="en-US" sz="4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P spid="1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133663" y="4544990"/>
            <a:ext cx="6172200" cy="8771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5100" b="1" dirty="0">
                <a:solidFill>
                  <a:srgbClr val="000090"/>
                </a:solidFill>
              </a:rPr>
              <a:t>     </a:t>
            </a:r>
            <a:r>
              <a:rPr lang="en-US" sz="5100" b="1" dirty="0" smtClean="0">
                <a:solidFill>
                  <a:srgbClr val="000090"/>
                </a:solidFill>
              </a:rPr>
              <a:t> </a:t>
            </a:r>
            <a:r>
              <a:rPr lang="en-US" sz="5100" b="1" dirty="0" err="1" smtClean="0">
                <a:solidFill>
                  <a:srgbClr val="000090"/>
                </a:solidFill>
                <a:latin typeface="Technical" pitchFamily="66" charset="0"/>
              </a:rPr>
              <a:t>unamicable</a:t>
            </a:r>
            <a:endParaRPr lang="en-US" sz="5100" b="1" dirty="0">
              <a:solidFill>
                <a:srgbClr val="000090"/>
              </a:solidFill>
              <a:latin typeface="Technical" pitchFamily="66" charset="0"/>
            </a:endParaRPr>
          </a:p>
        </p:txBody>
      </p:sp>
      <p:sp>
        <p:nvSpPr>
          <p:cNvPr id="5124" name="Text Box 4"/>
          <p:cNvSpPr txBox="1">
            <a:spLocks noChangeArrowheads="1"/>
          </p:cNvSpPr>
          <p:nvPr/>
        </p:nvSpPr>
        <p:spPr bwMode="auto">
          <a:xfrm>
            <a:off x="1436962" y="5593557"/>
            <a:ext cx="6716439"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t>          </a:t>
            </a:r>
            <a:r>
              <a:rPr lang="en-US" sz="1800" dirty="0" smtClean="0"/>
              <a:t> </a:t>
            </a:r>
            <a:r>
              <a:rPr lang="en-US" sz="2800" b="1" dirty="0" smtClean="0">
                <a:latin typeface="Technical" pitchFamily="66" charset="0"/>
              </a:rPr>
              <a:t>un-</a:t>
            </a:r>
            <a:r>
              <a:rPr lang="en-US" sz="2800" b="1" dirty="0">
                <a:latin typeface="Technical" pitchFamily="66" charset="0"/>
              </a:rPr>
              <a:t>	       </a:t>
            </a:r>
            <a:r>
              <a:rPr lang="en-US" sz="2800" b="1" dirty="0" smtClean="0">
                <a:latin typeface="Technical" pitchFamily="66" charset="0"/>
              </a:rPr>
              <a:t>         </a:t>
            </a:r>
            <a:r>
              <a:rPr lang="en-US" sz="2800" b="1" dirty="0" err="1" smtClean="0">
                <a:latin typeface="Technical" pitchFamily="66" charset="0"/>
              </a:rPr>
              <a:t>amic</a:t>
            </a:r>
            <a:r>
              <a:rPr lang="en-US" sz="2800" b="1" dirty="0" smtClean="0">
                <a:latin typeface="Technical" pitchFamily="66" charset="0"/>
              </a:rPr>
              <a:t>	</a:t>
            </a:r>
            <a:r>
              <a:rPr lang="en-US" sz="2800" b="1" dirty="0">
                <a:latin typeface="Technical" pitchFamily="66" charset="0"/>
              </a:rPr>
              <a:t>        </a:t>
            </a:r>
            <a:r>
              <a:rPr lang="en-US" sz="2800" b="1" dirty="0" smtClean="0">
                <a:latin typeface="Technical" pitchFamily="66" charset="0"/>
              </a:rPr>
              <a:t>        -able</a:t>
            </a:r>
            <a:endParaRPr lang="en-US" sz="2800" b="1" dirty="0">
              <a:latin typeface="Technical" pitchFamily="66" charset="0"/>
            </a:endParaRPr>
          </a:p>
        </p:txBody>
      </p:sp>
      <p:sp>
        <p:nvSpPr>
          <p:cNvPr id="6" name="Title 5"/>
          <p:cNvSpPr>
            <a:spLocks noGrp="1"/>
          </p:cNvSpPr>
          <p:nvPr>
            <p:ph type="title"/>
          </p:nvPr>
        </p:nvSpPr>
        <p:spPr/>
        <p:txBody>
          <a:bodyPr>
            <a:normAutofit fontScale="90000"/>
          </a:bodyPr>
          <a:lstStyle/>
          <a:p>
            <a:r>
              <a:rPr lang="en-US" dirty="0" smtClean="0"/>
              <a:t>There are three types of morphemes.</a:t>
            </a:r>
            <a:endParaRPr lang="en-US" dirty="0"/>
          </a:p>
        </p:txBody>
      </p:sp>
      <p:sp>
        <p:nvSpPr>
          <p:cNvPr id="8" name="TextBox 7"/>
          <p:cNvSpPr txBox="1"/>
          <p:nvPr/>
        </p:nvSpPr>
        <p:spPr>
          <a:xfrm>
            <a:off x="457200" y="2182805"/>
            <a:ext cx="2311776" cy="1877437"/>
          </a:xfrm>
          <a:prstGeom prst="rect">
            <a:avLst/>
          </a:prstGeom>
          <a:noFill/>
        </p:spPr>
        <p:txBody>
          <a:bodyPr wrap="none" rtlCol="0">
            <a:spAutoFit/>
          </a:bodyPr>
          <a:lstStyle/>
          <a:p>
            <a:pPr algn="ctr"/>
            <a:r>
              <a:rPr lang="en-US" sz="4800" b="1" dirty="0" smtClean="0">
                <a:solidFill>
                  <a:srgbClr val="FF0000"/>
                </a:solidFill>
              </a:rPr>
              <a:t>Prefixes</a:t>
            </a:r>
          </a:p>
          <a:p>
            <a:pPr algn="ctr"/>
            <a:r>
              <a:rPr lang="en-US" sz="2000" b="1" dirty="0" smtClean="0">
                <a:solidFill>
                  <a:srgbClr val="FF0000"/>
                </a:solidFill>
              </a:rPr>
              <a:t>Beginning </a:t>
            </a:r>
            <a:r>
              <a:rPr lang="en-US" sz="2000" b="1" dirty="0" smtClean="0"/>
              <a:t>of a word</a:t>
            </a:r>
          </a:p>
          <a:p>
            <a:pPr algn="ctr"/>
            <a:endParaRPr lang="en-US" sz="4800" dirty="0"/>
          </a:p>
        </p:txBody>
      </p:sp>
      <p:sp>
        <p:nvSpPr>
          <p:cNvPr id="9" name="TextBox 8"/>
          <p:cNvSpPr txBox="1"/>
          <p:nvPr/>
        </p:nvSpPr>
        <p:spPr>
          <a:xfrm>
            <a:off x="6547916" y="2182805"/>
            <a:ext cx="2145840" cy="1877437"/>
          </a:xfrm>
          <a:prstGeom prst="rect">
            <a:avLst/>
          </a:prstGeom>
          <a:noFill/>
        </p:spPr>
        <p:txBody>
          <a:bodyPr wrap="none" rtlCol="0">
            <a:spAutoFit/>
          </a:bodyPr>
          <a:lstStyle/>
          <a:p>
            <a:pPr algn="ctr"/>
            <a:r>
              <a:rPr lang="en-US" sz="4800" b="1" dirty="0" smtClean="0">
                <a:solidFill>
                  <a:srgbClr val="FF0000"/>
                </a:solidFill>
              </a:rPr>
              <a:t>Suffixes</a:t>
            </a:r>
          </a:p>
          <a:p>
            <a:pPr algn="ctr"/>
            <a:r>
              <a:rPr lang="en-US" sz="2000" b="1" dirty="0" smtClean="0">
                <a:solidFill>
                  <a:srgbClr val="FF0000"/>
                </a:solidFill>
              </a:rPr>
              <a:t>End </a:t>
            </a:r>
            <a:r>
              <a:rPr lang="en-US" sz="2000" b="1" dirty="0" smtClean="0">
                <a:solidFill>
                  <a:srgbClr val="000000"/>
                </a:solidFill>
              </a:rPr>
              <a:t>of a word</a:t>
            </a:r>
          </a:p>
          <a:p>
            <a:pPr algn="ctr"/>
            <a:endParaRPr lang="en-US" sz="4800" dirty="0"/>
          </a:p>
        </p:txBody>
      </p:sp>
      <p:sp>
        <p:nvSpPr>
          <p:cNvPr id="10" name="TextBox 9"/>
          <p:cNvSpPr txBox="1"/>
          <p:nvPr/>
        </p:nvSpPr>
        <p:spPr>
          <a:xfrm>
            <a:off x="3611485" y="2182804"/>
            <a:ext cx="2194231" cy="2800767"/>
          </a:xfrm>
          <a:prstGeom prst="rect">
            <a:avLst/>
          </a:prstGeom>
          <a:noFill/>
        </p:spPr>
        <p:txBody>
          <a:bodyPr wrap="square" rtlCol="0">
            <a:spAutoFit/>
          </a:bodyPr>
          <a:lstStyle/>
          <a:p>
            <a:pPr algn="ctr"/>
            <a:r>
              <a:rPr lang="en-US" sz="4800" b="1" dirty="0" smtClean="0">
                <a:solidFill>
                  <a:srgbClr val="FF0000"/>
                </a:solidFill>
              </a:rPr>
              <a:t>Roots</a:t>
            </a:r>
          </a:p>
          <a:p>
            <a:pPr algn="ctr"/>
            <a:r>
              <a:rPr lang="en-US" sz="2000" b="1" dirty="0" smtClean="0">
                <a:solidFill>
                  <a:srgbClr val="000000"/>
                </a:solidFill>
              </a:rPr>
              <a:t>Beginning, middle or end of a word.</a:t>
            </a:r>
          </a:p>
          <a:p>
            <a:pPr algn="ctr"/>
            <a:r>
              <a:rPr lang="en-US" sz="2000" b="1" dirty="0" smtClean="0">
                <a:solidFill>
                  <a:srgbClr val="000000"/>
                </a:solidFill>
              </a:rPr>
              <a:t>May be the </a:t>
            </a:r>
            <a:r>
              <a:rPr lang="en-US" sz="2000" b="1" dirty="0" smtClean="0">
                <a:solidFill>
                  <a:srgbClr val="FF0000"/>
                </a:solidFill>
              </a:rPr>
              <a:t>entire </a:t>
            </a:r>
            <a:r>
              <a:rPr lang="en-US" sz="2000" b="1" dirty="0" smtClean="0">
                <a:solidFill>
                  <a:srgbClr val="000000"/>
                </a:solidFill>
              </a:rPr>
              <a:t>word.</a:t>
            </a:r>
          </a:p>
          <a:p>
            <a:endParaRPr lang="en-US" sz="4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8" grpId="0"/>
      <p:bldP spid="9" grpId="0"/>
      <p:bldP spid="10"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Learning more about morphemes will help us later when we learn a strategy </a:t>
            </a:r>
            <a:br>
              <a:rPr lang="en-US" dirty="0" smtClean="0"/>
            </a:br>
            <a:r>
              <a:rPr lang="en-US" dirty="0" smtClean="0"/>
              <a:t>called</a:t>
            </a:r>
            <a:br>
              <a:rPr lang="en-US" dirty="0" smtClean="0"/>
            </a:br>
            <a:endParaRPr lang="en-US" dirty="0"/>
          </a:p>
        </p:txBody>
      </p:sp>
      <p:sp>
        <p:nvSpPr>
          <p:cNvPr id="3" name="TextBox 2"/>
          <p:cNvSpPr txBox="1"/>
          <p:nvPr/>
        </p:nvSpPr>
        <p:spPr>
          <a:xfrm>
            <a:off x="9613" y="2654099"/>
            <a:ext cx="9134388" cy="969496"/>
          </a:xfrm>
          <a:prstGeom prst="rect">
            <a:avLst/>
          </a:prstGeom>
          <a:noFill/>
        </p:spPr>
        <p:txBody>
          <a:bodyPr wrap="square" rtlCol="0">
            <a:spAutoFit/>
          </a:bodyPr>
          <a:lstStyle/>
          <a:p>
            <a:pPr algn="ctr"/>
            <a:r>
              <a:rPr lang="en-US" sz="5700" b="1" dirty="0" smtClean="0">
                <a:solidFill>
                  <a:srgbClr val="FF0000"/>
                </a:solidFill>
              </a:rPr>
              <a:t>The Word Mapping Strategy</a:t>
            </a:r>
            <a:endParaRPr lang="en-US" sz="5700" b="1" dirty="0">
              <a:solidFill>
                <a:srgbClr val="FF0000"/>
              </a:solidFill>
            </a:endParaRPr>
          </a:p>
        </p:txBody>
      </p:sp>
      <p:pic>
        <p:nvPicPr>
          <p:cNvPr id="5" name="Picture 4" descr="Screen Shot 2020-06-17 at 12.03.04 PM.png"/>
          <p:cNvPicPr>
            <a:picLocks noChangeAspect="1"/>
          </p:cNvPicPr>
          <p:nvPr/>
        </p:nvPicPr>
        <p:blipFill>
          <a:blip r:embed="rId3"/>
          <a:stretch>
            <a:fillRect/>
          </a:stretch>
        </p:blipFill>
        <p:spPr>
          <a:xfrm>
            <a:off x="2469563" y="3633518"/>
            <a:ext cx="4268817" cy="2879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smtClean="0"/>
              <a:t>Let’s start learning more about </a:t>
            </a:r>
            <a:r>
              <a:rPr lang="en-US" sz="6222" b="1" u="sng" dirty="0" smtClean="0">
                <a:solidFill>
                  <a:srgbClr val="000090"/>
                </a:solidFill>
              </a:rPr>
              <a:t>Prefixes</a:t>
            </a:r>
            <a:endParaRPr lang="en-US" sz="6222" u="sng" dirty="0">
              <a:solidFill>
                <a:srgbClr val="000090"/>
              </a:solidFill>
            </a:endParaRPr>
          </a:p>
        </p:txBody>
      </p:sp>
      <p:sp>
        <p:nvSpPr>
          <p:cNvPr id="51203" name="Rectangle 3"/>
          <p:cNvSpPr>
            <a:spLocks noGrp="1" noChangeArrowheads="1"/>
          </p:cNvSpPr>
          <p:nvPr>
            <p:ph type="body" idx="1"/>
          </p:nvPr>
        </p:nvSpPr>
        <p:spPr>
          <a:xfrm>
            <a:off x="671191" y="2337225"/>
            <a:ext cx="7772400" cy="4114800"/>
          </a:xfrm>
        </p:spPr>
        <p:txBody>
          <a:bodyPr>
            <a:normAutofit/>
          </a:bodyPr>
          <a:lstStyle/>
          <a:p>
            <a:pPr algn="ctr" eaLnBrk="1" hangingPunct="1">
              <a:buFontTx/>
              <a:buNone/>
            </a:pPr>
            <a:r>
              <a:rPr lang="en-US" sz="4800" dirty="0" smtClean="0"/>
              <a:t>Prefixes are at </a:t>
            </a:r>
            <a:r>
              <a:rPr lang="en-US" sz="4800" dirty="0"/>
              <a:t>the</a:t>
            </a:r>
            <a:r>
              <a:rPr lang="en-US" sz="4800" dirty="0" smtClean="0"/>
              <a:t> </a:t>
            </a:r>
            <a:r>
              <a:rPr lang="en-US" sz="4800" b="1" dirty="0" smtClean="0">
                <a:solidFill>
                  <a:srgbClr val="FF0000"/>
                </a:solidFill>
              </a:rPr>
              <a:t>beginning </a:t>
            </a:r>
            <a:r>
              <a:rPr lang="en-US" sz="4800" dirty="0"/>
              <a:t>of a </a:t>
            </a:r>
            <a:r>
              <a:rPr lang="en-US" sz="4800" dirty="0" smtClean="0"/>
              <a:t>word</a:t>
            </a:r>
            <a:r>
              <a:rPr lang="en-US" sz="4800" dirty="0"/>
              <a:t>.</a:t>
            </a:r>
          </a:p>
        </p:txBody>
      </p:sp>
      <p:sp>
        <p:nvSpPr>
          <p:cNvPr id="5" name="TextBox 4"/>
          <p:cNvSpPr txBox="1"/>
          <p:nvPr/>
        </p:nvSpPr>
        <p:spPr>
          <a:xfrm>
            <a:off x="0" y="5493494"/>
            <a:ext cx="9144000" cy="646331"/>
          </a:xfrm>
          <a:prstGeom prst="rect">
            <a:avLst/>
          </a:prstGeom>
          <a:noFill/>
        </p:spPr>
        <p:txBody>
          <a:bodyPr wrap="square" rtlCol="0">
            <a:spAutoFit/>
          </a:bodyPr>
          <a:lstStyle/>
          <a:p>
            <a:pPr algn="ctr"/>
            <a:r>
              <a:rPr lang="en-US" sz="3600" dirty="0" smtClean="0"/>
              <a:t>They </a:t>
            </a:r>
            <a:r>
              <a:rPr lang="en-US" sz="3600" b="1" dirty="0" smtClean="0">
                <a:solidFill>
                  <a:srgbClr val="FF0000"/>
                </a:solidFill>
              </a:rPr>
              <a:t>change </a:t>
            </a:r>
            <a:r>
              <a:rPr lang="en-US" sz="3600" dirty="0" smtClean="0"/>
              <a:t>the meaning of the word.</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3900" dirty="0" smtClean="0"/>
              <a:t>Some common prefixes are</a:t>
            </a:r>
            <a:br>
              <a:rPr lang="en-US" sz="3900" dirty="0" smtClean="0"/>
            </a:br>
            <a:r>
              <a:rPr lang="en-US" sz="3900" dirty="0" smtClean="0"/>
              <a:t>“-re”, “-</a:t>
            </a:r>
            <a:r>
              <a:rPr lang="en-US" sz="3900" dirty="0" err="1" smtClean="0"/>
              <a:t>dis</a:t>
            </a:r>
            <a:r>
              <a:rPr lang="en-US" sz="3900" dirty="0" smtClean="0"/>
              <a:t>”, and “-un”</a:t>
            </a:r>
            <a:br>
              <a:rPr lang="en-US" sz="3900" dirty="0" smtClean="0"/>
            </a:br>
            <a:r>
              <a:rPr lang="en-US" sz="3900" dirty="0" smtClean="0"/>
              <a:t/>
            </a:r>
            <a:br>
              <a:rPr lang="en-US" sz="3900" dirty="0" smtClean="0"/>
            </a:br>
            <a:r>
              <a:rPr lang="en-US" sz="3900" dirty="0" smtClean="0"/>
              <a:t>Each one of these </a:t>
            </a:r>
            <a:r>
              <a:rPr lang="en-US" dirty="0" smtClean="0"/>
              <a:t>prefixes</a:t>
            </a:r>
            <a:r>
              <a:rPr lang="en-US" sz="3900" dirty="0" smtClean="0"/>
              <a:t> has meaning.</a:t>
            </a:r>
            <a:endParaRPr lang="en-US" sz="3900" dirty="0"/>
          </a:p>
        </p:txBody>
      </p:sp>
      <p:sp>
        <p:nvSpPr>
          <p:cNvPr id="5" name="Content Placeholder 4"/>
          <p:cNvSpPr>
            <a:spLocks noGrp="1"/>
          </p:cNvSpPr>
          <p:nvPr>
            <p:ph idx="1"/>
          </p:nvPr>
        </p:nvSpPr>
        <p:spPr>
          <a:xfrm>
            <a:off x="457200" y="3733801"/>
            <a:ext cx="8229600" cy="4525963"/>
          </a:xfrm>
        </p:spPr>
        <p:txBody>
          <a:bodyPr>
            <a:normAutofit/>
          </a:bodyPr>
          <a:lstStyle/>
          <a:p>
            <a:r>
              <a:rPr lang="en-US" sz="5000" dirty="0" smtClean="0"/>
              <a:t>Re- means </a:t>
            </a:r>
            <a:r>
              <a:rPr lang="en-US" sz="5000" b="1" dirty="0" smtClean="0">
                <a:solidFill>
                  <a:srgbClr val="FF0000"/>
                </a:solidFill>
              </a:rPr>
              <a:t>again or back</a:t>
            </a:r>
          </a:p>
          <a:p>
            <a:r>
              <a:rPr lang="en-US" sz="5000" dirty="0" err="1" smtClean="0"/>
              <a:t>Dis</a:t>
            </a:r>
            <a:r>
              <a:rPr lang="en-US" sz="5000" dirty="0" smtClean="0"/>
              <a:t>- means </a:t>
            </a:r>
            <a:r>
              <a:rPr lang="en-US" sz="5000" u="sng" dirty="0" smtClean="0"/>
              <a:t>not</a:t>
            </a:r>
            <a:r>
              <a:rPr lang="en-US" sz="5000" dirty="0" smtClean="0"/>
              <a:t>, </a:t>
            </a:r>
            <a:r>
              <a:rPr lang="en-US" sz="5000" u="sng" dirty="0" smtClean="0"/>
              <a:t>apart </a:t>
            </a:r>
            <a:r>
              <a:rPr lang="en-US" sz="5000" dirty="0" smtClean="0"/>
              <a:t>or </a:t>
            </a:r>
            <a:r>
              <a:rPr lang="en-US" sz="5000" u="sng" dirty="0" smtClean="0"/>
              <a:t>away</a:t>
            </a:r>
          </a:p>
          <a:p>
            <a:r>
              <a:rPr lang="en-US" sz="5000" dirty="0" smtClean="0"/>
              <a:t>Un- Also means </a:t>
            </a:r>
            <a:r>
              <a:rPr lang="en-US" sz="5000" u="sng" dirty="0" smtClean="0"/>
              <a:t>not</a:t>
            </a:r>
            <a:endParaRPr lang="en-US" sz="5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aution.jpg"/>
          <p:cNvPicPr>
            <a:picLocks noGrp="1" noChangeAspect="1"/>
          </p:cNvPicPr>
          <p:nvPr>
            <p:ph idx="1"/>
          </p:nvPr>
        </p:nvPicPr>
        <p:blipFill>
          <a:blip r:embed="rId3"/>
          <a:srcRect l="-14368" r="-14368"/>
          <a:stretch>
            <a:fillRect/>
          </a:stretch>
        </p:blipFill>
        <p:spPr>
          <a:xfrm>
            <a:off x="457200" y="1"/>
            <a:ext cx="8229600" cy="4525963"/>
          </a:xfrm>
        </p:spPr>
      </p:pic>
      <p:sp>
        <p:nvSpPr>
          <p:cNvPr id="5" name="TextBox 4"/>
          <p:cNvSpPr txBox="1"/>
          <p:nvPr/>
        </p:nvSpPr>
        <p:spPr>
          <a:xfrm>
            <a:off x="1829008" y="2105313"/>
            <a:ext cx="5377794" cy="1569660"/>
          </a:xfrm>
          <a:prstGeom prst="rect">
            <a:avLst/>
          </a:prstGeom>
          <a:noFill/>
        </p:spPr>
        <p:txBody>
          <a:bodyPr wrap="none" rtlCol="0">
            <a:spAutoFit/>
          </a:bodyPr>
          <a:lstStyle/>
          <a:p>
            <a:pPr algn="ctr"/>
            <a:r>
              <a:rPr lang="en-US" sz="4800" dirty="0" smtClean="0"/>
              <a:t>Be Careful.</a:t>
            </a:r>
          </a:p>
          <a:p>
            <a:pPr algn="ctr"/>
            <a:r>
              <a:rPr lang="en-US" sz="4800" dirty="0" smtClean="0"/>
              <a:t>Watch for </a:t>
            </a:r>
            <a:r>
              <a:rPr lang="en-US" sz="4800" b="1" dirty="0" smtClean="0">
                <a:solidFill>
                  <a:srgbClr val="FF0000"/>
                </a:solidFill>
              </a:rPr>
              <a:t>Tricksters</a:t>
            </a:r>
            <a:r>
              <a:rPr lang="en-US" sz="4800" dirty="0" smtClean="0"/>
              <a:t>!</a:t>
            </a:r>
            <a:endParaRPr lang="en-US" sz="4800" dirty="0"/>
          </a:p>
        </p:txBody>
      </p:sp>
      <p:sp>
        <p:nvSpPr>
          <p:cNvPr id="6" name="TextBox 5"/>
          <p:cNvSpPr txBox="1"/>
          <p:nvPr/>
        </p:nvSpPr>
        <p:spPr>
          <a:xfrm>
            <a:off x="0" y="4525963"/>
            <a:ext cx="9144000" cy="1569660"/>
          </a:xfrm>
          <a:prstGeom prst="rect">
            <a:avLst/>
          </a:prstGeom>
          <a:noFill/>
        </p:spPr>
        <p:txBody>
          <a:bodyPr wrap="square" rtlCol="0">
            <a:spAutoFit/>
          </a:bodyPr>
          <a:lstStyle/>
          <a:p>
            <a:pPr algn="ctr"/>
            <a:r>
              <a:rPr lang="en-US" sz="3200" b="1" dirty="0" smtClean="0">
                <a:solidFill>
                  <a:srgbClr val="FF0000"/>
                </a:solidFill>
              </a:rPr>
              <a:t>Tricksters </a:t>
            </a:r>
          </a:p>
          <a:p>
            <a:pPr algn="ctr"/>
            <a:r>
              <a:rPr lang="en-US" sz="3200" dirty="0" smtClean="0"/>
              <a:t>are words that start with the same letters as </a:t>
            </a:r>
            <a:r>
              <a:rPr lang="en-US" sz="3200" b="1" dirty="0" smtClean="0">
                <a:solidFill>
                  <a:srgbClr val="FF0000"/>
                </a:solidFill>
              </a:rPr>
              <a:t>prefixes</a:t>
            </a:r>
          </a:p>
          <a:p>
            <a:pPr algn="ctr"/>
            <a:r>
              <a:rPr lang="en-US" sz="3200" dirty="0" smtClean="0"/>
              <a:t> but don’t really have a </a:t>
            </a:r>
            <a:r>
              <a:rPr lang="en-US" sz="3200" b="1" dirty="0" smtClean="0">
                <a:solidFill>
                  <a:srgbClr val="FF0000"/>
                </a:solidFill>
              </a:rPr>
              <a:t>prefix</a:t>
            </a:r>
            <a:r>
              <a:rPr lang="en-US" sz="3200" dirty="0" smtClean="0"/>
              <a: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79355" y="2499345"/>
            <a:ext cx="2985312" cy="1569660"/>
          </a:xfrm>
          <a:prstGeom prst="rect">
            <a:avLst/>
          </a:prstGeom>
          <a:noFill/>
        </p:spPr>
        <p:txBody>
          <a:bodyPr wrap="none" lIns="91440" tIns="45720" rIns="91440" bIns="45720">
            <a:spAutoFit/>
          </a:bodyPr>
          <a:lstStyle/>
          <a:p>
            <a:pPr algn="ctr"/>
            <a:r>
              <a:rPr lang="en-US" sz="9600" b="1" cap="none" spc="0" dirty="0" smtClean="0">
                <a:ln w="31550" cmpd="sng">
                  <a:solidFill>
                    <a:srgbClr val="0000FF"/>
                  </a:solidFill>
                  <a:prstDash val="solid"/>
                </a:ln>
                <a:solidFill>
                  <a:schemeClr val="tx2"/>
                </a:solidFill>
                <a:effectLst>
                  <a:outerShdw blurRad="41275" dist="12700" dir="12000000" algn="tl" rotWithShape="0">
                    <a:schemeClr val="tx2">
                      <a:lumMod val="75000"/>
                      <a:alpha val="40000"/>
                    </a:schemeClr>
                  </a:outerShdw>
                </a:effectLst>
              </a:rPr>
              <a:t>READ</a:t>
            </a:r>
            <a:endParaRPr lang="en-US" sz="9600" b="1" cap="none" spc="0" dirty="0">
              <a:ln w="31550" cmpd="sng">
                <a:solidFill>
                  <a:srgbClr val="0000FF"/>
                </a:solidFill>
                <a:prstDash val="solid"/>
              </a:ln>
              <a:solidFill>
                <a:schemeClr val="tx2"/>
              </a:solidFill>
              <a:effectLst>
                <a:outerShdw blurRad="41275" dist="12700" dir="12000000" algn="tl" rotWithShape="0">
                  <a:schemeClr val="tx2">
                    <a:lumMod val="75000"/>
                    <a:alpha val="40000"/>
                  </a:schemeClr>
                </a:outerShdw>
              </a:effectLst>
            </a:endParaRPr>
          </a:p>
        </p:txBody>
      </p:sp>
      <p:sp>
        <p:nvSpPr>
          <p:cNvPr id="5" name="TextBox 4"/>
          <p:cNvSpPr txBox="1"/>
          <p:nvPr/>
        </p:nvSpPr>
        <p:spPr>
          <a:xfrm>
            <a:off x="351303" y="629245"/>
            <a:ext cx="8620724" cy="1000274"/>
          </a:xfrm>
          <a:prstGeom prst="rect">
            <a:avLst/>
          </a:prstGeom>
          <a:noFill/>
        </p:spPr>
        <p:txBody>
          <a:bodyPr wrap="square" rtlCol="0">
            <a:spAutoFit/>
          </a:bodyPr>
          <a:lstStyle/>
          <a:p>
            <a:r>
              <a:rPr lang="en-US" sz="5900" dirty="0" smtClean="0"/>
              <a:t>Check out this word …</a:t>
            </a:r>
            <a:endParaRPr lang="en-US" sz="5900" dirty="0"/>
          </a:p>
        </p:txBody>
      </p:sp>
      <p:sp>
        <p:nvSpPr>
          <p:cNvPr id="6" name="TextBox 5"/>
          <p:cNvSpPr txBox="1"/>
          <p:nvPr/>
        </p:nvSpPr>
        <p:spPr>
          <a:xfrm>
            <a:off x="351303" y="4868422"/>
            <a:ext cx="7392418" cy="523220"/>
          </a:xfrm>
          <a:prstGeom prst="rect">
            <a:avLst/>
          </a:prstGeom>
          <a:noFill/>
        </p:spPr>
        <p:txBody>
          <a:bodyPr wrap="none" rtlCol="0">
            <a:spAutoFit/>
          </a:bodyPr>
          <a:lstStyle/>
          <a:p>
            <a:r>
              <a:rPr lang="en-US" sz="2800" dirty="0" smtClean="0"/>
              <a:t>It looks like it has the prefix “re” ………but does it?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607949"/>
            <a:ext cx="9144000" cy="1143000"/>
          </a:xfrm>
        </p:spPr>
        <p:txBody>
          <a:bodyPr>
            <a:noAutofit/>
          </a:bodyPr>
          <a:lstStyle/>
          <a:p>
            <a:pPr eaLnBrk="1" hangingPunct="1"/>
            <a:r>
              <a:rPr lang="en-US" sz="5200" dirty="0" smtClean="0"/>
              <a:t>Some words contain 2 prefixes.</a:t>
            </a:r>
            <a:br>
              <a:rPr lang="en-US" sz="5200" dirty="0" smtClean="0"/>
            </a:br>
            <a:r>
              <a:rPr lang="en-US" sz="5200" dirty="0" smtClean="0"/>
              <a:t>This is called a </a:t>
            </a:r>
            <a:r>
              <a:rPr lang="en-US" sz="5200" b="1" dirty="0" smtClean="0">
                <a:solidFill>
                  <a:srgbClr val="FF0000"/>
                </a:solidFill>
              </a:rPr>
              <a:t>compound </a:t>
            </a:r>
            <a:r>
              <a:rPr lang="en-US" sz="5200" dirty="0" smtClean="0"/>
              <a:t>prefix.</a:t>
            </a:r>
            <a:endParaRPr lang="en-US" sz="5200" dirty="0"/>
          </a:p>
        </p:txBody>
      </p:sp>
      <p:sp>
        <p:nvSpPr>
          <p:cNvPr id="5" name="TextBox 4"/>
          <p:cNvSpPr txBox="1"/>
          <p:nvPr/>
        </p:nvSpPr>
        <p:spPr>
          <a:xfrm>
            <a:off x="-37633" y="2962532"/>
            <a:ext cx="9144638" cy="4247317"/>
          </a:xfrm>
          <a:prstGeom prst="rect">
            <a:avLst/>
          </a:prstGeom>
          <a:noFill/>
        </p:spPr>
        <p:txBody>
          <a:bodyPr wrap="none" rtlCol="0">
            <a:spAutoFit/>
          </a:bodyPr>
          <a:lstStyle/>
          <a:p>
            <a:pPr algn="ctr"/>
            <a:r>
              <a:rPr lang="en-US" sz="4500" dirty="0" smtClean="0"/>
              <a:t>These words have compound prefixes:</a:t>
            </a:r>
          </a:p>
          <a:p>
            <a:pPr algn="ctr"/>
            <a:endParaRPr lang="en-US" sz="4500" dirty="0" smtClean="0"/>
          </a:p>
          <a:p>
            <a:pPr algn="ctr"/>
            <a:r>
              <a:rPr lang="en-US" sz="4500" u="sng" dirty="0"/>
              <a:t>d</a:t>
            </a:r>
            <a:r>
              <a:rPr lang="en-US" sz="4500" u="sng" dirty="0" smtClean="0"/>
              <a:t>is</a:t>
            </a:r>
            <a:r>
              <a:rPr lang="en-US" sz="4500" dirty="0" smtClean="0">
                <a:latin typeface="Wingdings"/>
                <a:ea typeface="Wingdings"/>
                <a:cs typeface="Wingdings"/>
              </a:rPr>
              <a:t></a:t>
            </a:r>
            <a:r>
              <a:rPr lang="en-US" sz="4500" u="sng" dirty="0" smtClean="0"/>
              <a:t>con</a:t>
            </a:r>
            <a:r>
              <a:rPr lang="en-US" sz="4500" dirty="0" smtClean="0">
                <a:latin typeface="Wingdings"/>
                <a:ea typeface="Wingdings"/>
                <a:cs typeface="Wingdings"/>
              </a:rPr>
              <a:t></a:t>
            </a:r>
            <a:r>
              <a:rPr lang="en-US" sz="4500" dirty="0" smtClean="0"/>
              <a:t>nect</a:t>
            </a:r>
          </a:p>
          <a:p>
            <a:pPr algn="ctr"/>
            <a:endParaRPr lang="en-US" sz="4500" dirty="0" smtClean="0"/>
          </a:p>
          <a:p>
            <a:pPr algn="ctr"/>
            <a:r>
              <a:rPr lang="en-US" sz="4500" u="sng" dirty="0" smtClean="0"/>
              <a:t>dis</a:t>
            </a:r>
            <a:r>
              <a:rPr lang="en-US" sz="4500" dirty="0" smtClean="0">
                <a:latin typeface="Wingdings"/>
                <a:ea typeface="Wingdings"/>
                <a:cs typeface="Wingdings"/>
              </a:rPr>
              <a:t></a:t>
            </a:r>
            <a:r>
              <a:rPr lang="en-US" sz="4500" u="sng" dirty="0" smtClean="0"/>
              <a:t>com</a:t>
            </a:r>
            <a:r>
              <a:rPr lang="en-US" sz="4500" dirty="0" smtClean="0">
                <a:latin typeface="Wingdings"/>
                <a:ea typeface="Wingdings"/>
                <a:cs typeface="Wingdings"/>
              </a:rPr>
              <a:t></a:t>
            </a:r>
            <a:r>
              <a:rPr lang="en-US" sz="4500" dirty="0" smtClean="0"/>
              <a:t>fort</a:t>
            </a:r>
          </a:p>
          <a:p>
            <a:pPr algn="ctr"/>
            <a:endParaRPr lang="en-US" sz="4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you practice looking for prefixes on your practice worksheets,</a:t>
            </a:r>
            <a:endParaRPr lang="en-US" dirty="0"/>
          </a:p>
        </p:txBody>
      </p:sp>
      <p:sp>
        <p:nvSpPr>
          <p:cNvPr id="3" name="Content Placeholder 2"/>
          <p:cNvSpPr>
            <a:spLocks noGrp="1"/>
          </p:cNvSpPr>
          <p:nvPr>
            <p:ph idx="1"/>
          </p:nvPr>
        </p:nvSpPr>
        <p:spPr>
          <a:xfrm>
            <a:off x="457200" y="2061305"/>
            <a:ext cx="8229600" cy="1478309"/>
          </a:xfrm>
        </p:spPr>
        <p:txBody>
          <a:bodyPr>
            <a:normAutofit/>
          </a:bodyPr>
          <a:lstStyle/>
          <a:p>
            <a:pPr algn="ctr">
              <a:buNone/>
            </a:pPr>
            <a:r>
              <a:rPr lang="en-US" sz="4200" b="1" dirty="0" smtClean="0">
                <a:solidFill>
                  <a:srgbClr val="000090"/>
                </a:solidFill>
              </a:rPr>
              <a:t>You will use a backwards “L” to mark the prefixes.</a:t>
            </a:r>
            <a:endParaRPr lang="en-US" sz="4200" b="1" dirty="0">
              <a:solidFill>
                <a:srgbClr val="000090"/>
              </a:solidFill>
            </a:endParaRPr>
          </a:p>
        </p:txBody>
      </p:sp>
      <p:sp>
        <p:nvSpPr>
          <p:cNvPr id="4" name="TextBox 3"/>
          <p:cNvSpPr txBox="1"/>
          <p:nvPr/>
        </p:nvSpPr>
        <p:spPr>
          <a:xfrm>
            <a:off x="2477259" y="4289179"/>
            <a:ext cx="4325924" cy="1323439"/>
          </a:xfrm>
          <a:prstGeom prst="rect">
            <a:avLst/>
          </a:prstGeom>
          <a:noFill/>
        </p:spPr>
        <p:txBody>
          <a:bodyPr wrap="none" rtlCol="0">
            <a:spAutoFit/>
          </a:bodyPr>
          <a:lstStyle/>
          <a:p>
            <a:r>
              <a:rPr lang="en-US" sz="8000" dirty="0" smtClean="0"/>
              <a:t>extracting</a:t>
            </a:r>
            <a:endParaRPr lang="en-US" sz="8000" dirty="0"/>
          </a:p>
        </p:txBody>
      </p:sp>
      <p:cxnSp>
        <p:nvCxnSpPr>
          <p:cNvPr id="6" name="Straight Connector 5"/>
          <p:cNvCxnSpPr/>
          <p:nvPr/>
        </p:nvCxnSpPr>
        <p:spPr>
          <a:xfrm rot="5400000">
            <a:off x="2762698" y="4773921"/>
            <a:ext cx="1635758" cy="41635"/>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2477259" y="5614206"/>
            <a:ext cx="1082500" cy="1588"/>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rash_course.jpg"/>
          <p:cNvPicPr>
            <a:picLocks noGrp="1" noChangeAspect="1"/>
          </p:cNvPicPr>
          <p:nvPr>
            <p:ph idx="1"/>
          </p:nvPr>
        </p:nvPicPr>
        <p:blipFill>
          <a:blip r:embed="rId3"/>
          <a:srcRect t="-1663" b="-1663"/>
          <a:stretch>
            <a:fillRect/>
          </a:stretch>
        </p:blipFill>
        <p:spPr>
          <a:xfrm>
            <a:off x="-3679091" y="-194206"/>
            <a:ext cx="12823091" cy="7242367"/>
          </a:xfrm>
        </p:spPr>
      </p:pic>
      <p:sp>
        <p:nvSpPr>
          <p:cNvPr id="5" name="TextBox 4"/>
          <p:cNvSpPr txBox="1"/>
          <p:nvPr/>
        </p:nvSpPr>
        <p:spPr>
          <a:xfrm>
            <a:off x="2659546" y="1703282"/>
            <a:ext cx="6319583" cy="769441"/>
          </a:xfrm>
          <a:prstGeom prst="rect">
            <a:avLst/>
          </a:prstGeom>
          <a:noFill/>
        </p:spPr>
        <p:txBody>
          <a:bodyPr wrap="none" rtlCol="0">
            <a:spAutoFit/>
          </a:bodyPr>
          <a:lstStyle/>
          <a:p>
            <a:r>
              <a:rPr lang="en-US" sz="4400" dirty="0" smtClean="0">
                <a:solidFill>
                  <a:schemeClr val="bg1"/>
                </a:solidFill>
                <a:latin typeface="Arial Black"/>
                <a:cs typeface="Arial Black"/>
              </a:rPr>
              <a:t>Lesson 2 provides a</a:t>
            </a:r>
            <a:endParaRPr lang="en-US" sz="4400" dirty="0">
              <a:solidFill>
                <a:schemeClr val="bg1"/>
              </a:solidFill>
              <a:latin typeface="Arial Black"/>
              <a:cs typeface="Arial Black"/>
            </a:endParaRPr>
          </a:p>
        </p:txBody>
      </p:sp>
      <p:sp>
        <p:nvSpPr>
          <p:cNvPr id="6" name="TextBox 5"/>
          <p:cNvSpPr txBox="1"/>
          <p:nvPr/>
        </p:nvSpPr>
        <p:spPr>
          <a:xfrm>
            <a:off x="3628441" y="6088560"/>
            <a:ext cx="3731936" cy="769441"/>
          </a:xfrm>
          <a:prstGeom prst="rect">
            <a:avLst/>
          </a:prstGeom>
          <a:noFill/>
        </p:spPr>
        <p:txBody>
          <a:bodyPr wrap="none" rtlCol="0">
            <a:spAutoFit/>
          </a:bodyPr>
          <a:lstStyle/>
          <a:p>
            <a:r>
              <a:rPr lang="en-US" sz="4400" dirty="0" smtClean="0">
                <a:solidFill>
                  <a:schemeClr val="bg1"/>
                </a:solidFill>
                <a:latin typeface="Arial Black"/>
                <a:cs typeface="Arial Black"/>
              </a:rPr>
              <a:t>On Suffixes</a:t>
            </a:r>
            <a:endParaRPr lang="en-US" sz="4400" dirty="0">
              <a:solidFill>
                <a:schemeClr val="bg1"/>
              </a:solidFill>
              <a:latin typeface="Arial Black"/>
              <a:cs typeface="Arial Black"/>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tudent-reading.jpg"/>
          <p:cNvPicPr>
            <a:picLocks noChangeAspect="1"/>
          </p:cNvPicPr>
          <p:nvPr/>
        </p:nvPicPr>
        <p:blipFill>
          <a:blip r:embed="rId3"/>
          <a:stretch>
            <a:fillRect/>
          </a:stretch>
        </p:blipFill>
        <p:spPr>
          <a:xfrm>
            <a:off x="-578858" y="0"/>
            <a:ext cx="10301716" cy="6858000"/>
          </a:xfrm>
          <a:prstGeom prst="rect">
            <a:avLst/>
          </a:prstGeom>
        </p:spPr>
      </p:pic>
      <p:sp>
        <p:nvSpPr>
          <p:cNvPr id="5" name="Title 1"/>
          <p:cNvSpPr>
            <a:spLocks noGrp="1"/>
          </p:cNvSpPr>
          <p:nvPr>
            <p:ph type="title"/>
          </p:nvPr>
        </p:nvSpPr>
        <p:spPr>
          <a:xfrm>
            <a:off x="254526" y="2080536"/>
            <a:ext cx="3880035" cy="3107294"/>
          </a:xfrm>
        </p:spPr>
        <p:txBody>
          <a:bodyPr>
            <a:normAutofit fontScale="90000"/>
          </a:bodyPr>
          <a:lstStyle/>
          <a:p>
            <a:r>
              <a:rPr lang="en-US" b="1" dirty="0" smtClean="0">
                <a:solidFill>
                  <a:schemeClr val="bg1"/>
                </a:solidFill>
              </a:rPr>
              <a:t>Understanding words</a:t>
            </a:r>
            <a:br>
              <a:rPr lang="en-US" b="1" dirty="0" smtClean="0">
                <a:solidFill>
                  <a:schemeClr val="bg1"/>
                </a:solidFill>
              </a:rPr>
            </a:br>
            <a:r>
              <a:rPr lang="en-US" b="1" dirty="0" smtClean="0">
                <a:solidFill>
                  <a:schemeClr val="bg1"/>
                </a:solidFill>
              </a:rPr>
              <a:t> helps you </a:t>
            </a:r>
            <a:br>
              <a:rPr lang="en-US" b="1" dirty="0" smtClean="0">
                <a:solidFill>
                  <a:schemeClr val="bg1"/>
                </a:solidFill>
              </a:rPr>
            </a:br>
            <a:r>
              <a:rPr lang="en-US" b="1" dirty="0" smtClean="0">
                <a:solidFill>
                  <a:schemeClr val="bg1"/>
                </a:solidFill>
              </a:rPr>
              <a:t>understand</a:t>
            </a:r>
            <a:br>
              <a:rPr lang="en-US" b="1" dirty="0" smtClean="0">
                <a:solidFill>
                  <a:schemeClr val="bg1"/>
                </a:solidFill>
              </a:rPr>
            </a:br>
            <a:r>
              <a:rPr lang="en-US" b="1" dirty="0" smtClean="0">
                <a:solidFill>
                  <a:schemeClr val="bg1"/>
                </a:solidFill>
              </a:rPr>
              <a:t>what you read and what you are learning in your classes.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pPr eaLnBrk="1" hangingPunct="1"/>
            <a:r>
              <a:rPr lang="en-US" sz="7100" b="1" dirty="0" smtClean="0">
                <a:solidFill>
                  <a:srgbClr val="000090"/>
                </a:solidFill>
              </a:rPr>
              <a:t>Suffixes</a:t>
            </a:r>
            <a:endParaRPr lang="en-US" sz="7100" dirty="0">
              <a:solidFill>
                <a:srgbClr val="000090"/>
              </a:solidFill>
            </a:endParaRPr>
          </a:p>
        </p:txBody>
      </p:sp>
      <p:sp>
        <p:nvSpPr>
          <p:cNvPr id="51203" name="Rectangle 3"/>
          <p:cNvSpPr>
            <a:spLocks noGrp="1" noChangeArrowheads="1"/>
          </p:cNvSpPr>
          <p:nvPr>
            <p:ph type="body" idx="1"/>
          </p:nvPr>
        </p:nvSpPr>
        <p:spPr>
          <a:xfrm>
            <a:off x="671191" y="2337225"/>
            <a:ext cx="7772400" cy="4114800"/>
          </a:xfrm>
        </p:spPr>
        <p:txBody>
          <a:bodyPr>
            <a:normAutofit/>
          </a:bodyPr>
          <a:lstStyle/>
          <a:p>
            <a:pPr algn="ctr" eaLnBrk="1" hangingPunct="1">
              <a:buFontTx/>
              <a:buNone/>
            </a:pPr>
            <a:r>
              <a:rPr lang="en-US" sz="4800" dirty="0" smtClean="0"/>
              <a:t>Are </a:t>
            </a:r>
            <a:r>
              <a:rPr lang="en-US" sz="4800" b="1" dirty="0" smtClean="0">
                <a:solidFill>
                  <a:srgbClr val="FF0000"/>
                </a:solidFill>
              </a:rPr>
              <a:t>morphemes </a:t>
            </a:r>
            <a:r>
              <a:rPr lang="en-US" sz="4800" dirty="0" smtClean="0"/>
              <a:t>that are at the </a:t>
            </a:r>
          </a:p>
          <a:p>
            <a:pPr algn="ctr" eaLnBrk="1" hangingPunct="1">
              <a:buFontTx/>
              <a:buNone/>
            </a:pPr>
            <a:r>
              <a:rPr lang="en-US" sz="4800" b="1" dirty="0">
                <a:solidFill>
                  <a:srgbClr val="FF0000"/>
                </a:solidFill>
              </a:rPr>
              <a:t>e</a:t>
            </a:r>
            <a:r>
              <a:rPr lang="en-US" sz="4800" b="1" dirty="0" smtClean="0">
                <a:solidFill>
                  <a:srgbClr val="FF0000"/>
                </a:solidFill>
              </a:rPr>
              <a:t>nd </a:t>
            </a:r>
            <a:r>
              <a:rPr lang="en-US" sz="4800" dirty="0" smtClean="0"/>
              <a:t>of </a:t>
            </a:r>
            <a:r>
              <a:rPr lang="en-US" sz="4800" dirty="0"/>
              <a:t>a </a:t>
            </a:r>
            <a:r>
              <a:rPr lang="en-US" sz="4800" dirty="0" smtClean="0"/>
              <a:t>word</a:t>
            </a:r>
            <a:r>
              <a:rPr lang="en-US" sz="4800" dirty="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that has the suffix “-able” is</a:t>
            </a:r>
            <a:endParaRPr lang="en-US" dirty="0"/>
          </a:p>
        </p:txBody>
      </p:sp>
      <p:sp>
        <p:nvSpPr>
          <p:cNvPr id="4" name="Rectangle 3"/>
          <p:cNvSpPr/>
          <p:nvPr/>
        </p:nvSpPr>
        <p:spPr>
          <a:xfrm>
            <a:off x="2532116" y="2290227"/>
            <a:ext cx="4079787" cy="1354217"/>
          </a:xfrm>
          <a:prstGeom prst="rect">
            <a:avLst/>
          </a:prstGeom>
          <a:noFill/>
        </p:spPr>
        <p:txBody>
          <a:bodyPr wrap="none" lIns="91440" tIns="45720" rIns="91440" bIns="45720">
            <a:spAutoFit/>
          </a:bodyPr>
          <a:lstStyle/>
          <a:p>
            <a:pPr algn="ctr"/>
            <a:r>
              <a:rPr lang="en-US" sz="8200" b="1" cap="none" spc="0" dirty="0"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Love</a:t>
            </a:r>
            <a:r>
              <a:rPr lang="en-US" sz="8200" b="1" u="sng" cap="none" spc="0" dirty="0"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able</a:t>
            </a:r>
            <a:endParaRPr lang="en-US" sz="8200" b="1" u="sng" cap="none" spc="0" dirty="0">
              <a:ln w="31550" cmpd="sng">
                <a:solidFill>
                  <a:schemeClr val="tx1"/>
                </a:solidFill>
                <a:prstDash val="solid"/>
              </a:ln>
              <a:solidFill>
                <a:srgbClr val="FF0000"/>
              </a:solidFill>
              <a:effectLst>
                <a:outerShdw blurRad="41275" dist="12700" dir="12000000" algn="tl" rotWithShape="0">
                  <a:srgbClr val="000000">
                    <a:alpha val="40000"/>
                  </a:srgbClr>
                </a:outerShdw>
              </a:effectLst>
            </a:endParaRPr>
          </a:p>
        </p:txBody>
      </p:sp>
      <p:sp>
        <p:nvSpPr>
          <p:cNvPr id="6" name="TextBox 5"/>
          <p:cNvSpPr txBox="1"/>
          <p:nvPr/>
        </p:nvSpPr>
        <p:spPr>
          <a:xfrm>
            <a:off x="457200" y="4755511"/>
            <a:ext cx="8637388" cy="615553"/>
          </a:xfrm>
          <a:prstGeom prst="rect">
            <a:avLst/>
          </a:prstGeom>
          <a:noFill/>
        </p:spPr>
        <p:txBody>
          <a:bodyPr wrap="none" rtlCol="0">
            <a:spAutoFit/>
          </a:bodyPr>
          <a:lstStyle/>
          <a:p>
            <a:r>
              <a:rPr lang="en-US" sz="3400" dirty="0" smtClean="0"/>
              <a:t>The suffix “-able” means can do or can be done.</a:t>
            </a:r>
            <a:endParaRPr lang="en-US" sz="3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two.gif"/>
          <p:cNvPicPr>
            <a:picLocks noGrp="1" noChangeAspect="1"/>
          </p:cNvPicPr>
          <p:nvPr>
            <p:ph idx="1"/>
          </p:nvPr>
        </p:nvPicPr>
        <p:blipFill>
          <a:blip r:embed="rId3"/>
          <a:srcRect l="-36963" r="-36963"/>
          <a:stretch>
            <a:fillRect/>
          </a:stretch>
        </p:blipFill>
        <p:spPr>
          <a:xfrm>
            <a:off x="-1522047" y="-41456"/>
            <a:ext cx="9212355" cy="4703328"/>
          </a:xfrm>
        </p:spPr>
      </p:pic>
      <p:sp>
        <p:nvSpPr>
          <p:cNvPr id="5" name="TextBox 4"/>
          <p:cNvSpPr txBox="1"/>
          <p:nvPr/>
        </p:nvSpPr>
        <p:spPr>
          <a:xfrm>
            <a:off x="820269" y="1928353"/>
            <a:ext cx="1162498" cy="1077218"/>
          </a:xfrm>
          <a:prstGeom prst="rect">
            <a:avLst/>
          </a:prstGeom>
          <a:noFill/>
        </p:spPr>
        <p:txBody>
          <a:bodyPr wrap="none" rtlCol="0">
            <a:spAutoFit/>
          </a:bodyPr>
          <a:lstStyle/>
          <a:p>
            <a:pPr algn="ctr"/>
            <a:r>
              <a:rPr lang="en-US" sz="3200" b="1" dirty="0" smtClean="0"/>
              <a:t>There</a:t>
            </a:r>
          </a:p>
          <a:p>
            <a:pPr algn="ctr"/>
            <a:r>
              <a:rPr lang="en-US" sz="3200" b="1" dirty="0" smtClean="0"/>
              <a:t>are</a:t>
            </a:r>
            <a:endParaRPr lang="en-US" sz="3200" b="1" dirty="0"/>
          </a:p>
        </p:txBody>
      </p:sp>
      <p:sp>
        <p:nvSpPr>
          <p:cNvPr id="6" name="TextBox 5"/>
          <p:cNvSpPr txBox="1"/>
          <p:nvPr/>
        </p:nvSpPr>
        <p:spPr>
          <a:xfrm>
            <a:off x="5736352" y="4661872"/>
            <a:ext cx="3054442" cy="1446550"/>
          </a:xfrm>
          <a:prstGeom prst="rect">
            <a:avLst/>
          </a:prstGeom>
          <a:noFill/>
        </p:spPr>
        <p:txBody>
          <a:bodyPr wrap="none" rtlCol="0">
            <a:spAutoFit/>
          </a:bodyPr>
          <a:lstStyle/>
          <a:p>
            <a:pPr algn="ctr"/>
            <a:r>
              <a:rPr lang="en-US" sz="4400" b="1" dirty="0" smtClean="0">
                <a:solidFill>
                  <a:srgbClr val="FF0000"/>
                </a:solidFill>
              </a:rPr>
              <a:t>Inflectional</a:t>
            </a:r>
          </a:p>
          <a:p>
            <a:pPr algn="ctr"/>
            <a:r>
              <a:rPr lang="en-US" sz="4400" b="1" dirty="0" smtClean="0">
                <a:solidFill>
                  <a:srgbClr val="FF0000"/>
                </a:solidFill>
              </a:rPr>
              <a:t>Derivational</a:t>
            </a:r>
            <a:endParaRPr lang="en-US" sz="4400" b="1" dirty="0">
              <a:solidFill>
                <a:srgbClr val="FF0000"/>
              </a:solidFill>
            </a:endParaRPr>
          </a:p>
        </p:txBody>
      </p:sp>
      <p:sp>
        <p:nvSpPr>
          <p:cNvPr id="7" name="TextBox 6"/>
          <p:cNvSpPr txBox="1"/>
          <p:nvPr/>
        </p:nvSpPr>
        <p:spPr>
          <a:xfrm>
            <a:off x="4297979" y="3005571"/>
            <a:ext cx="1223412" cy="1292662"/>
          </a:xfrm>
          <a:prstGeom prst="rect">
            <a:avLst/>
          </a:prstGeom>
          <a:noFill/>
        </p:spPr>
        <p:txBody>
          <a:bodyPr wrap="none" rtlCol="0">
            <a:spAutoFit/>
          </a:bodyPr>
          <a:lstStyle/>
          <a:p>
            <a:pPr algn="ctr"/>
            <a:r>
              <a:rPr lang="en-US" sz="2600" b="1" dirty="0" smtClean="0"/>
              <a:t>Types</a:t>
            </a:r>
          </a:p>
          <a:p>
            <a:pPr algn="ctr"/>
            <a:r>
              <a:rPr lang="en-US" sz="2600" b="1" dirty="0" smtClean="0"/>
              <a:t>Of</a:t>
            </a:r>
          </a:p>
          <a:p>
            <a:pPr algn="ctr"/>
            <a:r>
              <a:rPr lang="en-US" sz="2600" b="1" dirty="0" smtClean="0"/>
              <a:t>suffixes</a:t>
            </a:r>
            <a:endParaRPr lang="en-US" sz="2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Inflectional suffixes are </a:t>
            </a:r>
            <a:r>
              <a:rPr lang="en-US" b="1" dirty="0" smtClean="0">
                <a:solidFill>
                  <a:srgbClr val="FF0000"/>
                </a:solidFill>
              </a:rPr>
              <a:t>morphemes</a:t>
            </a:r>
            <a:br>
              <a:rPr lang="en-US" b="1" dirty="0" smtClean="0">
                <a:solidFill>
                  <a:srgbClr val="FF0000"/>
                </a:solidFill>
              </a:rPr>
            </a:br>
            <a:r>
              <a:rPr lang="en-US" dirty="0" smtClean="0"/>
              <a:t>that change:</a:t>
            </a:r>
            <a:endParaRPr lang="en-US" b="1" dirty="0">
              <a:solidFill>
                <a:srgbClr val="FF0000"/>
              </a:solidFill>
            </a:endParaRPr>
          </a:p>
        </p:txBody>
      </p:sp>
      <p:sp>
        <p:nvSpPr>
          <p:cNvPr id="3" name="Content Placeholder 2"/>
          <p:cNvSpPr>
            <a:spLocks noGrp="1"/>
          </p:cNvSpPr>
          <p:nvPr>
            <p:ph idx="1"/>
          </p:nvPr>
        </p:nvSpPr>
        <p:spPr>
          <a:xfrm>
            <a:off x="-240254" y="1773498"/>
            <a:ext cx="9670273" cy="5084502"/>
          </a:xfrm>
        </p:spPr>
        <p:txBody>
          <a:bodyPr>
            <a:normAutofit/>
          </a:bodyPr>
          <a:lstStyle/>
          <a:p>
            <a:pPr algn="ctr"/>
            <a:r>
              <a:rPr lang="en-US" sz="3600" b="1" dirty="0" smtClean="0">
                <a:solidFill>
                  <a:srgbClr val="FF0000"/>
                </a:solidFill>
              </a:rPr>
              <a:t>Number</a:t>
            </a:r>
          </a:p>
          <a:p>
            <a:pPr algn="ctr"/>
            <a:r>
              <a:rPr lang="en-US" sz="3600" b="1" dirty="0" smtClean="0">
                <a:solidFill>
                  <a:srgbClr val="FF0000"/>
                </a:solidFill>
              </a:rPr>
              <a:t>Point of view</a:t>
            </a:r>
          </a:p>
          <a:p>
            <a:pPr algn="ctr"/>
            <a:r>
              <a:rPr lang="en-US" sz="3600" b="1" dirty="0" smtClean="0">
                <a:solidFill>
                  <a:srgbClr val="FF0000"/>
                </a:solidFill>
              </a:rPr>
              <a:t>Tense</a:t>
            </a:r>
          </a:p>
          <a:p>
            <a:pPr algn="ctr">
              <a:buNone/>
            </a:pPr>
            <a:endParaRPr lang="en-US" sz="3600" b="1" dirty="0" smtClean="0">
              <a:solidFill>
                <a:srgbClr val="FF0000"/>
              </a:solidFill>
            </a:endParaRPr>
          </a:p>
          <a:p>
            <a:pPr algn="ctr">
              <a:buNone/>
            </a:pPr>
            <a:r>
              <a:rPr lang="en-US" sz="3600" b="1" dirty="0" smtClean="0">
                <a:solidFill>
                  <a:srgbClr val="000000"/>
                </a:solidFill>
              </a:rPr>
              <a:t>OR show                                                          </a:t>
            </a:r>
            <a:r>
              <a:rPr lang="en-US" sz="3600" b="1" dirty="0" smtClean="0">
                <a:solidFill>
                  <a:srgbClr val="FF0000"/>
                </a:solidFill>
              </a:rPr>
              <a:t>Possession (ownership) or comparison</a:t>
            </a:r>
            <a:endParaRPr lang="en-US" sz="3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suffix </a:t>
            </a:r>
            <a:r>
              <a:rPr lang="en-US" dirty="0" smtClean="0">
                <a:solidFill>
                  <a:srgbClr val="FF0000"/>
                </a:solidFill>
              </a:rPr>
              <a:t>“s” </a:t>
            </a:r>
            <a:r>
              <a:rPr lang="en-US" dirty="0" smtClean="0"/>
              <a:t>means </a:t>
            </a:r>
            <a:r>
              <a:rPr lang="en-US" b="1" dirty="0" smtClean="0">
                <a:solidFill>
                  <a:srgbClr val="FF0000"/>
                </a:solidFill>
              </a:rPr>
              <a:t>more </a:t>
            </a:r>
            <a:r>
              <a:rPr lang="en-US" dirty="0" smtClean="0"/>
              <a:t>than </a:t>
            </a:r>
            <a:r>
              <a:rPr lang="en-US" b="1" dirty="0" smtClean="0">
                <a:solidFill>
                  <a:srgbClr val="FF0000"/>
                </a:solidFill>
              </a:rPr>
              <a:t>one</a:t>
            </a:r>
            <a:r>
              <a:rPr lang="en-US" dirty="0" smtClean="0"/>
              <a:t>.</a:t>
            </a:r>
            <a:endParaRPr lang="en-US" dirty="0"/>
          </a:p>
        </p:txBody>
      </p:sp>
      <p:sp>
        <p:nvSpPr>
          <p:cNvPr id="3" name="Content Placeholder 2"/>
          <p:cNvSpPr>
            <a:spLocks noGrp="1"/>
          </p:cNvSpPr>
          <p:nvPr>
            <p:ph idx="1"/>
          </p:nvPr>
        </p:nvSpPr>
        <p:spPr>
          <a:xfrm>
            <a:off x="1086440" y="1600201"/>
            <a:ext cx="8229600" cy="4525963"/>
          </a:xfrm>
        </p:spPr>
        <p:txBody>
          <a:bodyPr/>
          <a:lstStyle/>
          <a:p>
            <a:r>
              <a:rPr lang="en-US" dirty="0" smtClean="0"/>
              <a:t> Book									Book</a:t>
            </a:r>
            <a:r>
              <a:rPr lang="en-US" b="1" dirty="0" smtClean="0">
                <a:solidFill>
                  <a:srgbClr val="FF0000"/>
                </a:solidFill>
              </a:rPr>
              <a:t>s</a:t>
            </a:r>
          </a:p>
          <a:p>
            <a:endParaRPr lang="en-US" dirty="0" smtClean="0"/>
          </a:p>
          <a:p>
            <a:r>
              <a:rPr lang="en-US" dirty="0" smtClean="0"/>
              <a:t>Teacher								Teacher</a:t>
            </a:r>
            <a:r>
              <a:rPr lang="en-US" b="1" dirty="0" smtClean="0">
                <a:solidFill>
                  <a:srgbClr val="FF0000"/>
                </a:solidFill>
              </a:rPr>
              <a:t>s</a:t>
            </a:r>
          </a:p>
          <a:p>
            <a:endParaRPr lang="en-US" dirty="0" smtClean="0"/>
          </a:p>
          <a:p>
            <a:r>
              <a:rPr lang="en-US" dirty="0" smtClean="0"/>
              <a:t>Banana								Banana</a:t>
            </a:r>
            <a:r>
              <a:rPr lang="en-US" b="1" dirty="0" smtClean="0">
                <a:solidFill>
                  <a:srgbClr val="FF0000"/>
                </a:solidFill>
              </a:rPr>
              <a:t>s</a:t>
            </a:r>
          </a:p>
          <a:p>
            <a:endParaRPr lang="en-US" dirty="0" smtClean="0"/>
          </a:p>
          <a:p>
            <a:r>
              <a:rPr lang="en-US" dirty="0" smtClean="0"/>
              <a:t>Car										Car</a:t>
            </a:r>
            <a:r>
              <a:rPr lang="en-US" dirty="0" smtClean="0">
                <a:solidFill>
                  <a:srgbClr val="FF0000"/>
                </a:solidFill>
              </a:rPr>
              <a:t>s</a:t>
            </a:r>
            <a:endParaRPr lang="en-US" b="1" dirty="0">
              <a:solidFill>
                <a:srgbClr val="FF0000"/>
              </a:solidFill>
            </a:endParaRPr>
          </a:p>
        </p:txBody>
      </p:sp>
      <p:cxnSp>
        <p:nvCxnSpPr>
          <p:cNvPr id="5" name="Straight Arrow Connector 4"/>
          <p:cNvCxnSpPr/>
          <p:nvPr/>
        </p:nvCxnSpPr>
        <p:spPr>
          <a:xfrm>
            <a:off x="3124201" y="1969599"/>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228265" y="3187532"/>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228265" y="4293896"/>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28265" y="5479092"/>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457200" y="5715000"/>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chemeClr val="tx1"/>
                </a:solidFill>
                <a:effectLst/>
                <a:uLnTx/>
                <a:uFillTx/>
                <a:latin typeface="+mj-lt"/>
                <a:ea typeface="+mj-ea"/>
                <a:cs typeface="+mj-cs"/>
              </a:rPr>
              <a:t>The meaning hasn’t changed, just the </a:t>
            </a:r>
            <a:r>
              <a:rPr kumimoji="0" lang="en-US" sz="3100" b="0" i="0" u="none" strike="noStrike" kern="1200" cap="none" spc="0" normalizeH="0" baseline="0" noProof="0" dirty="0" err="1" smtClean="0">
                <a:ln>
                  <a:noFill/>
                </a:ln>
                <a:solidFill>
                  <a:schemeClr val="tx1"/>
                </a:solidFill>
                <a:effectLst/>
                <a:uLnTx/>
                <a:uFillTx/>
                <a:latin typeface="+mj-lt"/>
                <a:ea typeface="+mj-ea"/>
                <a:cs typeface="+mj-cs"/>
              </a:rPr>
              <a:t>numbe</a:t>
            </a:r>
            <a:r>
              <a:rPr lang="en-US" sz="3100" dirty="0" err="1" smtClean="0">
                <a:latin typeface="+mj-lt"/>
                <a:ea typeface="+mj-ea"/>
                <a:cs typeface="+mj-cs"/>
              </a:rPr>
              <a:t>r</a:t>
            </a:r>
            <a:r>
              <a:rPr lang="en-US" sz="3100" dirty="0" smtClean="0">
                <a:latin typeface="+mj-lt"/>
                <a:ea typeface="+mj-ea"/>
                <a:cs typeface="+mj-cs"/>
              </a:rPr>
              <a:t>.</a:t>
            </a:r>
            <a:endParaRPr kumimoji="0" lang="en-US" sz="31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Autofit/>
          </a:bodyPr>
          <a:lstStyle/>
          <a:p>
            <a:r>
              <a:rPr lang="en-US" sz="3200" dirty="0" smtClean="0"/>
              <a:t>Some inflectional suffixes change point of view.</a:t>
            </a:r>
            <a:br>
              <a:rPr lang="en-US" sz="3200" dirty="0" smtClean="0"/>
            </a:br>
            <a:r>
              <a:rPr lang="en-US" sz="3200" dirty="0" smtClean="0"/>
              <a:t>The suffix “–</a:t>
            </a:r>
            <a:r>
              <a:rPr lang="en-US" sz="3200" dirty="0" err="1" smtClean="0"/>
              <a:t>s</a:t>
            </a:r>
            <a:r>
              <a:rPr lang="en-US" sz="3200" dirty="0" smtClean="0"/>
              <a:t> ”can be added to show third person point of view.</a:t>
            </a:r>
            <a:endParaRPr lang="en-US" sz="3200" dirty="0"/>
          </a:p>
        </p:txBody>
      </p:sp>
      <p:sp>
        <p:nvSpPr>
          <p:cNvPr id="4" name="Content Placeholder 2"/>
          <p:cNvSpPr txBox="1">
            <a:spLocks/>
          </p:cNvSpPr>
          <p:nvPr/>
        </p:nvSpPr>
        <p:spPr>
          <a:xfrm>
            <a:off x="457200" y="2451089"/>
            <a:ext cx="8229600" cy="4525963"/>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rgbClr val="000090"/>
                </a:solidFill>
                <a:effectLst/>
                <a:uLnTx/>
                <a:uFillTx/>
                <a:latin typeface="+mn-lt"/>
                <a:ea typeface="+mn-ea"/>
                <a:cs typeface="+mn-cs"/>
              </a:rPr>
              <a:t> I walk</a:t>
            </a:r>
          </a:p>
          <a:p>
            <a:pPr marL="342900" marR="0" lvl="0" indent="-342900" algn="ctr" defTabSz="457200" rtl="0" eaLnBrk="1" fontAlgn="auto" latinLnBrk="0" hangingPunct="1">
              <a:lnSpc>
                <a:spcPct val="100000"/>
              </a:lnSpc>
              <a:spcBef>
                <a:spcPct val="20000"/>
              </a:spcBef>
              <a:spcAft>
                <a:spcPts val="0"/>
              </a:spcAft>
              <a:buClrTx/>
              <a:buSzTx/>
              <a:tabLst/>
              <a:defRPr/>
            </a:pPr>
            <a:endParaRPr lang="en-US" sz="4500" dirty="0" smtClean="0">
              <a:solidFill>
                <a:srgbClr val="000090"/>
              </a:solidFill>
            </a:endParaRPr>
          </a:p>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rgbClr val="000090"/>
                </a:solidFill>
                <a:effectLst/>
                <a:uLnTx/>
                <a:uFillTx/>
                <a:latin typeface="+mn-lt"/>
                <a:ea typeface="+mn-ea"/>
                <a:cs typeface="+mn-cs"/>
              </a:rPr>
              <a:t>You</a:t>
            </a:r>
            <a:r>
              <a:rPr kumimoji="0" lang="en-US" sz="4500" b="0" i="0" u="none" strike="noStrike" kern="1200" cap="none" spc="0" normalizeH="0" noProof="0" dirty="0" smtClean="0">
                <a:ln>
                  <a:noFill/>
                </a:ln>
                <a:solidFill>
                  <a:srgbClr val="000090"/>
                </a:solidFill>
                <a:effectLst/>
                <a:uLnTx/>
                <a:uFillTx/>
                <a:latin typeface="+mn-lt"/>
                <a:ea typeface="+mn-ea"/>
                <a:cs typeface="+mn-cs"/>
              </a:rPr>
              <a:t> walk</a:t>
            </a:r>
          </a:p>
          <a:p>
            <a:pPr marL="342900" marR="0" lvl="0" indent="-342900" algn="ctr" defTabSz="457200" rtl="0" eaLnBrk="1" fontAlgn="auto" latinLnBrk="0" hangingPunct="1">
              <a:lnSpc>
                <a:spcPct val="100000"/>
              </a:lnSpc>
              <a:spcBef>
                <a:spcPct val="20000"/>
              </a:spcBef>
              <a:spcAft>
                <a:spcPts val="0"/>
              </a:spcAft>
              <a:buClrTx/>
              <a:buSzTx/>
              <a:tabLst/>
              <a:defRPr/>
            </a:pPr>
            <a:endParaRPr lang="en-US" sz="4500" baseline="0" dirty="0" smtClean="0">
              <a:solidFill>
                <a:srgbClr val="000090"/>
              </a:solidFill>
            </a:endParaRPr>
          </a:p>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noProof="0" dirty="0" smtClean="0">
                <a:ln>
                  <a:noFill/>
                </a:ln>
                <a:solidFill>
                  <a:srgbClr val="000090"/>
                </a:solidFill>
                <a:effectLst/>
                <a:uLnTx/>
                <a:uFillTx/>
                <a:latin typeface="+mn-lt"/>
                <a:ea typeface="+mn-ea"/>
                <a:cs typeface="+mn-cs"/>
              </a:rPr>
              <a:t>He, She or It walk</a:t>
            </a:r>
            <a:r>
              <a:rPr kumimoji="0" lang="en-US" sz="4500" b="1" i="0" u="none" strike="noStrike" kern="1200" cap="none" spc="0" normalizeH="0" noProof="0" dirty="0" smtClean="0">
                <a:ln>
                  <a:noFill/>
                </a:ln>
                <a:solidFill>
                  <a:srgbClr val="FF0000"/>
                </a:solidFill>
                <a:effectLst/>
                <a:uLnTx/>
                <a:uFillTx/>
                <a:latin typeface="+mn-lt"/>
                <a:ea typeface="+mn-ea"/>
                <a:cs typeface="+mn-cs"/>
              </a:rPr>
              <a:t>s</a:t>
            </a:r>
            <a:endParaRPr kumimoji="0" lang="en-US" sz="45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inflectional suffixes change tense.</a:t>
            </a:r>
            <a:br>
              <a:rPr lang="en-US" dirty="0" smtClean="0"/>
            </a:br>
            <a:r>
              <a:rPr lang="en-US" dirty="0" smtClean="0"/>
              <a:t>The suffix “–</a:t>
            </a:r>
            <a:r>
              <a:rPr lang="en-US" dirty="0" err="1" smtClean="0"/>
              <a:t>ed</a:t>
            </a:r>
            <a:r>
              <a:rPr lang="en-US" dirty="0" smtClean="0"/>
              <a:t>” means past tense.</a:t>
            </a:r>
            <a:endParaRPr lang="en-US" dirty="0"/>
          </a:p>
        </p:txBody>
      </p:sp>
      <p:sp>
        <p:nvSpPr>
          <p:cNvPr id="4" name="Content Placeholder 2"/>
          <p:cNvSpPr txBox="1">
            <a:spLocks/>
          </p:cNvSpPr>
          <p:nvPr/>
        </p:nvSpPr>
        <p:spPr>
          <a:xfrm>
            <a:off x="1086440" y="1990895"/>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Play									Play</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ed</a:t>
            </a:r>
            <a:endParaRPr kumimoji="0" lang="en-US"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Walk									Walk</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ed</a:t>
            </a:r>
            <a:endParaRPr kumimoji="0" lang="en-US"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Start									Start</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ed</a:t>
            </a:r>
            <a:endParaRPr kumimoji="0" lang="en-US"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Travel									Travel</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ed</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p:txBody>
      </p:sp>
      <p:cxnSp>
        <p:nvCxnSpPr>
          <p:cNvPr id="6" name="Straight Arrow Connector 5"/>
          <p:cNvCxnSpPr/>
          <p:nvPr/>
        </p:nvCxnSpPr>
        <p:spPr>
          <a:xfrm>
            <a:off x="3124200" y="2365302"/>
            <a:ext cx="24826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124200" y="3512670"/>
            <a:ext cx="24826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124200" y="4712482"/>
            <a:ext cx="24826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124200" y="5833791"/>
            <a:ext cx="24826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rPr>
              <a:t>Some Inflectional suffixes show possession.</a:t>
            </a:r>
            <a:endParaRPr lang="en-US" b="1" dirty="0">
              <a:solidFill>
                <a:srgbClr val="000090"/>
              </a:solidFill>
            </a:endParaRPr>
          </a:p>
        </p:txBody>
      </p:sp>
      <p:sp>
        <p:nvSpPr>
          <p:cNvPr id="3" name="Content Placeholder 2"/>
          <p:cNvSpPr>
            <a:spLocks noGrp="1"/>
          </p:cNvSpPr>
          <p:nvPr>
            <p:ph idx="1"/>
          </p:nvPr>
        </p:nvSpPr>
        <p:spPr/>
        <p:txBody>
          <a:bodyPr/>
          <a:lstStyle/>
          <a:p>
            <a:r>
              <a:rPr lang="en-US" dirty="0" smtClean="0"/>
              <a:t>‘</a:t>
            </a:r>
            <a:r>
              <a:rPr lang="en-US" dirty="0" err="1" smtClean="0"/>
              <a:t>s</a:t>
            </a:r>
            <a:r>
              <a:rPr lang="en-US" dirty="0" smtClean="0"/>
              <a:t> is a suffix that shows possession or ownership.</a:t>
            </a:r>
          </a:p>
          <a:p>
            <a:endParaRPr lang="en-US" dirty="0" smtClean="0"/>
          </a:p>
          <a:p>
            <a:pPr>
              <a:buNone/>
            </a:pPr>
            <a:r>
              <a:rPr lang="en-US" dirty="0" smtClean="0"/>
              <a:t>Look at the following sentence:</a:t>
            </a:r>
          </a:p>
          <a:p>
            <a:pPr>
              <a:buNone/>
            </a:pPr>
            <a:r>
              <a:rPr lang="en-US" b="1" dirty="0" smtClean="0">
                <a:solidFill>
                  <a:srgbClr val="000090"/>
                </a:solidFill>
              </a:rPr>
              <a:t>					Mike’s new truck is black.</a:t>
            </a:r>
          </a:p>
          <a:p>
            <a:pPr>
              <a:buNone/>
            </a:pPr>
            <a:endParaRPr lang="en-US" dirty="0" smtClean="0"/>
          </a:p>
          <a:p>
            <a:pPr>
              <a:buNone/>
            </a:pPr>
            <a:r>
              <a:rPr lang="en-US" dirty="0" smtClean="0"/>
              <a:t>The ‘</a:t>
            </a:r>
            <a:r>
              <a:rPr lang="en-US" dirty="0" err="1" smtClean="0"/>
              <a:t>s</a:t>
            </a:r>
            <a:r>
              <a:rPr lang="en-US" dirty="0" smtClean="0"/>
              <a:t> is added to show that Mike possesses or owns the truck.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138"/>
            <a:ext cx="8229600" cy="1143000"/>
          </a:xfrm>
        </p:spPr>
        <p:txBody>
          <a:bodyPr>
            <a:noAutofit/>
          </a:bodyPr>
          <a:lstStyle/>
          <a:p>
            <a:r>
              <a:rPr lang="en-US" sz="6000" dirty="0" smtClean="0"/>
              <a:t>Inflectional suffixes do not change the </a:t>
            </a:r>
            <a:br>
              <a:rPr lang="en-US" sz="6000" dirty="0" smtClean="0"/>
            </a:br>
            <a:r>
              <a:rPr lang="en-US" sz="6000" b="1" dirty="0" smtClean="0">
                <a:solidFill>
                  <a:srgbClr val="FF0000"/>
                </a:solidFill>
              </a:rPr>
              <a:t>meaning</a:t>
            </a:r>
            <a:r>
              <a:rPr lang="en-US" sz="6000" dirty="0" smtClean="0"/>
              <a:t/>
            </a:r>
            <a:br>
              <a:rPr lang="en-US" sz="6000" dirty="0" smtClean="0"/>
            </a:br>
            <a:r>
              <a:rPr lang="en-US" sz="6000" dirty="0" smtClean="0"/>
              <a:t>of the word.</a:t>
            </a:r>
            <a:endParaRPr lang="en-US" sz="6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52"/>
            <a:ext cx="8229600" cy="2231173"/>
          </a:xfrm>
        </p:spPr>
        <p:txBody>
          <a:bodyPr>
            <a:normAutofit fontScale="90000"/>
          </a:bodyPr>
          <a:lstStyle/>
          <a:p>
            <a:r>
              <a:rPr lang="en-US" b="1" dirty="0" smtClean="0">
                <a:solidFill>
                  <a:srgbClr val="000090"/>
                </a:solidFill>
              </a:rPr>
              <a:t>Derivational suffixes </a:t>
            </a:r>
            <a:r>
              <a:rPr lang="en-US" dirty="0" smtClean="0"/>
              <a:t>create a different</a:t>
            </a:r>
            <a:br>
              <a:rPr lang="en-US" dirty="0" smtClean="0"/>
            </a:br>
            <a:r>
              <a:rPr lang="en-US" b="1" dirty="0" smtClean="0">
                <a:solidFill>
                  <a:srgbClr val="FF0000"/>
                </a:solidFill>
              </a:rPr>
              <a:t>form </a:t>
            </a:r>
            <a:r>
              <a:rPr lang="en-US" dirty="0" smtClean="0"/>
              <a:t>of a word,</a:t>
            </a:r>
            <a:br>
              <a:rPr lang="en-US" dirty="0" smtClean="0"/>
            </a:br>
            <a:r>
              <a:rPr lang="en-US" dirty="0" smtClean="0"/>
              <a:t>so the meaning of the word is </a:t>
            </a:r>
            <a:r>
              <a:rPr lang="en-US" b="1" dirty="0" smtClean="0">
                <a:solidFill>
                  <a:srgbClr val="FF0000"/>
                </a:solidFill>
              </a:rPr>
              <a:t>changed</a:t>
            </a:r>
            <a:r>
              <a:rPr lang="en-US" dirty="0" smtClean="0"/>
              <a:t>.</a:t>
            </a:r>
            <a:endParaRPr lang="en-US" dirty="0"/>
          </a:p>
        </p:txBody>
      </p:sp>
      <p:sp>
        <p:nvSpPr>
          <p:cNvPr id="3" name="Content Placeholder 2"/>
          <p:cNvSpPr>
            <a:spLocks noGrp="1"/>
          </p:cNvSpPr>
          <p:nvPr>
            <p:ph idx="1"/>
          </p:nvPr>
        </p:nvSpPr>
        <p:spPr>
          <a:xfrm>
            <a:off x="1180705" y="3612471"/>
            <a:ext cx="8229600" cy="4525963"/>
          </a:xfrm>
        </p:spPr>
        <p:txBody>
          <a:bodyPr/>
          <a:lstStyle/>
          <a:p>
            <a:r>
              <a:rPr lang="en-US" dirty="0" smtClean="0"/>
              <a:t>Teach								Teach</a:t>
            </a:r>
            <a:r>
              <a:rPr lang="en-US" b="1" dirty="0" smtClean="0">
                <a:solidFill>
                  <a:srgbClr val="FF0000"/>
                </a:solidFill>
              </a:rPr>
              <a:t>er</a:t>
            </a:r>
          </a:p>
          <a:p>
            <a:pPr>
              <a:buNone/>
            </a:pPr>
            <a:endParaRPr lang="en-US" b="1" dirty="0" smtClean="0">
              <a:solidFill>
                <a:srgbClr val="FF0000"/>
              </a:solidFill>
            </a:endParaRPr>
          </a:p>
          <a:p>
            <a:r>
              <a:rPr lang="en-US" dirty="0" smtClean="0"/>
              <a:t>Diction							Diction</a:t>
            </a:r>
            <a:r>
              <a:rPr lang="en-US" b="1" dirty="0" smtClean="0">
                <a:solidFill>
                  <a:srgbClr val="FF0000"/>
                </a:solidFill>
              </a:rPr>
              <a:t>ary</a:t>
            </a:r>
          </a:p>
          <a:p>
            <a:endParaRPr lang="en-US" b="1" dirty="0" smtClean="0">
              <a:solidFill>
                <a:srgbClr val="FF0000"/>
              </a:solidFill>
            </a:endParaRPr>
          </a:p>
          <a:p>
            <a:pPr>
              <a:buNone/>
            </a:pPr>
            <a:r>
              <a:rPr lang="en-US" dirty="0" smtClean="0"/>
              <a:t>				</a:t>
            </a:r>
            <a:endParaRPr lang="en-US" dirty="0"/>
          </a:p>
        </p:txBody>
      </p:sp>
      <p:cxnSp>
        <p:nvCxnSpPr>
          <p:cNvPr id="5" name="Straight Arrow Connector 4"/>
          <p:cNvCxnSpPr/>
          <p:nvPr/>
        </p:nvCxnSpPr>
        <p:spPr>
          <a:xfrm>
            <a:off x="2986031" y="3911417"/>
            <a:ext cx="259704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986031" y="5120145"/>
            <a:ext cx="259704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ath_wordle.jpg"/>
          <p:cNvPicPr>
            <a:picLocks noChangeAspect="1"/>
          </p:cNvPicPr>
          <p:nvPr/>
        </p:nvPicPr>
        <p:blipFill>
          <a:blip r:embed="rId3"/>
          <a:stretch>
            <a:fillRect/>
          </a:stretch>
        </p:blipFill>
        <p:spPr>
          <a:xfrm>
            <a:off x="0" y="0"/>
            <a:ext cx="3985933" cy="2405913"/>
          </a:xfrm>
          <a:prstGeom prst="rect">
            <a:avLst/>
          </a:prstGeom>
        </p:spPr>
      </p:pic>
      <p:pic>
        <p:nvPicPr>
          <p:cNvPr id="5" name="Picture 4" descr="science_wordle2.JPG"/>
          <p:cNvPicPr>
            <a:picLocks noChangeAspect="1"/>
          </p:cNvPicPr>
          <p:nvPr/>
        </p:nvPicPr>
        <p:blipFill>
          <a:blip r:embed="rId4"/>
          <a:stretch>
            <a:fillRect/>
          </a:stretch>
        </p:blipFill>
        <p:spPr>
          <a:xfrm>
            <a:off x="0" y="4525840"/>
            <a:ext cx="5062852" cy="2768407"/>
          </a:xfrm>
          <a:prstGeom prst="rect">
            <a:avLst/>
          </a:prstGeom>
        </p:spPr>
      </p:pic>
      <p:pic>
        <p:nvPicPr>
          <p:cNvPr id="6" name="Picture 5" descr="English_wordle2.jpg"/>
          <p:cNvPicPr>
            <a:picLocks noChangeAspect="1"/>
          </p:cNvPicPr>
          <p:nvPr/>
        </p:nvPicPr>
        <p:blipFill>
          <a:blip r:embed="rId5"/>
          <a:stretch>
            <a:fillRect/>
          </a:stretch>
        </p:blipFill>
        <p:spPr>
          <a:xfrm>
            <a:off x="3796771" y="-195951"/>
            <a:ext cx="5347230" cy="2601864"/>
          </a:xfrm>
          <a:prstGeom prst="rect">
            <a:avLst/>
          </a:prstGeom>
        </p:spPr>
      </p:pic>
      <p:pic>
        <p:nvPicPr>
          <p:cNvPr id="7" name="Picture 6" descr="Social_Studies_Wordle.png"/>
          <p:cNvPicPr>
            <a:picLocks noChangeAspect="1"/>
          </p:cNvPicPr>
          <p:nvPr/>
        </p:nvPicPr>
        <p:blipFill>
          <a:blip r:embed="rId6"/>
          <a:stretch>
            <a:fillRect/>
          </a:stretch>
        </p:blipFill>
        <p:spPr>
          <a:xfrm>
            <a:off x="4643728" y="4525840"/>
            <a:ext cx="4500272" cy="2332159"/>
          </a:xfrm>
          <a:prstGeom prst="rect">
            <a:avLst/>
          </a:prstGeom>
        </p:spPr>
      </p:pic>
      <p:pic>
        <p:nvPicPr>
          <p:cNvPr id="9" name="Picture 8" descr="MusicWordle2.gif"/>
          <p:cNvPicPr>
            <a:picLocks noChangeAspect="1"/>
          </p:cNvPicPr>
          <p:nvPr/>
        </p:nvPicPr>
        <p:blipFill>
          <a:blip r:embed="rId7"/>
          <a:stretch>
            <a:fillRect/>
          </a:stretch>
        </p:blipFill>
        <p:spPr>
          <a:xfrm>
            <a:off x="6350469" y="2242656"/>
            <a:ext cx="3142832" cy="2466322"/>
          </a:xfrm>
          <a:prstGeom prst="rect">
            <a:avLst/>
          </a:prstGeom>
        </p:spPr>
      </p:pic>
      <p:pic>
        <p:nvPicPr>
          <p:cNvPr id="11" name="Picture 10" descr="1art_wordle.JPG"/>
          <p:cNvPicPr>
            <a:picLocks noChangeAspect="1"/>
          </p:cNvPicPr>
          <p:nvPr/>
        </p:nvPicPr>
        <p:blipFill>
          <a:blip r:embed="rId8"/>
          <a:stretch>
            <a:fillRect/>
          </a:stretch>
        </p:blipFill>
        <p:spPr>
          <a:xfrm>
            <a:off x="0" y="2242657"/>
            <a:ext cx="3179894" cy="2495206"/>
          </a:xfrm>
          <a:prstGeom prst="rect">
            <a:avLst/>
          </a:prstGeom>
        </p:spPr>
      </p:pic>
      <p:pic>
        <p:nvPicPr>
          <p:cNvPr id="8" name="Picture 7" descr="PE_Wordle.png"/>
          <p:cNvPicPr>
            <a:picLocks noChangeAspect="1"/>
          </p:cNvPicPr>
          <p:nvPr/>
        </p:nvPicPr>
        <p:blipFill>
          <a:blip r:embed="rId9"/>
          <a:stretch>
            <a:fillRect/>
          </a:stretch>
        </p:blipFill>
        <p:spPr>
          <a:xfrm>
            <a:off x="2188885" y="2242656"/>
            <a:ext cx="4538222" cy="2495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hree.gif"/>
          <p:cNvPicPr>
            <a:picLocks noChangeAspect="1"/>
          </p:cNvPicPr>
          <p:nvPr/>
        </p:nvPicPr>
        <p:blipFill>
          <a:blip r:embed="rId3"/>
          <a:stretch>
            <a:fillRect/>
          </a:stretch>
        </p:blipFill>
        <p:spPr>
          <a:xfrm>
            <a:off x="694875" y="351260"/>
            <a:ext cx="4673600" cy="4470400"/>
          </a:xfrm>
          <a:prstGeom prst="rect">
            <a:avLst/>
          </a:prstGeom>
        </p:spPr>
      </p:pic>
      <p:sp>
        <p:nvSpPr>
          <p:cNvPr id="5" name="TextBox 4"/>
          <p:cNvSpPr txBox="1"/>
          <p:nvPr/>
        </p:nvSpPr>
        <p:spPr>
          <a:xfrm>
            <a:off x="3404934" y="500943"/>
            <a:ext cx="725567" cy="646331"/>
          </a:xfrm>
          <a:prstGeom prst="rect">
            <a:avLst/>
          </a:prstGeom>
          <a:noFill/>
        </p:spPr>
        <p:txBody>
          <a:bodyPr wrap="none" rtlCol="0">
            <a:spAutoFit/>
          </a:bodyPr>
          <a:lstStyle/>
          <a:p>
            <a:pPr algn="ctr"/>
            <a:r>
              <a:rPr lang="en-US" dirty="0" smtClean="0"/>
              <a:t>There</a:t>
            </a:r>
          </a:p>
          <a:p>
            <a:pPr algn="ctr"/>
            <a:r>
              <a:rPr lang="en-US" dirty="0" smtClean="0"/>
              <a:t>are</a:t>
            </a:r>
            <a:endParaRPr lang="en-US" dirty="0"/>
          </a:p>
        </p:txBody>
      </p:sp>
      <p:sp>
        <p:nvSpPr>
          <p:cNvPr id="6" name="TextBox 5"/>
          <p:cNvSpPr txBox="1"/>
          <p:nvPr/>
        </p:nvSpPr>
        <p:spPr>
          <a:xfrm>
            <a:off x="3896834" y="2593916"/>
            <a:ext cx="1300844" cy="1754327"/>
          </a:xfrm>
          <a:prstGeom prst="rect">
            <a:avLst/>
          </a:prstGeom>
          <a:noFill/>
        </p:spPr>
        <p:txBody>
          <a:bodyPr wrap="none" rtlCol="0">
            <a:spAutoFit/>
          </a:bodyPr>
          <a:lstStyle/>
          <a:p>
            <a:pPr algn="ctr"/>
            <a:r>
              <a:rPr lang="en-US" dirty="0" smtClean="0"/>
              <a:t>Suffixes</a:t>
            </a:r>
          </a:p>
          <a:p>
            <a:pPr algn="ctr"/>
            <a:r>
              <a:rPr lang="en-US" dirty="0" smtClean="0"/>
              <a:t> that are</a:t>
            </a:r>
          </a:p>
          <a:p>
            <a:pPr algn="ctr"/>
            <a:r>
              <a:rPr lang="en-US" dirty="0" smtClean="0"/>
              <a:t>both</a:t>
            </a:r>
          </a:p>
          <a:p>
            <a:pPr algn="ctr"/>
            <a:r>
              <a:rPr lang="en-US" dirty="0" smtClean="0"/>
              <a:t>Inflectional</a:t>
            </a:r>
          </a:p>
          <a:p>
            <a:pPr algn="ctr"/>
            <a:r>
              <a:rPr lang="en-US" dirty="0" smtClean="0"/>
              <a:t> and </a:t>
            </a:r>
          </a:p>
          <a:p>
            <a:pPr algn="ctr"/>
            <a:r>
              <a:rPr lang="en-US" dirty="0" smtClean="0"/>
              <a:t>derivational</a:t>
            </a:r>
            <a:endParaRPr lang="en-US" dirty="0"/>
          </a:p>
        </p:txBody>
      </p:sp>
      <p:sp>
        <p:nvSpPr>
          <p:cNvPr id="7" name="TextBox 6"/>
          <p:cNvSpPr txBox="1"/>
          <p:nvPr/>
        </p:nvSpPr>
        <p:spPr>
          <a:xfrm>
            <a:off x="6465183" y="351260"/>
            <a:ext cx="2008082" cy="4293483"/>
          </a:xfrm>
          <a:prstGeom prst="rect">
            <a:avLst/>
          </a:prstGeom>
          <a:noFill/>
        </p:spPr>
        <p:txBody>
          <a:bodyPr wrap="none" rtlCol="0">
            <a:spAutoFit/>
          </a:bodyPr>
          <a:lstStyle/>
          <a:p>
            <a:r>
              <a:rPr lang="en-US" sz="9100" b="1" dirty="0" smtClean="0">
                <a:solidFill>
                  <a:srgbClr val="FF0000"/>
                </a:solidFill>
              </a:rPr>
              <a:t>-er</a:t>
            </a:r>
          </a:p>
          <a:p>
            <a:r>
              <a:rPr lang="en-US" sz="9100" b="1" dirty="0" smtClean="0">
                <a:solidFill>
                  <a:srgbClr val="FF0000"/>
                </a:solidFill>
              </a:rPr>
              <a:t>-en</a:t>
            </a:r>
          </a:p>
          <a:p>
            <a:r>
              <a:rPr lang="en-US" sz="9100" b="1" dirty="0" smtClean="0">
                <a:solidFill>
                  <a:srgbClr val="FF0000"/>
                </a:solidFill>
              </a:rPr>
              <a:t>-ing</a:t>
            </a:r>
            <a:endParaRPr lang="en-US" sz="9100" b="1" dirty="0">
              <a:solidFill>
                <a:srgbClr val="FF0000"/>
              </a:solidFill>
            </a:endParaRPr>
          </a:p>
        </p:txBody>
      </p:sp>
      <p:sp>
        <p:nvSpPr>
          <p:cNvPr id="9" name="TextBox 8"/>
          <p:cNvSpPr txBox="1"/>
          <p:nvPr/>
        </p:nvSpPr>
        <p:spPr>
          <a:xfrm>
            <a:off x="869496" y="5274726"/>
            <a:ext cx="7322065" cy="923330"/>
          </a:xfrm>
          <a:prstGeom prst="rect">
            <a:avLst/>
          </a:prstGeom>
          <a:noFill/>
        </p:spPr>
        <p:txBody>
          <a:bodyPr wrap="square" rtlCol="0">
            <a:spAutoFit/>
          </a:bodyPr>
          <a:lstStyle/>
          <a:p>
            <a:r>
              <a:rPr lang="en-US" dirty="0" err="1" smtClean="0"/>
              <a:t>Er</a:t>
            </a:r>
            <a:r>
              <a:rPr lang="en-US" dirty="0" smtClean="0"/>
              <a:t> – Belonging to, associated with                                    (Farmer, smaller)</a:t>
            </a:r>
          </a:p>
          <a:p>
            <a:r>
              <a:rPr lang="en-US" dirty="0" smtClean="0"/>
              <a:t>En – To become, or made of                                              (Lengthen, wooden)</a:t>
            </a:r>
          </a:p>
          <a:p>
            <a:r>
              <a:rPr lang="en-US" dirty="0" err="1" smtClean="0"/>
              <a:t>Ing</a:t>
            </a:r>
            <a:r>
              <a:rPr lang="en-US" dirty="0" smtClean="0"/>
              <a:t> – Something used in the action or process of	        (Lining, sleeping)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When adding suffixes remember these</a:t>
            </a:r>
            <a:endParaRPr lang="en-US" dirty="0"/>
          </a:p>
        </p:txBody>
      </p:sp>
      <p:pic>
        <p:nvPicPr>
          <p:cNvPr id="5" name="Picture 4" descr="rule-1752536_1280.png"/>
          <p:cNvPicPr>
            <a:picLocks noChangeAspect="1"/>
          </p:cNvPicPr>
          <p:nvPr/>
        </p:nvPicPr>
        <p:blipFill>
          <a:blip r:embed="rId3"/>
          <a:stretch>
            <a:fillRect/>
          </a:stretch>
        </p:blipFill>
        <p:spPr>
          <a:xfrm>
            <a:off x="0" y="1721644"/>
            <a:ext cx="9144000" cy="3414713"/>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rPr>
              <a:t>Adding suffixes to words that </a:t>
            </a:r>
            <a:br>
              <a:rPr lang="en-US" b="1" dirty="0" smtClean="0">
                <a:solidFill>
                  <a:srgbClr val="000090"/>
                </a:solidFill>
              </a:rPr>
            </a:br>
            <a:r>
              <a:rPr lang="en-US" b="1" dirty="0" smtClean="0">
                <a:solidFill>
                  <a:srgbClr val="000090"/>
                </a:solidFill>
              </a:rPr>
              <a:t>end in “y”</a:t>
            </a:r>
            <a:endParaRPr lang="en-US" b="1" dirty="0">
              <a:solidFill>
                <a:srgbClr val="00009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If the letter before a final </a:t>
            </a:r>
            <a:r>
              <a:rPr lang="en-US" u="sng" dirty="0" smtClean="0"/>
              <a:t>y</a:t>
            </a:r>
            <a:r>
              <a:rPr lang="en-US" dirty="0" smtClean="0"/>
              <a:t> is a vowel, the </a:t>
            </a:r>
            <a:r>
              <a:rPr lang="en-US" u="sng" dirty="0" smtClean="0"/>
              <a:t>y</a:t>
            </a:r>
            <a:r>
              <a:rPr lang="en-US" dirty="0" smtClean="0"/>
              <a:t> doesn’t change when you add a suffix.</a:t>
            </a:r>
          </a:p>
          <a:p>
            <a:pPr algn="ctr">
              <a:buNone/>
            </a:pPr>
            <a:r>
              <a:rPr lang="en-US" dirty="0" smtClean="0"/>
              <a:t>(Example:  Play - Playing)</a:t>
            </a:r>
          </a:p>
          <a:p>
            <a:pPr algn="ctr"/>
            <a:endParaRPr lang="en-US" dirty="0" smtClean="0"/>
          </a:p>
          <a:p>
            <a:r>
              <a:rPr lang="en-US" dirty="0" smtClean="0"/>
              <a:t>If the letter before a final </a:t>
            </a:r>
            <a:r>
              <a:rPr lang="en-US" u="sng" dirty="0" smtClean="0"/>
              <a:t>y</a:t>
            </a:r>
            <a:r>
              <a:rPr lang="en-US" dirty="0" smtClean="0"/>
              <a:t> is a consonant, the </a:t>
            </a:r>
            <a:r>
              <a:rPr lang="en-US" u="sng" dirty="0" smtClean="0"/>
              <a:t>y</a:t>
            </a:r>
            <a:r>
              <a:rPr lang="en-US" dirty="0" smtClean="0"/>
              <a:t> changes to an </a:t>
            </a:r>
            <a:r>
              <a:rPr lang="en-US" u="sng" dirty="0" smtClean="0"/>
              <a:t>i</a:t>
            </a:r>
            <a:r>
              <a:rPr lang="en-US" dirty="0" smtClean="0"/>
              <a:t> before you add the suffix.</a:t>
            </a:r>
          </a:p>
          <a:p>
            <a:pPr algn="ctr">
              <a:buNone/>
            </a:pPr>
            <a:r>
              <a:rPr lang="en-US" dirty="0" smtClean="0"/>
              <a:t>(Example:  Carry -  Carried)</a:t>
            </a:r>
          </a:p>
          <a:p>
            <a:endParaRPr lang="en-US" dirty="0" smtClean="0"/>
          </a:p>
          <a:p>
            <a:r>
              <a:rPr lang="en-US" dirty="0" smtClean="0"/>
              <a:t> EXCEPT when the suffix begins with an </a:t>
            </a:r>
            <a:r>
              <a:rPr lang="en-US" u="sng" dirty="0" err="1" smtClean="0"/>
              <a:t>i</a:t>
            </a:r>
            <a:r>
              <a:rPr lang="en-US" dirty="0" smtClean="0"/>
              <a:t>.</a:t>
            </a:r>
          </a:p>
          <a:p>
            <a:pPr algn="ctr">
              <a:buNone/>
            </a:pPr>
            <a:r>
              <a:rPr lang="en-US" dirty="0" smtClean="0"/>
              <a:t>(Example:  Carry -  Carrying)</a:t>
            </a:r>
          </a:p>
          <a:p>
            <a:pPr algn="ctr"/>
            <a:endParaRPr lang="en-US" dirty="0"/>
          </a:p>
        </p:txBody>
      </p:sp>
      <p:sp>
        <p:nvSpPr>
          <p:cNvPr id="9" name="TextBox 8"/>
          <p:cNvSpPr txBox="1"/>
          <p:nvPr/>
        </p:nvSpPr>
        <p:spPr>
          <a:xfrm>
            <a:off x="2857956" y="2331981"/>
            <a:ext cx="3048932" cy="1508105"/>
          </a:xfrm>
          <a:prstGeom prst="rect">
            <a:avLst/>
          </a:prstGeom>
          <a:noFill/>
        </p:spPr>
        <p:txBody>
          <a:bodyPr wrap="none" rtlCol="0">
            <a:spAutoFit/>
          </a:bodyPr>
          <a:lstStyle/>
          <a:p>
            <a:r>
              <a:rPr lang="en-US" sz="9200" b="1" dirty="0" err="1" smtClean="0">
                <a:solidFill>
                  <a:srgbClr val="FF0000"/>
                </a:solidFill>
              </a:rPr>
              <a:t>babys</a:t>
            </a:r>
            <a:endParaRPr lang="en-US" sz="92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51"/>
            <a:ext cx="8229600" cy="1985966"/>
          </a:xfrm>
        </p:spPr>
        <p:txBody>
          <a:bodyPr>
            <a:noAutofit/>
          </a:bodyPr>
          <a:lstStyle/>
          <a:p>
            <a:r>
              <a:rPr lang="en-US" sz="3700" b="1" dirty="0" smtClean="0">
                <a:solidFill>
                  <a:srgbClr val="000090"/>
                </a:solidFill>
              </a:rPr>
              <a:t>When adding suffixes to words that </a:t>
            </a:r>
            <a:br>
              <a:rPr lang="en-US" sz="3700" b="1" dirty="0" smtClean="0">
                <a:solidFill>
                  <a:srgbClr val="000090"/>
                </a:solidFill>
              </a:rPr>
            </a:br>
            <a:r>
              <a:rPr lang="en-US" sz="3700" b="1" dirty="0" smtClean="0">
                <a:solidFill>
                  <a:srgbClr val="000090"/>
                </a:solidFill>
              </a:rPr>
              <a:t>end in a single consonant with a single vowel in front of it …</a:t>
            </a:r>
            <a:r>
              <a:rPr lang="en-US" sz="3700" b="1" dirty="0" smtClean="0">
                <a:solidFill>
                  <a:srgbClr val="FF0000"/>
                </a:solidFill>
              </a:rPr>
              <a:t/>
            </a:r>
            <a:br>
              <a:rPr lang="en-US" sz="3700" b="1" dirty="0" smtClean="0">
                <a:solidFill>
                  <a:srgbClr val="FF0000"/>
                </a:solidFill>
              </a:rPr>
            </a:br>
            <a:endParaRPr lang="en-US" sz="3700" b="1" dirty="0">
              <a:solidFill>
                <a:srgbClr val="FF0000"/>
              </a:solidFill>
            </a:endParaRPr>
          </a:p>
        </p:txBody>
      </p:sp>
      <p:sp>
        <p:nvSpPr>
          <p:cNvPr id="3" name="Content Placeholder 2"/>
          <p:cNvSpPr>
            <a:spLocks noGrp="1"/>
          </p:cNvSpPr>
          <p:nvPr>
            <p:ph idx="1"/>
          </p:nvPr>
        </p:nvSpPr>
        <p:spPr>
          <a:xfrm>
            <a:off x="457200" y="2188618"/>
            <a:ext cx="8229600" cy="4525963"/>
          </a:xfrm>
        </p:spPr>
        <p:txBody>
          <a:bodyPr>
            <a:normAutofit/>
          </a:bodyPr>
          <a:lstStyle/>
          <a:p>
            <a:r>
              <a:rPr lang="en-US" dirty="0" smtClean="0"/>
              <a:t>Double the consonant if the suffix begins with a vowel.</a:t>
            </a:r>
          </a:p>
          <a:p>
            <a:pPr algn="ctr">
              <a:buNone/>
            </a:pPr>
            <a:r>
              <a:rPr lang="en-US" dirty="0" smtClean="0"/>
              <a:t>(Example:  Fit - Fitting)</a:t>
            </a:r>
          </a:p>
          <a:p>
            <a:pPr algn="ctr"/>
            <a:endParaRPr lang="en-US" dirty="0" smtClean="0"/>
          </a:p>
          <a:p>
            <a:r>
              <a:rPr lang="en-US" dirty="0" smtClean="0"/>
              <a:t>Don’t double the consonant if the suffix begins with a consonant.</a:t>
            </a:r>
          </a:p>
          <a:p>
            <a:pPr algn="ctr">
              <a:buNone/>
            </a:pPr>
            <a:r>
              <a:rPr lang="en-US" dirty="0" smtClean="0"/>
              <a:t>(Example:  Fit - Fitness)</a:t>
            </a:r>
          </a:p>
          <a:p>
            <a:endParaRPr lang="en-US" dirty="0" smtClean="0"/>
          </a:p>
          <a:p>
            <a:endParaRPr lang="en-US" dirty="0" smtClean="0"/>
          </a:p>
          <a:p>
            <a:pPr algn="ctr"/>
            <a:endParaRPr lang="en-US" dirty="0"/>
          </a:p>
        </p:txBody>
      </p:sp>
      <p:sp>
        <p:nvSpPr>
          <p:cNvPr id="6" name="TextBox 5"/>
          <p:cNvSpPr txBox="1"/>
          <p:nvPr/>
        </p:nvSpPr>
        <p:spPr>
          <a:xfrm>
            <a:off x="2768701" y="2494063"/>
            <a:ext cx="3352525" cy="1508105"/>
          </a:xfrm>
          <a:prstGeom prst="rect">
            <a:avLst/>
          </a:prstGeom>
          <a:noFill/>
        </p:spPr>
        <p:txBody>
          <a:bodyPr wrap="none" rtlCol="0">
            <a:spAutoFit/>
          </a:bodyPr>
          <a:lstStyle/>
          <a:p>
            <a:r>
              <a:rPr lang="en-US" sz="9200" b="1" dirty="0" err="1" smtClean="0">
                <a:solidFill>
                  <a:srgbClr val="FF0000"/>
                </a:solidFill>
              </a:rPr>
              <a:t>runing</a:t>
            </a:r>
            <a:endParaRPr lang="en-US" sz="92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181"/>
            <a:ext cx="8229600" cy="1864375"/>
          </a:xfrm>
        </p:spPr>
        <p:txBody>
          <a:bodyPr>
            <a:normAutofit fontScale="90000"/>
          </a:bodyPr>
          <a:lstStyle/>
          <a:p>
            <a:r>
              <a:rPr lang="en-US" b="1" dirty="0" smtClean="0"/>
              <a:t>The term </a:t>
            </a:r>
            <a:r>
              <a:rPr lang="en-US" b="1" dirty="0" smtClean="0">
                <a:solidFill>
                  <a:srgbClr val="FF0000"/>
                </a:solidFill>
              </a:rPr>
              <a:t>compound </a:t>
            </a:r>
            <a:r>
              <a:rPr lang="en-US" dirty="0" smtClean="0"/>
              <a:t>suffix</a:t>
            </a:r>
            <a:br>
              <a:rPr lang="en-US" dirty="0" smtClean="0"/>
            </a:br>
            <a:r>
              <a:rPr lang="en-US" dirty="0" smtClean="0"/>
              <a:t>refers to more than one suffix </a:t>
            </a:r>
            <a:br>
              <a:rPr lang="en-US" dirty="0" smtClean="0"/>
            </a:br>
            <a:r>
              <a:rPr lang="en-US" dirty="0" smtClean="0"/>
              <a:t>at the end of the word.  All of these words have compound suffixes.</a:t>
            </a:r>
            <a:endParaRPr lang="en-US" dirty="0"/>
          </a:p>
        </p:txBody>
      </p:sp>
      <p:sp>
        <p:nvSpPr>
          <p:cNvPr id="3" name="Content Placeholder 2"/>
          <p:cNvSpPr>
            <a:spLocks noGrp="1"/>
          </p:cNvSpPr>
          <p:nvPr>
            <p:ph idx="1"/>
          </p:nvPr>
        </p:nvSpPr>
        <p:spPr>
          <a:xfrm>
            <a:off x="2875784" y="2999215"/>
            <a:ext cx="3528733" cy="4525963"/>
          </a:xfrm>
        </p:spPr>
        <p:txBody>
          <a:bodyPr/>
          <a:lstStyle/>
          <a:p>
            <a:r>
              <a:rPr lang="en-US" dirty="0" smtClean="0">
                <a:solidFill>
                  <a:srgbClr val="FF0000"/>
                </a:solidFill>
              </a:rPr>
              <a:t>Helplessness</a:t>
            </a:r>
          </a:p>
          <a:p>
            <a:r>
              <a:rPr lang="en-US" dirty="0" smtClean="0">
                <a:solidFill>
                  <a:srgbClr val="FF0000"/>
                </a:solidFill>
              </a:rPr>
              <a:t>Endlessly</a:t>
            </a:r>
          </a:p>
          <a:p>
            <a:r>
              <a:rPr lang="en-US" dirty="0" smtClean="0">
                <a:solidFill>
                  <a:srgbClr val="FF0000"/>
                </a:solidFill>
              </a:rPr>
              <a:t>Loveliness</a:t>
            </a:r>
          </a:p>
          <a:p>
            <a:r>
              <a:rPr lang="en-US" dirty="0" smtClean="0">
                <a:solidFill>
                  <a:srgbClr val="FF0000"/>
                </a:solidFill>
              </a:rPr>
              <a:t>Professionalism</a:t>
            </a:r>
          </a:p>
          <a:p>
            <a:r>
              <a:rPr lang="en-US" dirty="0" smtClean="0">
                <a:solidFill>
                  <a:srgbClr val="FF0000"/>
                </a:solidFill>
              </a:rPr>
              <a:t>Respectability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you practice looking for suffixes on you practice worksheets,</a:t>
            </a:r>
            <a:endParaRPr lang="en-US" dirty="0"/>
          </a:p>
        </p:txBody>
      </p:sp>
      <p:sp>
        <p:nvSpPr>
          <p:cNvPr id="3" name="Content Placeholder 2"/>
          <p:cNvSpPr>
            <a:spLocks noGrp="1"/>
          </p:cNvSpPr>
          <p:nvPr>
            <p:ph idx="1"/>
          </p:nvPr>
        </p:nvSpPr>
        <p:spPr>
          <a:xfrm>
            <a:off x="457200" y="2061305"/>
            <a:ext cx="8229600" cy="1478309"/>
          </a:xfrm>
        </p:spPr>
        <p:txBody>
          <a:bodyPr>
            <a:normAutofit/>
          </a:bodyPr>
          <a:lstStyle/>
          <a:p>
            <a:pPr algn="ctr">
              <a:buNone/>
            </a:pPr>
            <a:r>
              <a:rPr lang="en-US" sz="4200" b="1" dirty="0" smtClean="0">
                <a:solidFill>
                  <a:srgbClr val="000090"/>
                </a:solidFill>
              </a:rPr>
              <a:t>You will use an “L” shape to mark the suffixes.</a:t>
            </a:r>
            <a:endParaRPr lang="en-US" sz="4200" b="1" dirty="0">
              <a:solidFill>
                <a:srgbClr val="000090"/>
              </a:solidFill>
            </a:endParaRPr>
          </a:p>
        </p:txBody>
      </p:sp>
      <p:sp>
        <p:nvSpPr>
          <p:cNvPr id="4" name="TextBox 3"/>
          <p:cNvSpPr txBox="1"/>
          <p:nvPr/>
        </p:nvSpPr>
        <p:spPr>
          <a:xfrm>
            <a:off x="2477261" y="4289179"/>
            <a:ext cx="3535443" cy="1323439"/>
          </a:xfrm>
          <a:prstGeom prst="rect">
            <a:avLst/>
          </a:prstGeom>
          <a:noFill/>
        </p:spPr>
        <p:txBody>
          <a:bodyPr wrap="none" rtlCol="0">
            <a:spAutoFit/>
          </a:bodyPr>
          <a:lstStyle/>
          <a:p>
            <a:r>
              <a:rPr lang="en-US" sz="8000" dirty="0" smtClean="0"/>
              <a:t>magnify</a:t>
            </a:r>
            <a:endParaRPr lang="en-US" sz="8000" dirty="0"/>
          </a:p>
        </p:txBody>
      </p:sp>
      <p:cxnSp>
        <p:nvCxnSpPr>
          <p:cNvPr id="6" name="Straight Connector 5"/>
          <p:cNvCxnSpPr/>
          <p:nvPr/>
        </p:nvCxnSpPr>
        <p:spPr>
          <a:xfrm rot="5400000">
            <a:off x="4053370" y="4773921"/>
            <a:ext cx="1635758" cy="41635"/>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4850433" y="5609442"/>
            <a:ext cx="1082500" cy="1588"/>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roots.png"/>
          <p:cNvPicPr>
            <a:picLocks noChangeAspect="1"/>
          </p:cNvPicPr>
          <p:nvPr/>
        </p:nvPicPr>
        <p:blipFill>
          <a:blip r:embed="rId3"/>
          <a:stretch>
            <a:fillRect/>
          </a:stretch>
        </p:blipFill>
        <p:spPr>
          <a:xfrm>
            <a:off x="1716287" y="0"/>
            <a:ext cx="5711428" cy="6858000"/>
          </a:xfrm>
          <a:prstGeom prst="rect">
            <a:avLst/>
          </a:prstGeom>
        </p:spPr>
      </p:pic>
      <p:sp>
        <p:nvSpPr>
          <p:cNvPr id="2" name="Title 1"/>
          <p:cNvSpPr>
            <a:spLocks noGrp="1"/>
          </p:cNvSpPr>
          <p:nvPr>
            <p:ph type="title"/>
          </p:nvPr>
        </p:nvSpPr>
        <p:spPr>
          <a:xfrm>
            <a:off x="2435625" y="1998840"/>
            <a:ext cx="4017740" cy="1143000"/>
          </a:xfrm>
          <a:solidFill>
            <a:schemeClr val="bg1"/>
          </a:solidFill>
        </p:spPr>
        <p:txBody>
          <a:bodyPr>
            <a:normAutofit/>
          </a:bodyPr>
          <a:lstStyle/>
          <a:p>
            <a:r>
              <a:rPr lang="en-US" sz="5300" b="1" dirty="0" smtClean="0"/>
              <a:t>Lesson Three:</a:t>
            </a:r>
            <a:endParaRPr lang="en-US" sz="5300" b="1" dirty="0"/>
          </a:p>
        </p:txBody>
      </p:sp>
      <p:sp>
        <p:nvSpPr>
          <p:cNvPr id="4" name="Title 1"/>
          <p:cNvSpPr txBox="1">
            <a:spLocks/>
          </p:cNvSpPr>
          <p:nvPr/>
        </p:nvSpPr>
        <p:spPr>
          <a:xfrm>
            <a:off x="2435625" y="3680373"/>
            <a:ext cx="4017740" cy="1143000"/>
          </a:xfrm>
          <a:prstGeom prst="rect">
            <a:avLst/>
          </a:prstGeom>
          <a:solidFill>
            <a:schemeClr val="bg1"/>
          </a:solidFill>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300" b="1" i="0" u="none" strike="noStrike" kern="1200" cap="none" spc="0" normalizeH="0" baseline="0" noProof="0" dirty="0" smtClean="0">
                <a:ln>
                  <a:noFill/>
                </a:ln>
                <a:solidFill>
                  <a:srgbClr val="FF0000"/>
                </a:solidFill>
                <a:effectLst/>
                <a:uLnTx/>
                <a:uFillTx/>
                <a:latin typeface="+mj-lt"/>
                <a:ea typeface="+mj-ea"/>
                <a:cs typeface="+mj-cs"/>
              </a:rPr>
              <a:t>ROOTS </a:t>
            </a:r>
            <a:r>
              <a:rPr lang="en-US" sz="5300" b="1" dirty="0" smtClean="0">
                <a:latin typeface="+mj-lt"/>
                <a:ea typeface="+mj-ea"/>
                <a:cs typeface="+mj-cs"/>
              </a:rPr>
              <a:t>have </a:t>
            </a:r>
            <a:r>
              <a:rPr lang="en-US" sz="5300" b="1" dirty="0" smtClean="0">
                <a:solidFill>
                  <a:srgbClr val="FF0000"/>
                </a:solidFill>
                <a:latin typeface="+mj-lt"/>
                <a:ea typeface="+mj-ea"/>
                <a:cs typeface="+mj-cs"/>
              </a:rPr>
              <a:t>meaning</a:t>
            </a:r>
            <a:endParaRPr kumimoji="0" lang="en-US" sz="53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291443" y="181977"/>
            <a:ext cx="1775571" cy="677108"/>
          </a:xfrm>
          <a:prstGeom prst="rect">
            <a:avLst/>
          </a:prstGeom>
          <a:noFill/>
        </p:spPr>
        <p:txBody>
          <a:bodyPr wrap="none" rtlCol="0">
            <a:spAutoFit/>
          </a:bodyPr>
          <a:lstStyle/>
          <a:p>
            <a:r>
              <a:rPr lang="en-US" sz="3800" b="1" dirty="0" smtClean="0">
                <a:solidFill>
                  <a:srgbClr val="FF0000"/>
                </a:solidFill>
              </a:rPr>
              <a:t>Prefixes</a:t>
            </a:r>
            <a:endParaRPr lang="en-US" sz="3800" b="1" dirty="0">
              <a:solidFill>
                <a:srgbClr val="FF0000"/>
              </a:solidFill>
            </a:endParaRPr>
          </a:p>
        </p:txBody>
      </p:sp>
      <p:sp>
        <p:nvSpPr>
          <p:cNvPr id="6" name="TextBox 5"/>
          <p:cNvSpPr txBox="1"/>
          <p:nvPr/>
        </p:nvSpPr>
        <p:spPr>
          <a:xfrm>
            <a:off x="7033660" y="181977"/>
            <a:ext cx="1737262" cy="677108"/>
          </a:xfrm>
          <a:prstGeom prst="rect">
            <a:avLst/>
          </a:prstGeom>
          <a:noFill/>
        </p:spPr>
        <p:txBody>
          <a:bodyPr wrap="none" rtlCol="0">
            <a:spAutoFit/>
          </a:bodyPr>
          <a:lstStyle/>
          <a:p>
            <a:r>
              <a:rPr lang="en-US" sz="3800" b="1" dirty="0" smtClean="0">
                <a:solidFill>
                  <a:srgbClr val="FF0000"/>
                </a:solidFill>
              </a:rPr>
              <a:t>Suffixes</a:t>
            </a:r>
            <a:endParaRPr lang="en-US" sz="3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pPr eaLnBrk="1" hangingPunct="1"/>
            <a:r>
              <a:rPr lang="en-US" sz="8200" b="1" dirty="0" smtClean="0">
                <a:solidFill>
                  <a:srgbClr val="000090"/>
                </a:solidFill>
              </a:rPr>
              <a:t>Roots</a:t>
            </a:r>
            <a:endParaRPr lang="en-US" sz="8200" dirty="0">
              <a:solidFill>
                <a:srgbClr val="000090"/>
              </a:solidFill>
            </a:endParaRPr>
          </a:p>
        </p:txBody>
      </p:sp>
      <p:sp>
        <p:nvSpPr>
          <p:cNvPr id="51203" name="Rectangle 3"/>
          <p:cNvSpPr>
            <a:spLocks noGrp="1" noChangeArrowheads="1"/>
          </p:cNvSpPr>
          <p:nvPr>
            <p:ph type="body" idx="1"/>
          </p:nvPr>
        </p:nvSpPr>
        <p:spPr>
          <a:xfrm>
            <a:off x="671191" y="2260457"/>
            <a:ext cx="7772400" cy="1966257"/>
          </a:xfrm>
        </p:spPr>
        <p:txBody>
          <a:bodyPr/>
          <a:lstStyle/>
          <a:p>
            <a:pPr algn="ctr" eaLnBrk="1" hangingPunct="1">
              <a:buFontTx/>
              <a:buNone/>
            </a:pPr>
            <a:r>
              <a:rPr lang="en-US" sz="4600" dirty="0" smtClean="0"/>
              <a:t>Can be at the </a:t>
            </a:r>
            <a:r>
              <a:rPr lang="en-US" sz="4600" dirty="0" smtClean="0">
                <a:solidFill>
                  <a:srgbClr val="FF0000"/>
                </a:solidFill>
              </a:rPr>
              <a:t>beginning</a:t>
            </a:r>
            <a:r>
              <a:rPr lang="en-US" sz="4600" dirty="0" smtClean="0"/>
              <a:t>, </a:t>
            </a:r>
            <a:r>
              <a:rPr lang="en-US" sz="4600" dirty="0" smtClean="0">
                <a:solidFill>
                  <a:srgbClr val="FF0000"/>
                </a:solidFill>
              </a:rPr>
              <a:t>middle </a:t>
            </a:r>
            <a:r>
              <a:rPr lang="en-US" sz="4600" dirty="0" smtClean="0"/>
              <a:t>or </a:t>
            </a:r>
            <a:r>
              <a:rPr lang="en-US" sz="4600" dirty="0" smtClean="0">
                <a:solidFill>
                  <a:srgbClr val="FF0000"/>
                </a:solidFill>
              </a:rPr>
              <a:t>end</a:t>
            </a:r>
            <a:r>
              <a:rPr lang="en-US" sz="4600" b="1" dirty="0" smtClean="0">
                <a:solidFill>
                  <a:srgbClr val="FF0000"/>
                </a:solidFill>
              </a:rPr>
              <a:t> </a:t>
            </a:r>
            <a:r>
              <a:rPr lang="en-US" sz="4600" dirty="0" smtClean="0"/>
              <a:t>of a word.</a:t>
            </a:r>
          </a:p>
          <a:p>
            <a:pPr algn="ctr" eaLnBrk="1" hangingPunct="1">
              <a:buFontTx/>
              <a:buNone/>
            </a:pPr>
            <a:endParaRPr lang="en-US" sz="4600" dirty="0" smtClean="0"/>
          </a:p>
          <a:p>
            <a:pPr eaLnBrk="1" hangingPunct="1">
              <a:buFontTx/>
              <a:buNone/>
            </a:pPr>
            <a:endParaRPr lang="en-US" sz="4600" dirty="0"/>
          </a:p>
        </p:txBody>
      </p:sp>
      <p:sp>
        <p:nvSpPr>
          <p:cNvPr id="4" name="Rectangle 3"/>
          <p:cNvSpPr txBox="1">
            <a:spLocks noChangeArrowheads="1"/>
          </p:cNvSpPr>
          <p:nvPr/>
        </p:nvSpPr>
        <p:spPr>
          <a:xfrm>
            <a:off x="823591" y="4226714"/>
            <a:ext cx="7772400" cy="196625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Roots</a:t>
            </a:r>
            <a:r>
              <a:rPr kumimoji="0" lang="en-US" sz="4600" b="0" i="0" u="none" strike="noStrike" kern="1200" cap="none" spc="0" normalizeH="0" noProof="0" dirty="0" smtClean="0">
                <a:ln>
                  <a:noFill/>
                </a:ln>
                <a:solidFill>
                  <a:schemeClr val="tx1"/>
                </a:solidFill>
                <a:effectLst/>
                <a:uLnTx/>
                <a:uFillTx/>
                <a:latin typeface="+mn-lt"/>
                <a:ea typeface="+mn-ea"/>
                <a:cs typeface="+mn-cs"/>
              </a:rPr>
              <a:t> can be the </a:t>
            </a:r>
            <a:r>
              <a:rPr kumimoji="0" lang="en-US" sz="4600" b="1" i="0" u="none" strike="noStrike" kern="1200" cap="none" spc="0" normalizeH="0" noProof="0" dirty="0" smtClean="0">
                <a:ln>
                  <a:noFill/>
                </a:ln>
                <a:solidFill>
                  <a:srgbClr val="FF0000"/>
                </a:solidFill>
                <a:effectLst/>
                <a:uLnTx/>
                <a:uFillTx/>
                <a:latin typeface="+mn-lt"/>
                <a:ea typeface="+mn-ea"/>
                <a:cs typeface="+mn-cs"/>
              </a:rPr>
              <a:t>entire </a:t>
            </a:r>
            <a:r>
              <a:rPr kumimoji="0" lang="en-US" sz="4600" b="0" i="0" u="none" strike="noStrike" kern="1200" cap="none" spc="0" normalizeH="0" noProof="0" dirty="0" smtClean="0">
                <a:ln>
                  <a:noFill/>
                </a:ln>
                <a:solidFill>
                  <a:schemeClr val="tx1"/>
                </a:solidFill>
                <a:effectLst/>
                <a:uLnTx/>
                <a:uFillTx/>
                <a:latin typeface="+mn-lt"/>
                <a:ea typeface="+mn-ea"/>
                <a:cs typeface="+mn-cs"/>
              </a:rPr>
              <a:t>word.</a:t>
            </a:r>
            <a:endParaRPr kumimoji="0" lang="en-US" sz="4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 y="2674495"/>
            <a:ext cx="9143999" cy="2339102"/>
          </a:xfrm>
          <a:prstGeom prst="rect">
            <a:avLst/>
          </a:prstGeom>
          <a:noFill/>
          <a:ln>
            <a:solidFill>
              <a:srgbClr val="000000"/>
            </a:solidFill>
          </a:ln>
        </p:spPr>
        <p:txBody>
          <a:bodyPr wrap="square" rtlCol="0">
            <a:spAutoFit/>
          </a:bodyPr>
          <a:lstStyle/>
          <a:p>
            <a:pPr algn="ctr"/>
            <a:r>
              <a:rPr lang="en-US" sz="6900" b="1" dirty="0" smtClean="0">
                <a:solidFill>
                  <a:srgbClr val="FF0000"/>
                </a:solidFill>
              </a:rPr>
              <a:t>SCOPE</a:t>
            </a:r>
          </a:p>
          <a:p>
            <a:endParaRPr lang="en-US" sz="3700" b="1" dirty="0" smtClean="0">
              <a:ln>
                <a:solidFill>
                  <a:srgbClr val="000000"/>
                </a:solidFill>
              </a:ln>
              <a:solidFill>
                <a:srgbClr val="FF0000"/>
              </a:solidFill>
            </a:endParaRPr>
          </a:p>
          <a:p>
            <a:pPr algn="ctr"/>
            <a:r>
              <a:rPr lang="en-US" sz="4000" b="1" dirty="0" smtClean="0"/>
              <a:t>Scoped             Microscopic         Telescope</a:t>
            </a:r>
            <a:endParaRPr lang="en-US" sz="4000" b="1" dirty="0"/>
          </a:p>
        </p:txBody>
      </p:sp>
      <p:sp>
        <p:nvSpPr>
          <p:cNvPr id="4" name="Title 3"/>
          <p:cNvSpPr>
            <a:spLocks noGrp="1"/>
          </p:cNvSpPr>
          <p:nvPr>
            <p:ph type="title"/>
          </p:nvPr>
        </p:nvSpPr>
        <p:spPr/>
        <p:txBody>
          <a:bodyPr>
            <a:normAutofit fontScale="90000"/>
          </a:bodyPr>
          <a:lstStyle/>
          <a:p>
            <a:r>
              <a:rPr lang="en-US" dirty="0" smtClean="0"/>
              <a:t>Scope is a word that can stand on its own and be the entire word.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WHATS-THE-WORD.jpg"/>
          <p:cNvPicPr>
            <a:picLocks noChangeAspect="1"/>
          </p:cNvPicPr>
          <p:nvPr/>
        </p:nvPicPr>
        <p:blipFill>
          <a:blip r:embed="rId3"/>
          <a:stretch>
            <a:fillRect/>
          </a:stretch>
        </p:blipFill>
        <p:spPr>
          <a:xfrm>
            <a:off x="1198228" y="750332"/>
            <a:ext cx="7080099" cy="4720065"/>
          </a:xfrm>
          <a:prstGeom prst="rect">
            <a:avLst/>
          </a:prstGeom>
        </p:spPr>
      </p:pic>
      <p:sp>
        <p:nvSpPr>
          <p:cNvPr id="4" name="TextBox 3"/>
          <p:cNvSpPr txBox="1"/>
          <p:nvPr/>
        </p:nvSpPr>
        <p:spPr>
          <a:xfrm>
            <a:off x="139745" y="6092998"/>
            <a:ext cx="9004257" cy="784830"/>
          </a:xfrm>
          <a:prstGeom prst="rect">
            <a:avLst/>
          </a:prstGeom>
          <a:noFill/>
        </p:spPr>
        <p:txBody>
          <a:bodyPr wrap="square" rtlCol="0">
            <a:spAutoFit/>
          </a:bodyPr>
          <a:lstStyle/>
          <a:p>
            <a:pPr algn="ctr"/>
            <a:r>
              <a:rPr lang="en-US" sz="2400" dirty="0" smtClean="0"/>
              <a:t>(Hint:  Look for the root.  Each root gives a word it’s </a:t>
            </a:r>
            <a:r>
              <a:rPr lang="en-US" sz="2400" b="1" dirty="0" smtClean="0">
                <a:solidFill>
                  <a:srgbClr val="FF0000"/>
                </a:solidFill>
              </a:rPr>
              <a:t>main  </a:t>
            </a:r>
            <a:r>
              <a:rPr lang="en-US" sz="2400" dirty="0" smtClean="0"/>
              <a:t>meaning.)</a:t>
            </a:r>
          </a:p>
          <a:p>
            <a:pPr algn="ctr"/>
            <a:endParaRPr lang="en-US" sz="2100" dirty="0"/>
          </a:p>
        </p:txBody>
      </p:sp>
      <p:sp>
        <p:nvSpPr>
          <p:cNvPr id="6" name="TextBox 5"/>
          <p:cNvSpPr txBox="1"/>
          <p:nvPr/>
        </p:nvSpPr>
        <p:spPr>
          <a:xfrm>
            <a:off x="553978" y="211724"/>
            <a:ext cx="7357659" cy="538609"/>
          </a:xfrm>
          <a:prstGeom prst="rect">
            <a:avLst/>
          </a:prstGeom>
          <a:noFill/>
        </p:spPr>
        <p:txBody>
          <a:bodyPr wrap="none" rtlCol="0">
            <a:spAutoFit/>
          </a:bodyPr>
          <a:lstStyle/>
          <a:p>
            <a:r>
              <a:rPr lang="en-US" sz="2900" dirty="0" smtClean="0"/>
              <a:t>If you are wondering about a word’s meaning …</a:t>
            </a:r>
            <a:endParaRPr lang="en-US" sz="29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agic_rabbit.jpg"/>
          <p:cNvPicPr>
            <a:picLocks noChangeAspect="1"/>
          </p:cNvPicPr>
          <p:nvPr/>
        </p:nvPicPr>
        <p:blipFill>
          <a:blip r:embed="rId3"/>
          <a:stretch>
            <a:fillRect/>
          </a:stretch>
        </p:blipFill>
        <p:spPr>
          <a:xfrm>
            <a:off x="-1143000" y="0"/>
            <a:ext cx="11430000" cy="6858000"/>
          </a:xfrm>
          <a:prstGeom prst="rect">
            <a:avLst/>
          </a:prstGeom>
        </p:spPr>
      </p:pic>
      <p:sp>
        <p:nvSpPr>
          <p:cNvPr id="6" name="TextBox 5"/>
          <p:cNvSpPr txBox="1"/>
          <p:nvPr/>
        </p:nvSpPr>
        <p:spPr>
          <a:xfrm>
            <a:off x="0" y="2337225"/>
            <a:ext cx="3880201" cy="1846659"/>
          </a:xfrm>
          <a:prstGeom prst="rect">
            <a:avLst/>
          </a:prstGeom>
          <a:noFill/>
        </p:spPr>
        <p:txBody>
          <a:bodyPr wrap="none" rtlCol="0">
            <a:spAutoFit/>
          </a:bodyPr>
          <a:lstStyle/>
          <a:p>
            <a:pPr algn="ctr"/>
            <a:r>
              <a:rPr lang="en-US" sz="3800" dirty="0" smtClean="0">
                <a:solidFill>
                  <a:srgbClr val="B9CDE5"/>
                </a:solidFill>
              </a:rPr>
              <a:t>Figuring out words</a:t>
            </a:r>
          </a:p>
          <a:p>
            <a:pPr algn="ctr"/>
            <a:r>
              <a:rPr lang="en-US" sz="3800" dirty="0">
                <a:solidFill>
                  <a:srgbClr val="B9CDE5"/>
                </a:solidFill>
              </a:rPr>
              <a:t>i</a:t>
            </a:r>
            <a:r>
              <a:rPr lang="en-US" sz="3800" dirty="0" smtClean="0">
                <a:solidFill>
                  <a:srgbClr val="B9CDE5"/>
                </a:solidFill>
              </a:rPr>
              <a:t>sn’t</a:t>
            </a:r>
          </a:p>
          <a:p>
            <a:pPr algn="ctr"/>
            <a:r>
              <a:rPr lang="en-US" sz="3800" dirty="0" smtClean="0">
                <a:solidFill>
                  <a:srgbClr val="B9CDE5"/>
                </a:solidFill>
              </a:rPr>
              <a:t>MAGIC!</a:t>
            </a:r>
            <a:endParaRPr lang="en-US" sz="3800" dirty="0">
              <a:solidFill>
                <a:srgbClr val="B9CDE5"/>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t>For example:  Root words “Aster” or “</a:t>
            </a:r>
            <a:r>
              <a:rPr lang="en-US" sz="3500" b="1" dirty="0" err="1" smtClean="0"/>
              <a:t>astro</a:t>
            </a:r>
            <a:r>
              <a:rPr lang="en-US" sz="3500" b="1" dirty="0" smtClean="0"/>
              <a:t>”</a:t>
            </a:r>
            <a:br>
              <a:rPr lang="en-US" sz="3500" b="1" dirty="0" smtClean="0"/>
            </a:br>
            <a:r>
              <a:rPr lang="en-US" sz="3500" b="1" dirty="0" smtClean="0"/>
              <a:t>mean star.</a:t>
            </a:r>
            <a:endParaRPr lang="en-US" sz="3500" b="1" dirty="0"/>
          </a:p>
        </p:txBody>
      </p:sp>
      <p:pic>
        <p:nvPicPr>
          <p:cNvPr id="3" name="Picture 2" descr="stars.jpg"/>
          <p:cNvPicPr>
            <a:picLocks noChangeAspect="1"/>
          </p:cNvPicPr>
          <p:nvPr/>
        </p:nvPicPr>
        <p:blipFill>
          <a:blip r:embed="rId3"/>
          <a:stretch>
            <a:fillRect/>
          </a:stretch>
        </p:blipFill>
        <p:spPr>
          <a:xfrm>
            <a:off x="0" y="1716288"/>
            <a:ext cx="9144000" cy="5141713"/>
          </a:xfrm>
          <a:prstGeom prst="rect">
            <a:avLst/>
          </a:prstGeom>
        </p:spPr>
      </p:pic>
      <p:sp>
        <p:nvSpPr>
          <p:cNvPr id="4" name="TextBox 3"/>
          <p:cNvSpPr txBox="1"/>
          <p:nvPr/>
        </p:nvSpPr>
        <p:spPr>
          <a:xfrm>
            <a:off x="918791" y="1888713"/>
            <a:ext cx="1977274" cy="707886"/>
          </a:xfrm>
          <a:prstGeom prst="rect">
            <a:avLst/>
          </a:prstGeom>
          <a:noFill/>
        </p:spPr>
        <p:txBody>
          <a:bodyPr wrap="none" rtlCol="0">
            <a:spAutoFit/>
          </a:bodyPr>
          <a:lstStyle/>
          <a:p>
            <a:r>
              <a:rPr lang="en-US" sz="4000" b="1" dirty="0" smtClean="0">
                <a:solidFill>
                  <a:schemeClr val="bg1"/>
                </a:solidFill>
              </a:rPr>
              <a:t>Asteroid</a:t>
            </a:r>
            <a:endParaRPr lang="en-US" sz="4000" b="1" dirty="0">
              <a:solidFill>
                <a:schemeClr val="bg1"/>
              </a:solidFill>
            </a:endParaRPr>
          </a:p>
        </p:txBody>
      </p:sp>
      <p:sp>
        <p:nvSpPr>
          <p:cNvPr id="5" name="TextBox 4"/>
          <p:cNvSpPr txBox="1"/>
          <p:nvPr/>
        </p:nvSpPr>
        <p:spPr>
          <a:xfrm>
            <a:off x="5914538" y="3871995"/>
            <a:ext cx="2772263" cy="707886"/>
          </a:xfrm>
          <a:prstGeom prst="rect">
            <a:avLst/>
          </a:prstGeom>
          <a:noFill/>
        </p:spPr>
        <p:txBody>
          <a:bodyPr wrap="none" rtlCol="0">
            <a:spAutoFit/>
          </a:bodyPr>
          <a:lstStyle/>
          <a:p>
            <a:r>
              <a:rPr lang="en-US" sz="4000" b="1" dirty="0" smtClean="0">
                <a:solidFill>
                  <a:schemeClr val="bg1"/>
                </a:solidFill>
              </a:rPr>
              <a:t>Astrosphere</a:t>
            </a:r>
            <a:endParaRPr lang="en-US" sz="4000" b="1" dirty="0">
              <a:solidFill>
                <a:schemeClr val="bg1"/>
              </a:solidFill>
            </a:endParaRPr>
          </a:p>
        </p:txBody>
      </p:sp>
      <p:sp>
        <p:nvSpPr>
          <p:cNvPr id="6" name="TextBox 5"/>
          <p:cNvSpPr txBox="1"/>
          <p:nvPr/>
        </p:nvSpPr>
        <p:spPr>
          <a:xfrm>
            <a:off x="1148941" y="4416581"/>
            <a:ext cx="2531462" cy="707886"/>
          </a:xfrm>
          <a:prstGeom prst="rect">
            <a:avLst/>
          </a:prstGeom>
          <a:noFill/>
        </p:spPr>
        <p:txBody>
          <a:bodyPr wrap="none" rtlCol="0">
            <a:spAutoFit/>
          </a:bodyPr>
          <a:lstStyle/>
          <a:p>
            <a:r>
              <a:rPr lang="en-US" sz="4000" b="1" dirty="0" smtClean="0">
                <a:solidFill>
                  <a:schemeClr val="bg1"/>
                </a:solidFill>
              </a:rPr>
              <a:t>Astronomy</a:t>
            </a:r>
            <a:endParaRPr lang="en-US" sz="4000" b="1" dirty="0">
              <a:solidFill>
                <a:schemeClr val="bg1"/>
              </a:solidFill>
            </a:endParaRPr>
          </a:p>
        </p:txBody>
      </p:sp>
      <p:sp>
        <p:nvSpPr>
          <p:cNvPr id="7" name="TextBox 6"/>
          <p:cNvSpPr txBox="1"/>
          <p:nvPr/>
        </p:nvSpPr>
        <p:spPr>
          <a:xfrm>
            <a:off x="4205090" y="2242656"/>
            <a:ext cx="2305639" cy="707886"/>
          </a:xfrm>
          <a:prstGeom prst="rect">
            <a:avLst/>
          </a:prstGeom>
          <a:noFill/>
        </p:spPr>
        <p:txBody>
          <a:bodyPr wrap="none" rtlCol="0">
            <a:spAutoFit/>
          </a:bodyPr>
          <a:lstStyle/>
          <a:p>
            <a:r>
              <a:rPr lang="en-US" sz="4000" b="1" dirty="0" smtClean="0">
                <a:solidFill>
                  <a:schemeClr val="bg1"/>
                </a:solidFill>
              </a:rPr>
              <a:t>Astronaut</a:t>
            </a:r>
            <a:endParaRPr lang="en-US" sz="4000" b="1" dirty="0">
              <a:solidFill>
                <a:schemeClr val="bg1"/>
              </a:solidFill>
            </a:endParaRPr>
          </a:p>
        </p:txBody>
      </p:sp>
      <p:sp>
        <p:nvSpPr>
          <p:cNvPr id="8" name="TextBox 7"/>
          <p:cNvSpPr txBox="1"/>
          <p:nvPr/>
        </p:nvSpPr>
        <p:spPr>
          <a:xfrm>
            <a:off x="4799308" y="5297608"/>
            <a:ext cx="1883348" cy="707886"/>
          </a:xfrm>
          <a:prstGeom prst="rect">
            <a:avLst/>
          </a:prstGeom>
          <a:noFill/>
        </p:spPr>
        <p:txBody>
          <a:bodyPr wrap="none" rtlCol="0">
            <a:spAutoFit/>
          </a:bodyPr>
          <a:lstStyle/>
          <a:p>
            <a:r>
              <a:rPr lang="en-US" sz="4000" b="1" dirty="0" smtClean="0">
                <a:solidFill>
                  <a:schemeClr val="bg1"/>
                </a:solidFill>
              </a:rPr>
              <a:t>Asterisk</a:t>
            </a:r>
            <a:endParaRPr lang="en-US" sz="4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69951"/>
          </a:xfrm>
        </p:spPr>
        <p:txBody>
          <a:bodyPr>
            <a:normAutofit fontScale="90000"/>
          </a:bodyPr>
          <a:lstStyle/>
          <a:p>
            <a:r>
              <a:rPr lang="en-US" dirty="0" smtClean="0"/>
              <a:t>Just like other morphemes, some roots have </a:t>
            </a:r>
            <a:br>
              <a:rPr lang="en-US" dirty="0" smtClean="0"/>
            </a:br>
            <a:r>
              <a:rPr lang="en-US" b="1" dirty="0" smtClean="0">
                <a:solidFill>
                  <a:srgbClr val="FF0000"/>
                </a:solidFill>
              </a:rPr>
              <a:t>several </a:t>
            </a:r>
            <a:r>
              <a:rPr lang="en-US" dirty="0" smtClean="0"/>
              <a:t>meanings.</a:t>
            </a:r>
            <a:endParaRPr lang="en-US" dirty="0"/>
          </a:p>
        </p:txBody>
      </p:sp>
      <p:sp>
        <p:nvSpPr>
          <p:cNvPr id="3" name="TextBox 2"/>
          <p:cNvSpPr txBox="1"/>
          <p:nvPr/>
        </p:nvSpPr>
        <p:spPr>
          <a:xfrm>
            <a:off x="768932" y="2701996"/>
            <a:ext cx="7471335" cy="1092607"/>
          </a:xfrm>
          <a:prstGeom prst="rect">
            <a:avLst/>
          </a:prstGeom>
          <a:noFill/>
        </p:spPr>
        <p:txBody>
          <a:bodyPr wrap="none" rtlCol="0">
            <a:spAutoFit/>
          </a:bodyPr>
          <a:lstStyle/>
          <a:p>
            <a:pPr algn="ctr"/>
            <a:r>
              <a:rPr lang="en-US" sz="2900" b="1" dirty="0" smtClean="0"/>
              <a:t>“Arch”  can mean </a:t>
            </a:r>
            <a:r>
              <a:rPr lang="en-US" sz="2900" b="1" u="sng" dirty="0" smtClean="0">
                <a:solidFill>
                  <a:srgbClr val="FF0000"/>
                </a:solidFill>
              </a:rPr>
              <a:t>chief</a:t>
            </a:r>
            <a:r>
              <a:rPr lang="en-US" sz="2900" b="1" dirty="0" smtClean="0">
                <a:solidFill>
                  <a:srgbClr val="FF0000"/>
                </a:solidFill>
              </a:rPr>
              <a:t>, </a:t>
            </a:r>
            <a:r>
              <a:rPr lang="en-US" sz="2900" b="1" u="sng" dirty="0" smtClean="0">
                <a:solidFill>
                  <a:srgbClr val="FF0000"/>
                </a:solidFill>
              </a:rPr>
              <a:t>most important </a:t>
            </a:r>
            <a:r>
              <a:rPr lang="en-US" sz="2900" b="1" dirty="0" smtClean="0">
                <a:solidFill>
                  <a:srgbClr val="FF0000"/>
                </a:solidFill>
              </a:rPr>
              <a:t>or </a:t>
            </a:r>
            <a:r>
              <a:rPr lang="en-US" sz="2900" b="1" u="sng" dirty="0" smtClean="0">
                <a:solidFill>
                  <a:srgbClr val="FF0000"/>
                </a:solidFill>
              </a:rPr>
              <a:t>rule</a:t>
            </a:r>
            <a:r>
              <a:rPr lang="en-US" sz="2900" b="1" dirty="0" smtClean="0">
                <a:solidFill>
                  <a:srgbClr val="FF0000"/>
                </a:solidFill>
              </a:rPr>
              <a:t>.</a:t>
            </a:r>
          </a:p>
          <a:p>
            <a:endParaRPr lang="en-US" sz="3600" dirty="0" smtClean="0"/>
          </a:p>
        </p:txBody>
      </p:sp>
      <p:sp>
        <p:nvSpPr>
          <p:cNvPr id="4" name="TextBox 3"/>
          <p:cNvSpPr txBox="1"/>
          <p:nvPr/>
        </p:nvSpPr>
        <p:spPr>
          <a:xfrm>
            <a:off x="1388884" y="4479944"/>
            <a:ext cx="6333773" cy="1107996"/>
          </a:xfrm>
          <a:prstGeom prst="rect">
            <a:avLst/>
          </a:prstGeom>
          <a:noFill/>
        </p:spPr>
        <p:txBody>
          <a:bodyPr wrap="none" rtlCol="0">
            <a:spAutoFit/>
          </a:bodyPr>
          <a:lstStyle/>
          <a:p>
            <a:pPr algn="ctr"/>
            <a:r>
              <a:rPr lang="en-US" sz="3300" dirty="0" smtClean="0"/>
              <a:t>Examples:</a:t>
            </a:r>
          </a:p>
          <a:p>
            <a:pPr algn="ctr"/>
            <a:r>
              <a:rPr lang="en-US" sz="3300" dirty="0" smtClean="0"/>
              <a:t>Archbishop,  Archenemy,  Matriarch</a:t>
            </a:r>
            <a:endParaRPr lang="en-US" sz="3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Different roots can have the same </a:t>
            </a:r>
            <a:r>
              <a:rPr lang="en-US" b="1" dirty="0" smtClean="0">
                <a:solidFill>
                  <a:srgbClr val="FF0000"/>
                </a:solidFill>
              </a:rPr>
              <a:t>meaning</a:t>
            </a:r>
            <a:r>
              <a:rPr lang="en-US" dirty="0" smtClean="0"/>
              <a:t/>
            </a:r>
            <a:br>
              <a:rPr lang="en-US" dirty="0" smtClean="0"/>
            </a:br>
            <a:r>
              <a:rPr lang="en-US" dirty="0" smtClean="0"/>
              <a:t>but </a:t>
            </a:r>
            <a:r>
              <a:rPr lang="en-US" u="sng" dirty="0" smtClean="0"/>
              <a:t>different </a:t>
            </a:r>
            <a:r>
              <a:rPr lang="en-US" b="1" dirty="0" smtClean="0">
                <a:solidFill>
                  <a:srgbClr val="FF0000"/>
                </a:solidFill>
              </a:rPr>
              <a:t>forms</a:t>
            </a:r>
            <a:r>
              <a:rPr lang="en-US" dirty="0" smtClean="0"/>
              <a:t>.</a:t>
            </a:r>
            <a:br>
              <a:rPr lang="en-US" dirty="0" smtClean="0"/>
            </a:br>
            <a:r>
              <a:rPr lang="en-US" sz="3333" dirty="0" smtClean="0"/>
              <a:t>(Example:  “micro” and “min” both mean small.)</a:t>
            </a:r>
            <a:endParaRPr lang="en-US" sz="3333" dirty="0"/>
          </a:p>
        </p:txBody>
      </p:sp>
      <p:sp>
        <p:nvSpPr>
          <p:cNvPr id="3" name="Title 1"/>
          <p:cNvSpPr txBox="1">
            <a:spLocks/>
          </p:cNvSpPr>
          <p:nvPr/>
        </p:nvSpPr>
        <p:spPr>
          <a:xfrm>
            <a:off x="609600" y="4400170"/>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Different roots can have the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same </a:t>
            </a:r>
            <a:r>
              <a:rPr kumimoji="0" lang="en-US" sz="4000" b="1" i="0" u="none" strike="noStrike" kern="1200" cap="none" spc="0" normalizeH="0" baseline="0" noProof="0" dirty="0" smtClean="0">
                <a:ln>
                  <a:noFill/>
                </a:ln>
                <a:solidFill>
                  <a:srgbClr val="FF0000"/>
                </a:solidFill>
                <a:effectLst/>
                <a:uLnTx/>
                <a:uFillTx/>
                <a:latin typeface="+mj-lt"/>
                <a:ea typeface="+mj-ea"/>
                <a:cs typeface="+mj-cs"/>
              </a:rPr>
              <a:t>meaning</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with </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similar</a:t>
            </a:r>
            <a:r>
              <a:rPr kumimoji="0" lang="en-US" sz="4000" b="0" i="0" strike="noStrike" kern="1200" cap="none" spc="0" normalizeH="0" baseline="0" noProof="0" dirty="0" smtClean="0">
                <a:ln>
                  <a:noFill/>
                </a:ln>
                <a:solidFill>
                  <a:schemeClr val="tx1"/>
                </a:solidFill>
                <a:effectLst/>
                <a:uLnTx/>
                <a:uFillTx/>
                <a:latin typeface="+mj-lt"/>
                <a:ea typeface="+mj-ea"/>
                <a:cs typeface="+mj-cs"/>
              </a:rPr>
              <a:t> </a:t>
            </a:r>
            <a:r>
              <a:rPr kumimoji="0" lang="en-US" sz="4000" b="1" i="0" u="none" strike="noStrike" kern="1200" cap="none" spc="0" normalizeH="0" baseline="0" noProof="0" dirty="0" smtClean="0">
                <a:ln>
                  <a:noFill/>
                </a:ln>
                <a:solidFill>
                  <a:srgbClr val="FF0000"/>
                </a:solidFill>
                <a:effectLst/>
                <a:uLnTx/>
                <a:uFillTx/>
                <a:latin typeface="+mj-lt"/>
                <a:ea typeface="+mj-ea"/>
                <a:cs typeface="+mj-cs"/>
              </a:rPr>
              <a:t>forms</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a:t>
            </a:r>
          </a:p>
          <a:p>
            <a:pPr lvl="0" algn="ctr">
              <a:spcBef>
                <a:spcPct val="0"/>
              </a:spcBef>
            </a:pPr>
            <a:r>
              <a:rPr lang="en-US" sz="2800" dirty="0" smtClean="0"/>
              <a:t>(Example:  “aster” and “</a:t>
            </a:r>
            <a:r>
              <a:rPr lang="en-US" sz="2800" dirty="0" err="1" smtClean="0"/>
              <a:t>astro</a:t>
            </a:r>
            <a:r>
              <a:rPr lang="en-US" sz="2800" dirty="0" smtClean="0"/>
              <a:t>” both mean star.)</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roots.png"/>
          <p:cNvPicPr>
            <a:picLocks noChangeAspect="1"/>
          </p:cNvPicPr>
          <p:nvPr/>
        </p:nvPicPr>
        <p:blipFill>
          <a:blip r:embed="rId3"/>
          <a:stretch>
            <a:fillRect/>
          </a:stretch>
        </p:blipFill>
        <p:spPr>
          <a:xfrm>
            <a:off x="1716287" y="0"/>
            <a:ext cx="5711428" cy="6858000"/>
          </a:xfrm>
          <a:prstGeom prst="rect">
            <a:avLst/>
          </a:prstGeom>
        </p:spPr>
      </p:pic>
      <p:sp>
        <p:nvSpPr>
          <p:cNvPr id="4" name="Title 1"/>
          <p:cNvSpPr txBox="1">
            <a:spLocks/>
          </p:cNvSpPr>
          <p:nvPr/>
        </p:nvSpPr>
        <p:spPr>
          <a:xfrm>
            <a:off x="2435625" y="3680373"/>
            <a:ext cx="4017740" cy="1143000"/>
          </a:xfrm>
          <a:prstGeom prst="rect">
            <a:avLst/>
          </a:prstGeom>
          <a:solidFill>
            <a:schemeClr val="bg1"/>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9200" b="1" i="0" u="none" strike="noStrike" kern="1200" cap="none" spc="0" normalizeH="0" baseline="0" noProof="0" dirty="0" smtClean="0">
                <a:ln>
                  <a:noFill/>
                </a:ln>
                <a:solidFill>
                  <a:schemeClr val="tx1"/>
                </a:solidFill>
                <a:effectLst/>
                <a:uLnTx/>
                <a:uFillTx/>
                <a:latin typeface="+mj-lt"/>
                <a:ea typeface="+mj-ea"/>
                <a:cs typeface="+mj-cs"/>
              </a:rPr>
              <a:t>ROOTS</a:t>
            </a:r>
            <a:endParaRPr kumimoji="0" lang="en-US" sz="9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eviews.jpg"/>
          <p:cNvPicPr>
            <a:picLocks noChangeAspect="1"/>
          </p:cNvPicPr>
          <p:nvPr/>
        </p:nvPicPr>
        <p:blipFill>
          <a:blip r:embed="rId3"/>
          <a:stretch>
            <a:fillRect/>
          </a:stretch>
        </p:blipFill>
        <p:spPr>
          <a:xfrm>
            <a:off x="0" y="1"/>
            <a:ext cx="9144000" cy="6858000"/>
          </a:xfrm>
          <a:prstGeom prst="rect">
            <a:avLst/>
          </a:prstGeom>
        </p:spPr>
      </p:pic>
      <p:sp>
        <p:nvSpPr>
          <p:cNvPr id="3" name="TextBox 2"/>
          <p:cNvSpPr txBox="1"/>
          <p:nvPr/>
        </p:nvSpPr>
        <p:spPr>
          <a:xfrm>
            <a:off x="738510" y="1046758"/>
            <a:ext cx="1268020" cy="769441"/>
          </a:xfrm>
          <a:prstGeom prst="rect">
            <a:avLst/>
          </a:prstGeom>
          <a:noFill/>
        </p:spPr>
        <p:txBody>
          <a:bodyPr wrap="none" rtlCol="0">
            <a:spAutoFit/>
          </a:bodyPr>
          <a:lstStyle/>
          <a:p>
            <a:r>
              <a:rPr lang="en-US" sz="4400" dirty="0" smtClean="0">
                <a:latin typeface="Marker Felt"/>
                <a:cs typeface="Marker Felt"/>
              </a:rPr>
              <a:t>Let’s</a:t>
            </a:r>
            <a:endParaRPr lang="en-US" sz="4400" dirty="0">
              <a:latin typeface="Marker Felt"/>
              <a:cs typeface="Marker Felt"/>
            </a:endParaRPr>
          </a:p>
        </p:txBody>
      </p:sp>
      <p:sp>
        <p:nvSpPr>
          <p:cNvPr id="4" name="TextBox 3"/>
          <p:cNvSpPr txBox="1"/>
          <p:nvPr/>
        </p:nvSpPr>
        <p:spPr>
          <a:xfrm>
            <a:off x="2" y="5114241"/>
            <a:ext cx="9302415" cy="769441"/>
          </a:xfrm>
          <a:prstGeom prst="rect">
            <a:avLst/>
          </a:prstGeom>
          <a:noFill/>
        </p:spPr>
        <p:txBody>
          <a:bodyPr wrap="none" rtlCol="0">
            <a:spAutoFit/>
          </a:bodyPr>
          <a:lstStyle/>
          <a:p>
            <a:r>
              <a:rPr lang="en-US" sz="4400" dirty="0" smtClean="0">
                <a:latin typeface="Marker Felt"/>
                <a:cs typeface="Marker Felt"/>
              </a:rPr>
              <a:t> What are the 3 types of Morphemes</a:t>
            </a:r>
            <a:endParaRPr lang="en-US" sz="4400" dirty="0">
              <a:latin typeface="Marker Felt"/>
              <a:cs typeface="Marker Fel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18802" y="1445798"/>
            <a:ext cx="2864085" cy="1077218"/>
          </a:xfrm>
          <a:prstGeom prst="rect">
            <a:avLst/>
          </a:prstGeom>
          <a:noFill/>
        </p:spPr>
        <p:txBody>
          <a:bodyPr wrap="none" lIns="91440" tIns="45720" rIns="91440" bIns="45720">
            <a:spAutoFit/>
          </a:bodyPr>
          <a:lstStyle/>
          <a:p>
            <a:pPr algn="ctr"/>
            <a:r>
              <a:rPr lang="en-US"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Prefixes</a:t>
            </a:r>
            <a:endParaRPr lang="en-US"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3" name="Rectangle 2"/>
          <p:cNvSpPr/>
          <p:nvPr/>
        </p:nvSpPr>
        <p:spPr>
          <a:xfrm>
            <a:off x="5400918" y="4248558"/>
            <a:ext cx="2799565" cy="1077218"/>
          </a:xfrm>
          <a:prstGeom prst="rect">
            <a:avLst/>
          </a:prstGeom>
          <a:noFill/>
        </p:spPr>
        <p:txBody>
          <a:bodyPr wrap="none" lIns="91440" tIns="45720" rIns="91440" bIns="45720">
            <a:spAutoFit/>
          </a:bodyPr>
          <a:lstStyle/>
          <a:p>
            <a:pPr algn="ctr"/>
            <a:r>
              <a:rPr lang="en-US"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Suffixes</a:t>
            </a:r>
            <a:endParaRPr lang="en-US"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4" name="Rectangle 3"/>
          <p:cNvSpPr/>
          <p:nvPr/>
        </p:nvSpPr>
        <p:spPr>
          <a:xfrm>
            <a:off x="3572814" y="2833221"/>
            <a:ext cx="2126704" cy="1077218"/>
          </a:xfrm>
          <a:prstGeom prst="rect">
            <a:avLst/>
          </a:prstGeom>
          <a:noFill/>
          <a:ln>
            <a:noFill/>
          </a:ln>
        </p:spPr>
        <p:txBody>
          <a:bodyPr wrap="none" lIns="91440" tIns="45720" rIns="91440" bIns="45720">
            <a:spAutoFit/>
          </a:bodyPr>
          <a:lstStyle/>
          <a:p>
            <a:pPr algn="ctr"/>
            <a:r>
              <a:rPr lang="en-US"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Roots</a:t>
            </a:r>
            <a:endParaRPr lang="en-US"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5" name="TextBox 4"/>
          <p:cNvSpPr txBox="1"/>
          <p:nvPr/>
        </p:nvSpPr>
        <p:spPr>
          <a:xfrm>
            <a:off x="399658" y="291637"/>
            <a:ext cx="7960990" cy="815608"/>
          </a:xfrm>
          <a:prstGeom prst="rect">
            <a:avLst/>
          </a:prstGeom>
          <a:noFill/>
        </p:spPr>
        <p:txBody>
          <a:bodyPr wrap="none" rtlCol="0">
            <a:spAutoFit/>
          </a:bodyPr>
          <a:lstStyle/>
          <a:p>
            <a:r>
              <a:rPr lang="en-US" sz="4700" b="1" dirty="0" smtClean="0">
                <a:solidFill>
                  <a:srgbClr val="000090"/>
                </a:solidFill>
              </a:rPr>
              <a:t>The 3 types of morphemes are:</a:t>
            </a:r>
            <a:endParaRPr lang="en-US" sz="4700" b="1" dirty="0">
              <a:solidFill>
                <a:srgbClr val="00009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word_part_puzzle.jpg"/>
          <p:cNvPicPr>
            <a:picLocks noGrp="1" noChangeAspect="1"/>
          </p:cNvPicPr>
          <p:nvPr>
            <p:ph idx="1"/>
          </p:nvPr>
        </p:nvPicPr>
        <p:blipFill>
          <a:blip r:embed="rId3"/>
          <a:srcRect l="-9255" r="-9255"/>
          <a:stretch>
            <a:fillRect/>
          </a:stretch>
        </p:blipFill>
        <p:spPr>
          <a:xfrm>
            <a:off x="457200" y="938238"/>
            <a:ext cx="8229600" cy="4525963"/>
          </a:xfrm>
        </p:spPr>
      </p:pic>
      <p:sp>
        <p:nvSpPr>
          <p:cNvPr id="4" name="Footer Placeholder 3"/>
          <p:cNvSpPr>
            <a:spLocks noGrp="1"/>
          </p:cNvSpPr>
          <p:nvPr>
            <p:ph type="ftr" sz="quarter" idx="11"/>
          </p:nvPr>
        </p:nvSpPr>
        <p:spPr/>
        <p:txBody>
          <a:bodyPr/>
          <a:lstStyle/>
          <a:p>
            <a:r>
              <a:rPr lang="en-US" smtClean="0"/>
              <a:t>© University of Kansas Center for Research on Learning - 2012</a:t>
            </a:r>
            <a:endParaRPr lang="en-US" dirty="0"/>
          </a:p>
        </p:txBody>
      </p:sp>
      <p:sp>
        <p:nvSpPr>
          <p:cNvPr id="6" name="TextBox 5"/>
          <p:cNvSpPr txBox="1"/>
          <p:nvPr/>
        </p:nvSpPr>
        <p:spPr>
          <a:xfrm>
            <a:off x="1" y="5464201"/>
            <a:ext cx="9180969" cy="461665"/>
          </a:xfrm>
          <a:prstGeom prst="rect">
            <a:avLst/>
          </a:prstGeom>
          <a:noFill/>
        </p:spPr>
        <p:txBody>
          <a:bodyPr wrap="none" rtlCol="0">
            <a:spAutoFit/>
          </a:bodyPr>
          <a:lstStyle/>
          <a:p>
            <a:r>
              <a:rPr lang="en-US" sz="2400" b="1" dirty="0" smtClean="0"/>
              <a:t>Figuring out the puzzle of words will give students POWER over words.</a:t>
            </a:r>
            <a:endParaRPr lang="en-US" sz="24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Now that we have learned prefixes, suffixes and roots, let’s talk about a</a:t>
            </a:r>
            <a:endParaRPr lang="en-US" dirty="0"/>
          </a:p>
        </p:txBody>
      </p:sp>
      <p:pic>
        <p:nvPicPr>
          <p:cNvPr id="4" name="Content Placeholder 3" descr="stairs-4574579_1280.jpg"/>
          <p:cNvPicPr>
            <a:picLocks noGrp="1" noChangeAspect="1"/>
          </p:cNvPicPr>
          <p:nvPr>
            <p:ph idx="1"/>
          </p:nvPr>
        </p:nvPicPr>
        <p:blipFill>
          <a:blip r:embed="rId3"/>
          <a:srcRect t="-14583" b="-14583"/>
          <a:stretch>
            <a:fillRect/>
          </a:stretch>
        </p:blipFill>
        <p:spPr/>
      </p:pic>
      <p:sp>
        <p:nvSpPr>
          <p:cNvPr id="5" name="Title 1"/>
          <p:cNvSpPr txBox="1">
            <a:spLocks/>
          </p:cNvSpPr>
          <p:nvPr/>
        </p:nvSpPr>
        <p:spPr>
          <a:xfrm>
            <a:off x="0" y="5715000"/>
            <a:ext cx="91440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Process to use what we have learned</a:t>
            </a:r>
            <a:r>
              <a:rPr lang="en-US" sz="4400" noProof="0" dirty="0" smtClean="0">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81000"/>
            <a:ext cx="7772400" cy="1143000"/>
          </a:xfrm>
        </p:spPr>
        <p:txBody>
          <a:bodyPr/>
          <a:lstStyle/>
          <a:p>
            <a:pPr eaLnBrk="1" hangingPunct="1"/>
            <a:r>
              <a:rPr lang="en-US" b="1">
                <a:solidFill>
                  <a:srgbClr val="FF3300"/>
                </a:solidFill>
              </a:rPr>
              <a:t>Word Mapping Strategy</a:t>
            </a:r>
            <a:endParaRPr lang="en-US">
              <a:solidFill>
                <a:srgbClr val="FF3300"/>
              </a:solidFill>
            </a:endParaRPr>
          </a:p>
        </p:txBody>
      </p:sp>
      <p:sp>
        <p:nvSpPr>
          <p:cNvPr id="102403" name="Rectangle 3"/>
          <p:cNvSpPr>
            <a:spLocks noGrp="1" noChangeArrowheads="1"/>
          </p:cNvSpPr>
          <p:nvPr>
            <p:ph type="body" idx="1"/>
          </p:nvPr>
        </p:nvSpPr>
        <p:spPr>
          <a:xfrm>
            <a:off x="1676400" y="1752600"/>
            <a:ext cx="6858000" cy="4114800"/>
          </a:xfrm>
        </p:spPr>
        <p:txBody>
          <a:bodyPr>
            <a:normAutofit/>
          </a:bodyPr>
          <a:lstStyle/>
          <a:p>
            <a:pPr eaLnBrk="1" hangingPunct="1">
              <a:lnSpc>
                <a:spcPct val="90000"/>
              </a:lnSpc>
              <a:buFontTx/>
              <a:buNone/>
            </a:pPr>
            <a:r>
              <a:rPr lang="en-US" sz="6000" b="1" dirty="0">
                <a:solidFill>
                  <a:srgbClr val="FF3300"/>
                </a:solidFill>
              </a:rPr>
              <a:t>M</a:t>
            </a:r>
            <a:r>
              <a:rPr lang="en-US" b="1" dirty="0"/>
              <a:t>ap the word parts</a:t>
            </a:r>
          </a:p>
          <a:p>
            <a:pPr eaLnBrk="1" hangingPunct="1">
              <a:lnSpc>
                <a:spcPct val="90000"/>
              </a:lnSpc>
              <a:buFontTx/>
              <a:buNone/>
            </a:pPr>
            <a:r>
              <a:rPr lang="en-US" sz="6000" b="1" dirty="0">
                <a:solidFill>
                  <a:srgbClr val="FF3300"/>
                </a:solidFill>
              </a:rPr>
              <a:t>A</a:t>
            </a:r>
            <a:r>
              <a:rPr lang="en-US" b="1" dirty="0"/>
              <a:t>ttack the meaning of each part</a:t>
            </a:r>
          </a:p>
          <a:p>
            <a:pPr eaLnBrk="1" hangingPunct="1">
              <a:lnSpc>
                <a:spcPct val="90000"/>
              </a:lnSpc>
              <a:buFontTx/>
              <a:buNone/>
            </a:pPr>
            <a:r>
              <a:rPr lang="en-US" sz="6000" b="1" dirty="0">
                <a:solidFill>
                  <a:srgbClr val="FF3300"/>
                </a:solidFill>
              </a:rPr>
              <a:t>P</a:t>
            </a:r>
            <a:r>
              <a:rPr lang="en-US" b="1" dirty="0"/>
              <a:t>redict the word’s meaning</a:t>
            </a:r>
          </a:p>
          <a:p>
            <a:pPr eaLnBrk="1" hangingPunct="1">
              <a:lnSpc>
                <a:spcPct val="90000"/>
              </a:lnSpc>
              <a:buFontTx/>
              <a:buNone/>
            </a:pPr>
            <a:r>
              <a:rPr lang="en-US" sz="6000" b="1" dirty="0">
                <a:solidFill>
                  <a:srgbClr val="FF3300"/>
                </a:solidFill>
              </a:rPr>
              <a:t>S</a:t>
            </a:r>
            <a:r>
              <a:rPr lang="en-US" b="1" dirty="0"/>
              <a:t>ee if you’re right!</a:t>
            </a:r>
          </a:p>
        </p:txBody>
      </p:sp>
      <p:cxnSp>
        <p:nvCxnSpPr>
          <p:cNvPr id="5" name="Straight Connector 4"/>
          <p:cNvCxnSpPr/>
          <p:nvPr/>
        </p:nvCxnSpPr>
        <p:spPr>
          <a:xfrm>
            <a:off x="1676400" y="2627866"/>
            <a:ext cx="11264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3606016"/>
            <a:ext cx="14622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28800" y="4613365"/>
            <a:ext cx="14622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28800" y="5677522"/>
            <a:ext cx="7259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676400" y="1752600"/>
            <a:ext cx="703120" cy="4114800"/>
          </a:xfrm>
          <a:prstGeom prst="rect">
            <a:avLst/>
          </a:prstGeom>
          <a:solidFill>
            <a:srgbClr val="FFFF00">
              <a:alpha val="31000"/>
            </a:srgbClr>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2"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07676" y="274637"/>
            <a:ext cx="5579124" cy="4143123"/>
          </a:xfrm>
        </p:spPr>
        <p:txBody>
          <a:bodyPr>
            <a:normAutofit fontScale="90000"/>
          </a:bodyPr>
          <a:lstStyle/>
          <a:p>
            <a:r>
              <a:rPr lang="en-US" dirty="0" smtClean="0"/>
              <a:t>“Map the word parts”</a:t>
            </a:r>
            <a:br>
              <a:rPr lang="en-US" dirty="0" smtClean="0"/>
            </a:br>
            <a:r>
              <a:rPr lang="en-US" dirty="0" smtClean="0"/>
              <a:t>means</a:t>
            </a:r>
            <a:br>
              <a:rPr lang="en-US" dirty="0" smtClean="0"/>
            </a:br>
            <a:r>
              <a:rPr lang="en-US" dirty="0" smtClean="0"/>
              <a:t>that you find the word’s</a:t>
            </a:r>
            <a:br>
              <a:rPr lang="en-US" dirty="0" smtClean="0"/>
            </a:br>
            <a:r>
              <a:rPr lang="en-US" b="1" dirty="0" smtClean="0">
                <a:solidFill>
                  <a:srgbClr val="FF0000"/>
                </a:solidFill>
              </a:rPr>
              <a:t>prefixes</a:t>
            </a:r>
            <a:r>
              <a:rPr lang="en-US" dirty="0" smtClean="0"/>
              <a:t>,</a:t>
            </a:r>
            <a:br>
              <a:rPr lang="en-US" dirty="0" smtClean="0"/>
            </a:br>
            <a:r>
              <a:rPr lang="en-US" b="1" dirty="0" smtClean="0">
                <a:solidFill>
                  <a:srgbClr val="FF0000"/>
                </a:solidFill>
              </a:rPr>
              <a:t>suffixes</a:t>
            </a:r>
            <a:r>
              <a:rPr lang="en-US" dirty="0" smtClean="0"/>
              <a:t>,</a:t>
            </a:r>
            <a:br>
              <a:rPr lang="en-US" dirty="0" smtClean="0"/>
            </a:br>
            <a:r>
              <a:rPr lang="en-US" dirty="0" smtClean="0"/>
              <a:t>and </a:t>
            </a:r>
            <a:r>
              <a:rPr lang="en-US" b="1" dirty="0" smtClean="0">
                <a:solidFill>
                  <a:srgbClr val="FF0000"/>
                </a:solidFill>
              </a:rPr>
              <a:t>roots</a:t>
            </a:r>
            <a:r>
              <a:rPr lang="en-US" dirty="0" smtClean="0"/>
              <a:t>.</a:t>
            </a:r>
            <a:endParaRPr lang="en-US" dirty="0"/>
          </a:p>
        </p:txBody>
      </p:sp>
      <p:pic>
        <p:nvPicPr>
          <p:cNvPr id="3" name="Picture 2" descr="find.jpg"/>
          <p:cNvPicPr>
            <a:picLocks noChangeAspect="1"/>
          </p:cNvPicPr>
          <p:nvPr/>
        </p:nvPicPr>
        <p:blipFill>
          <a:blip r:embed="rId3"/>
          <a:stretch>
            <a:fillRect/>
          </a:stretch>
        </p:blipFill>
        <p:spPr>
          <a:xfrm>
            <a:off x="0" y="2463800"/>
            <a:ext cx="4394200" cy="4394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4" descr="words.jpg"/>
          <p:cNvPicPr>
            <a:picLocks noChangeAspect="1"/>
          </p:cNvPicPr>
          <p:nvPr/>
        </p:nvPicPr>
        <p:blipFill>
          <a:blip r:embed="rId3"/>
          <a:srcRect/>
          <a:stretch>
            <a:fillRect/>
          </a:stretch>
        </p:blipFill>
        <p:spPr bwMode="auto">
          <a:xfrm>
            <a:off x="0" y="0"/>
            <a:ext cx="9278938" cy="6858000"/>
          </a:xfrm>
          <a:prstGeom prst="rect">
            <a:avLst/>
          </a:prstGeom>
          <a:noFill/>
          <a:ln w="9525">
            <a:noFill/>
            <a:miter lim="800000"/>
            <a:headEnd/>
            <a:tailEnd/>
          </a:ln>
        </p:spPr>
      </p:pic>
      <p:sp>
        <p:nvSpPr>
          <p:cNvPr id="17411" name="TextBox 6"/>
          <p:cNvSpPr txBox="1">
            <a:spLocks noChangeArrowheads="1"/>
          </p:cNvSpPr>
          <p:nvPr/>
        </p:nvSpPr>
        <p:spPr bwMode="auto">
          <a:xfrm>
            <a:off x="1500654" y="0"/>
            <a:ext cx="6074450" cy="2323713"/>
          </a:xfrm>
          <a:prstGeom prst="rect">
            <a:avLst/>
          </a:prstGeom>
          <a:noFill/>
          <a:ln w="9525">
            <a:noFill/>
            <a:miter lim="800000"/>
            <a:headEnd/>
            <a:tailEnd/>
          </a:ln>
        </p:spPr>
        <p:txBody>
          <a:bodyPr wrap="none">
            <a:prstTxWarp prst="textNoShape">
              <a:avLst/>
            </a:prstTxWarp>
            <a:spAutoFit/>
          </a:bodyPr>
          <a:lstStyle/>
          <a:p>
            <a:pPr algn="ctr"/>
            <a:r>
              <a:rPr lang="en-US" sz="3500" dirty="0" smtClean="0">
                <a:solidFill>
                  <a:schemeClr val="accent1">
                    <a:lumMod val="40000"/>
                    <a:lumOff val="60000"/>
                  </a:schemeClr>
                </a:solidFill>
              </a:rPr>
              <a:t>The </a:t>
            </a:r>
          </a:p>
          <a:p>
            <a:pPr algn="ctr"/>
            <a:r>
              <a:rPr lang="en-US" sz="4000" b="1" dirty="0" smtClean="0">
                <a:solidFill>
                  <a:schemeClr val="bg1"/>
                </a:solidFill>
              </a:rPr>
              <a:t>WORD MAPPING STRATEGY</a:t>
            </a:r>
          </a:p>
          <a:p>
            <a:pPr algn="ctr"/>
            <a:r>
              <a:rPr lang="en-US" sz="3500" dirty="0">
                <a:solidFill>
                  <a:srgbClr val="B9CDE5"/>
                </a:solidFill>
              </a:rPr>
              <a:t>w</a:t>
            </a:r>
            <a:r>
              <a:rPr lang="en-US" sz="3500" dirty="0" smtClean="0">
                <a:solidFill>
                  <a:srgbClr val="B9CDE5"/>
                </a:solidFill>
              </a:rPr>
              <a:t>ill help you</a:t>
            </a:r>
          </a:p>
          <a:p>
            <a:pPr algn="ctr"/>
            <a:r>
              <a:rPr lang="en-US" sz="3500" b="1" dirty="0" smtClean="0">
                <a:solidFill>
                  <a:schemeClr val="bg1"/>
                </a:solidFill>
              </a:rPr>
              <a:t>UNDERSTAND New</a:t>
            </a:r>
            <a:endParaRPr lang="en-US" sz="3500" b="1" dirty="0">
              <a:solidFill>
                <a:schemeClr val="bg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300" b="1" dirty="0" smtClean="0">
                <a:solidFill>
                  <a:srgbClr val="FF6600"/>
                </a:solidFill>
              </a:rPr>
              <a:t>Tips</a:t>
            </a:r>
            <a:r>
              <a:rPr lang="en-US" sz="3000" dirty="0" smtClean="0"/>
              <a:t> to give your students when looking for </a:t>
            </a:r>
            <a:br>
              <a:rPr lang="en-US" sz="3000" dirty="0" smtClean="0"/>
            </a:br>
            <a:r>
              <a:rPr lang="en-US" sz="3000" dirty="0" smtClean="0"/>
              <a:t>prefixes, suffixes and roots:</a:t>
            </a:r>
            <a:endParaRPr lang="en-US" sz="3000" dirty="0"/>
          </a:p>
        </p:txBody>
      </p:sp>
      <p:sp>
        <p:nvSpPr>
          <p:cNvPr id="3" name="TextBox 2"/>
          <p:cNvSpPr txBox="1"/>
          <p:nvPr/>
        </p:nvSpPr>
        <p:spPr>
          <a:xfrm>
            <a:off x="0" y="1722712"/>
            <a:ext cx="9144000" cy="984885"/>
          </a:xfrm>
          <a:prstGeom prst="rect">
            <a:avLst/>
          </a:prstGeom>
          <a:noFill/>
        </p:spPr>
        <p:txBody>
          <a:bodyPr wrap="square" rtlCol="0">
            <a:spAutoFit/>
          </a:bodyPr>
          <a:lstStyle/>
          <a:p>
            <a:pPr algn="ctr"/>
            <a:r>
              <a:rPr lang="en-US" sz="2900" b="1" dirty="0" smtClean="0">
                <a:solidFill>
                  <a:srgbClr val="FF6600"/>
                </a:solidFill>
              </a:rPr>
              <a:t>Tip #1:  </a:t>
            </a:r>
          </a:p>
          <a:p>
            <a:pPr algn="ctr"/>
            <a:r>
              <a:rPr lang="en-US" sz="2900" dirty="0" smtClean="0"/>
              <a:t>Refer to the word parts lists when you perform the M step. </a:t>
            </a:r>
            <a:endParaRPr lang="en-US" sz="2900" dirty="0"/>
          </a:p>
        </p:txBody>
      </p:sp>
      <p:sp>
        <p:nvSpPr>
          <p:cNvPr id="4" name="TextBox 3"/>
          <p:cNvSpPr txBox="1"/>
          <p:nvPr/>
        </p:nvSpPr>
        <p:spPr>
          <a:xfrm>
            <a:off x="0" y="2903072"/>
            <a:ext cx="9144000" cy="1938992"/>
          </a:xfrm>
          <a:prstGeom prst="rect">
            <a:avLst/>
          </a:prstGeom>
          <a:noFill/>
        </p:spPr>
        <p:txBody>
          <a:bodyPr wrap="square" rtlCol="0">
            <a:spAutoFit/>
          </a:bodyPr>
          <a:lstStyle/>
          <a:p>
            <a:pPr algn="ctr"/>
            <a:r>
              <a:rPr lang="en-US" sz="2900" b="1" dirty="0" smtClean="0">
                <a:solidFill>
                  <a:srgbClr val="FF6600"/>
                </a:solidFill>
              </a:rPr>
              <a:t>Tip #2:  </a:t>
            </a:r>
          </a:p>
          <a:p>
            <a:pPr algn="ctr"/>
            <a:r>
              <a:rPr lang="en-US" sz="2900" dirty="0" smtClean="0"/>
              <a:t>When you think you have spotted a prefix or suffix, always check at least one more letter to make sure that you found the entire word part. </a:t>
            </a:r>
            <a:endParaRPr lang="en-US" sz="2900" dirty="0"/>
          </a:p>
        </p:txBody>
      </p:sp>
      <p:sp>
        <p:nvSpPr>
          <p:cNvPr id="6" name="TextBox 5"/>
          <p:cNvSpPr txBox="1"/>
          <p:nvPr/>
        </p:nvSpPr>
        <p:spPr>
          <a:xfrm>
            <a:off x="1167863" y="5176403"/>
            <a:ext cx="2412571" cy="692497"/>
          </a:xfrm>
          <a:prstGeom prst="rect">
            <a:avLst/>
          </a:prstGeom>
          <a:noFill/>
        </p:spPr>
        <p:txBody>
          <a:bodyPr wrap="none" rtlCol="0">
            <a:spAutoFit/>
          </a:bodyPr>
          <a:lstStyle/>
          <a:p>
            <a:r>
              <a:rPr lang="en-US" sz="3800" b="1" dirty="0" smtClean="0">
                <a:solidFill>
                  <a:srgbClr val="3366FF"/>
                </a:solidFill>
              </a:rPr>
              <a:t>democracy</a:t>
            </a:r>
            <a:endParaRPr lang="en-US" sz="3800" b="1" dirty="0">
              <a:solidFill>
                <a:srgbClr val="3366FF"/>
              </a:solidFill>
            </a:endParaRPr>
          </a:p>
        </p:txBody>
      </p:sp>
      <p:cxnSp>
        <p:nvCxnSpPr>
          <p:cNvPr id="8" name="Straight Connector 7"/>
          <p:cNvCxnSpPr/>
          <p:nvPr/>
        </p:nvCxnSpPr>
        <p:spPr>
          <a:xfrm>
            <a:off x="1167863" y="5868900"/>
            <a:ext cx="5693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390948" y="5522651"/>
            <a:ext cx="69249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815092" y="5521858"/>
            <a:ext cx="69249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7863" y="5867312"/>
            <a:ext cx="99268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72543" y="5177991"/>
            <a:ext cx="1714181" cy="677108"/>
          </a:xfrm>
          <a:prstGeom prst="rect">
            <a:avLst/>
          </a:prstGeom>
          <a:noFill/>
        </p:spPr>
        <p:txBody>
          <a:bodyPr wrap="none" rtlCol="0">
            <a:spAutoFit/>
          </a:bodyPr>
          <a:lstStyle/>
          <a:p>
            <a:r>
              <a:rPr lang="en-US" sz="3800" b="1" dirty="0" smtClean="0">
                <a:solidFill>
                  <a:srgbClr val="3366FF"/>
                </a:solidFill>
              </a:rPr>
              <a:t>particle</a:t>
            </a:r>
            <a:endParaRPr lang="en-US" sz="3800" b="1" dirty="0">
              <a:solidFill>
                <a:srgbClr val="3366FF"/>
              </a:solidFill>
            </a:endParaRPr>
          </a:p>
        </p:txBody>
      </p:sp>
      <p:cxnSp>
        <p:nvCxnSpPr>
          <p:cNvPr id="13" name="Straight Connector 12"/>
          <p:cNvCxnSpPr/>
          <p:nvPr/>
        </p:nvCxnSpPr>
        <p:spPr>
          <a:xfrm rot="5400000">
            <a:off x="6140161" y="5523448"/>
            <a:ext cx="69249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490382" y="5853511"/>
            <a:ext cx="49634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5915859" y="5524242"/>
            <a:ext cx="69249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262108" y="5855099"/>
            <a:ext cx="724616" cy="16186"/>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844037" y="1292420"/>
            <a:ext cx="7299963" cy="2035567"/>
          </a:xfrm>
        </p:spPr>
        <p:txBody>
          <a:bodyPr>
            <a:normAutofit fontScale="90000"/>
          </a:bodyPr>
          <a:lstStyle/>
          <a:p>
            <a:r>
              <a:rPr lang="en-US" dirty="0" smtClean="0"/>
              <a:t>“Attack the meaning of each part” </a:t>
            </a:r>
            <a:br>
              <a:rPr lang="en-US" dirty="0" smtClean="0"/>
            </a:br>
            <a:r>
              <a:rPr lang="en-US" dirty="0" smtClean="0"/>
              <a:t>means that you </a:t>
            </a:r>
            <a:br>
              <a:rPr lang="en-US" dirty="0" smtClean="0"/>
            </a:br>
            <a:r>
              <a:rPr lang="en-US" dirty="0" smtClean="0"/>
              <a:t>translate each </a:t>
            </a:r>
            <a:br>
              <a:rPr lang="en-US" dirty="0" smtClean="0"/>
            </a:br>
            <a:r>
              <a:rPr lang="en-US" b="1" dirty="0" smtClean="0">
                <a:solidFill>
                  <a:srgbClr val="FF0000"/>
                </a:solidFill>
              </a:rPr>
              <a:t>word part</a:t>
            </a:r>
            <a:r>
              <a:rPr lang="en-US" dirty="0" smtClean="0"/>
              <a:t/>
            </a:r>
            <a:br>
              <a:rPr lang="en-US" dirty="0" smtClean="0"/>
            </a:br>
            <a:r>
              <a:rPr lang="en-US" dirty="0" smtClean="0"/>
              <a:t>into its </a:t>
            </a:r>
            <a:r>
              <a:rPr lang="en-US" b="1" dirty="0" smtClean="0">
                <a:solidFill>
                  <a:srgbClr val="FF0000"/>
                </a:solidFill>
              </a:rPr>
              <a:t>meaning</a:t>
            </a:r>
            <a:r>
              <a:rPr lang="en-US" dirty="0" smtClean="0"/>
              <a:t>.</a:t>
            </a:r>
            <a:endParaRPr lang="en-US" dirty="0"/>
          </a:p>
        </p:txBody>
      </p:sp>
      <p:pic>
        <p:nvPicPr>
          <p:cNvPr id="4" name="Picture 3" descr="attack.jpg"/>
          <p:cNvPicPr>
            <a:picLocks noChangeAspect="1"/>
          </p:cNvPicPr>
          <p:nvPr/>
        </p:nvPicPr>
        <p:blipFill>
          <a:blip r:embed="rId3"/>
          <a:stretch>
            <a:fillRect/>
          </a:stretch>
        </p:blipFill>
        <p:spPr>
          <a:xfrm>
            <a:off x="448960" y="2543792"/>
            <a:ext cx="2790153" cy="4115475"/>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smtClean="0">
                <a:solidFill>
                  <a:srgbClr val="FF6600"/>
                </a:solidFill>
              </a:rPr>
              <a:t>Tip</a:t>
            </a:r>
            <a:r>
              <a:rPr lang="en-US" sz="3000" dirty="0" smtClean="0"/>
              <a:t> to give your students when performing the </a:t>
            </a:r>
            <a:br>
              <a:rPr lang="en-US" sz="3000" dirty="0" smtClean="0"/>
            </a:br>
            <a:r>
              <a:rPr lang="en-US" sz="3000" dirty="0" smtClean="0"/>
              <a:t>“A” Step</a:t>
            </a:r>
            <a:endParaRPr lang="en-US" sz="3000" dirty="0"/>
          </a:p>
        </p:txBody>
      </p:sp>
      <p:sp>
        <p:nvSpPr>
          <p:cNvPr id="3" name="TextBox 2"/>
          <p:cNvSpPr txBox="1"/>
          <p:nvPr/>
        </p:nvSpPr>
        <p:spPr>
          <a:xfrm>
            <a:off x="0" y="1722712"/>
            <a:ext cx="9144000" cy="984885"/>
          </a:xfrm>
          <a:prstGeom prst="rect">
            <a:avLst/>
          </a:prstGeom>
          <a:noFill/>
        </p:spPr>
        <p:txBody>
          <a:bodyPr wrap="square" rtlCol="0">
            <a:spAutoFit/>
          </a:bodyPr>
          <a:lstStyle/>
          <a:p>
            <a:pPr algn="ctr"/>
            <a:r>
              <a:rPr lang="en-US" sz="2900" dirty="0" smtClean="0"/>
              <a:t>Since you have to use your word part lists for both </a:t>
            </a:r>
          </a:p>
          <a:p>
            <a:pPr algn="ctr"/>
            <a:r>
              <a:rPr lang="en-US" sz="2900" b="1" dirty="0" smtClean="0">
                <a:solidFill>
                  <a:srgbClr val="FF6600"/>
                </a:solidFill>
              </a:rPr>
              <a:t>Steps “M” and “A” combine the steps.</a:t>
            </a:r>
          </a:p>
        </p:txBody>
      </p:sp>
      <p:sp>
        <p:nvSpPr>
          <p:cNvPr id="15" name="TextBox 14"/>
          <p:cNvSpPr txBox="1"/>
          <p:nvPr/>
        </p:nvSpPr>
        <p:spPr>
          <a:xfrm>
            <a:off x="1227114" y="3343229"/>
            <a:ext cx="6577003" cy="2323713"/>
          </a:xfrm>
          <a:prstGeom prst="rect">
            <a:avLst/>
          </a:prstGeom>
          <a:noFill/>
        </p:spPr>
        <p:txBody>
          <a:bodyPr wrap="none" rtlCol="0">
            <a:spAutoFit/>
          </a:bodyPr>
          <a:lstStyle/>
          <a:p>
            <a:pPr algn="ctr"/>
            <a:r>
              <a:rPr lang="en-US" sz="2900" dirty="0" smtClean="0"/>
              <a:t>When you find a word part and write it </a:t>
            </a:r>
          </a:p>
          <a:p>
            <a:pPr algn="ctr"/>
            <a:r>
              <a:rPr lang="en-US" sz="2900" dirty="0" smtClean="0"/>
              <a:t>on your map (the “M” Step), </a:t>
            </a:r>
          </a:p>
          <a:p>
            <a:pPr algn="ctr"/>
            <a:r>
              <a:rPr lang="en-US" sz="2900" dirty="0" smtClean="0"/>
              <a:t>go ahead and write down </a:t>
            </a:r>
          </a:p>
          <a:p>
            <a:pPr algn="ctr"/>
            <a:r>
              <a:rPr lang="en-US" sz="2900" dirty="0" smtClean="0"/>
              <a:t>the meaning of the part too (the “A” step).</a:t>
            </a:r>
          </a:p>
          <a:p>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59414"/>
          </a:xfrm>
        </p:spPr>
        <p:txBody>
          <a:bodyPr>
            <a:normAutofit/>
          </a:bodyPr>
          <a:lstStyle/>
          <a:p>
            <a:r>
              <a:rPr lang="en-US" dirty="0" smtClean="0"/>
              <a:t>“Predict the word’s meaning” means that you put the three</a:t>
            </a:r>
            <a:br>
              <a:rPr lang="en-US" dirty="0" smtClean="0"/>
            </a:br>
            <a:r>
              <a:rPr lang="en-US" b="1" dirty="0" smtClean="0">
                <a:solidFill>
                  <a:srgbClr val="FF0000"/>
                </a:solidFill>
              </a:rPr>
              <a:t>meanings</a:t>
            </a:r>
            <a:r>
              <a:rPr lang="en-US" dirty="0" smtClean="0"/>
              <a:t/>
            </a:r>
            <a:br>
              <a:rPr lang="en-US" dirty="0" smtClean="0"/>
            </a:br>
            <a:r>
              <a:rPr lang="en-US" dirty="0" smtClean="0"/>
              <a:t>together and make your best</a:t>
            </a:r>
            <a:br>
              <a:rPr lang="en-US" dirty="0" smtClean="0"/>
            </a:br>
            <a:r>
              <a:rPr lang="en-US" b="1" dirty="0" smtClean="0">
                <a:solidFill>
                  <a:srgbClr val="FF0000"/>
                </a:solidFill>
              </a:rPr>
              <a:t>guess</a:t>
            </a:r>
            <a:r>
              <a:rPr lang="en-US" dirty="0" smtClean="0"/>
              <a:t>.</a:t>
            </a:r>
            <a:endParaRPr lang="en-US" dirty="0"/>
          </a:p>
        </p:txBody>
      </p:sp>
      <p:pic>
        <p:nvPicPr>
          <p:cNvPr id="3" name="Picture 2" descr="I think bubble.jpg"/>
          <p:cNvPicPr>
            <a:picLocks noChangeAspect="1"/>
          </p:cNvPicPr>
          <p:nvPr/>
        </p:nvPicPr>
        <p:blipFill>
          <a:blip r:embed="rId3"/>
          <a:stretch>
            <a:fillRect/>
          </a:stretch>
        </p:blipFill>
        <p:spPr>
          <a:xfrm>
            <a:off x="188975" y="3949478"/>
            <a:ext cx="3878028" cy="2908521"/>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smtClean="0">
                <a:solidFill>
                  <a:srgbClr val="FF6600"/>
                </a:solidFill>
              </a:rPr>
              <a:t>Tip</a:t>
            </a:r>
            <a:r>
              <a:rPr lang="en-US" sz="3000" dirty="0" smtClean="0"/>
              <a:t> to give your students when performing the </a:t>
            </a:r>
            <a:br>
              <a:rPr lang="en-US" sz="3000" dirty="0" smtClean="0"/>
            </a:br>
            <a:r>
              <a:rPr lang="en-US" sz="3000" dirty="0" smtClean="0"/>
              <a:t>“P” Step</a:t>
            </a:r>
            <a:endParaRPr lang="en-US" sz="3000" dirty="0"/>
          </a:p>
        </p:txBody>
      </p:sp>
      <p:sp>
        <p:nvSpPr>
          <p:cNvPr id="3" name="TextBox 2"/>
          <p:cNvSpPr txBox="1"/>
          <p:nvPr/>
        </p:nvSpPr>
        <p:spPr>
          <a:xfrm>
            <a:off x="0" y="2218306"/>
            <a:ext cx="9144000" cy="1415772"/>
          </a:xfrm>
          <a:prstGeom prst="rect">
            <a:avLst/>
          </a:prstGeom>
          <a:noFill/>
        </p:spPr>
        <p:txBody>
          <a:bodyPr wrap="square" rtlCol="0">
            <a:spAutoFit/>
          </a:bodyPr>
          <a:lstStyle/>
          <a:p>
            <a:pPr algn="ctr"/>
            <a:r>
              <a:rPr lang="en-US" sz="2900" dirty="0" smtClean="0"/>
              <a:t>Reading the definitions of the word parts from left to right:</a:t>
            </a:r>
          </a:p>
          <a:p>
            <a:pPr algn="ctr"/>
            <a:r>
              <a:rPr lang="en-US" sz="2700" dirty="0" smtClean="0"/>
              <a:t>(The prefix meaning + the root meaning + the suffix meaning) </a:t>
            </a:r>
          </a:p>
          <a:p>
            <a:pPr algn="ctr"/>
            <a:r>
              <a:rPr lang="en-US" sz="2900" dirty="0" smtClean="0"/>
              <a:t>may not make sense.</a:t>
            </a:r>
            <a:endParaRPr lang="en-US" sz="2900" b="1" dirty="0" smtClean="0">
              <a:solidFill>
                <a:srgbClr val="FF6600"/>
              </a:solidFill>
            </a:endParaRPr>
          </a:p>
        </p:txBody>
      </p:sp>
      <p:sp>
        <p:nvSpPr>
          <p:cNvPr id="15" name="TextBox 14"/>
          <p:cNvSpPr txBox="1"/>
          <p:nvPr/>
        </p:nvSpPr>
        <p:spPr>
          <a:xfrm>
            <a:off x="196883" y="4058809"/>
            <a:ext cx="8637507" cy="1431161"/>
          </a:xfrm>
          <a:prstGeom prst="rect">
            <a:avLst/>
          </a:prstGeom>
          <a:noFill/>
        </p:spPr>
        <p:txBody>
          <a:bodyPr wrap="none" rtlCol="0">
            <a:spAutoFit/>
          </a:bodyPr>
          <a:lstStyle/>
          <a:p>
            <a:pPr algn="ctr"/>
            <a:r>
              <a:rPr lang="en-US" sz="2900" dirty="0" smtClean="0"/>
              <a:t>Change the order around:</a:t>
            </a:r>
          </a:p>
          <a:p>
            <a:pPr algn="ctr"/>
            <a:r>
              <a:rPr lang="en-US" sz="2900" dirty="0" smtClean="0"/>
              <a:t>Start with the suffix, then try adding the root and prefix.</a:t>
            </a:r>
          </a:p>
          <a:p>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53909"/>
            <a:ext cx="5704106" cy="2688485"/>
          </a:xfrm>
        </p:spPr>
        <p:txBody>
          <a:bodyPr>
            <a:normAutofit fontScale="90000"/>
          </a:bodyPr>
          <a:lstStyle/>
          <a:p>
            <a:r>
              <a:rPr lang="en-US" dirty="0" smtClean="0"/>
              <a:t>“See if you’re right” means that you</a:t>
            </a:r>
            <a:br>
              <a:rPr lang="en-US" dirty="0" smtClean="0"/>
            </a:br>
            <a:r>
              <a:rPr lang="en-US" b="1" dirty="0" smtClean="0">
                <a:solidFill>
                  <a:srgbClr val="FF0000"/>
                </a:solidFill>
              </a:rPr>
              <a:t>check </a:t>
            </a:r>
            <a:r>
              <a:rPr lang="en-US" dirty="0" smtClean="0"/>
              <a:t>whether the </a:t>
            </a:r>
            <a:br>
              <a:rPr lang="en-US" dirty="0" smtClean="0"/>
            </a:br>
            <a:r>
              <a:rPr lang="en-US" dirty="0" smtClean="0"/>
              <a:t>definition fits in the context of the </a:t>
            </a:r>
            <a:br>
              <a:rPr lang="en-US" dirty="0" smtClean="0"/>
            </a:br>
            <a:r>
              <a:rPr lang="en-US" b="1" dirty="0" smtClean="0">
                <a:solidFill>
                  <a:srgbClr val="FF0000"/>
                </a:solidFill>
              </a:rPr>
              <a:t>sentence</a:t>
            </a:r>
            <a:r>
              <a:rPr lang="en-US" dirty="0" smtClean="0"/>
              <a:t>.</a:t>
            </a:r>
            <a:endParaRPr lang="en-US" dirty="0"/>
          </a:p>
        </p:txBody>
      </p:sp>
      <p:pic>
        <p:nvPicPr>
          <p:cNvPr id="3" name="Picture 2" descr="thumbsup.jpg"/>
          <p:cNvPicPr>
            <a:picLocks noChangeAspect="1"/>
          </p:cNvPicPr>
          <p:nvPr/>
        </p:nvPicPr>
        <p:blipFill>
          <a:blip r:embed="rId3"/>
          <a:stretch>
            <a:fillRect/>
          </a:stretch>
        </p:blipFill>
        <p:spPr>
          <a:xfrm>
            <a:off x="4959745" y="2937940"/>
            <a:ext cx="3674190" cy="3411748"/>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Students will practice the MAPS steps when trying to figure out what new words mean.</a:t>
            </a:r>
            <a:endParaRPr lang="en-US" dirty="0"/>
          </a:p>
        </p:txBody>
      </p:sp>
      <p:sp>
        <p:nvSpPr>
          <p:cNvPr id="3" name="TextBox 2"/>
          <p:cNvSpPr txBox="1"/>
          <p:nvPr/>
        </p:nvSpPr>
        <p:spPr>
          <a:xfrm>
            <a:off x="4017770" y="2087463"/>
            <a:ext cx="1036512" cy="4770537"/>
          </a:xfrm>
          <a:prstGeom prst="rect">
            <a:avLst/>
          </a:prstGeom>
          <a:noFill/>
        </p:spPr>
        <p:txBody>
          <a:bodyPr wrap="none" rtlCol="0">
            <a:spAutoFit/>
          </a:bodyPr>
          <a:lstStyle/>
          <a:p>
            <a:r>
              <a:rPr lang="en-US" sz="7600" b="1" dirty="0" smtClean="0">
                <a:solidFill>
                  <a:srgbClr val="FF0000"/>
                </a:solidFill>
              </a:rPr>
              <a:t>M</a:t>
            </a:r>
          </a:p>
          <a:p>
            <a:r>
              <a:rPr lang="en-US" sz="7600" b="1" dirty="0" smtClean="0">
                <a:solidFill>
                  <a:srgbClr val="FF0000"/>
                </a:solidFill>
              </a:rPr>
              <a:t>A</a:t>
            </a:r>
          </a:p>
          <a:p>
            <a:r>
              <a:rPr lang="en-US" sz="7600" b="1" dirty="0" smtClean="0">
                <a:solidFill>
                  <a:srgbClr val="FF0000"/>
                </a:solidFill>
              </a:rPr>
              <a:t>P</a:t>
            </a:r>
          </a:p>
          <a:p>
            <a:r>
              <a:rPr lang="en-US" sz="7600" b="1" dirty="0" smtClean="0">
                <a:solidFill>
                  <a:srgbClr val="FF0000"/>
                </a:solidFill>
              </a:rPr>
              <a:t>S</a:t>
            </a:r>
            <a:endParaRPr lang="en-US" sz="7600" b="1" dirty="0">
              <a:solidFill>
                <a:srgbClr val="FF00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normAutofit fontScale="90000"/>
          </a:bodyPr>
          <a:lstStyle/>
          <a:p>
            <a:pPr eaLnBrk="1" hangingPunct="1"/>
            <a:r>
              <a:rPr lang="en-US" sz="2400" b="1" dirty="0" smtClean="0"/>
              <a:t>Students will use a Word Map to go through the steps.</a:t>
            </a:r>
            <a:r>
              <a:rPr lang="en-US" sz="2400" b="1" dirty="0" smtClean="0">
                <a:solidFill>
                  <a:srgbClr val="FF3300"/>
                </a:solidFill>
              </a:rPr>
              <a:t/>
            </a:r>
            <a:br>
              <a:rPr lang="en-US" sz="2400" b="1" dirty="0" smtClean="0">
                <a:solidFill>
                  <a:srgbClr val="FF3300"/>
                </a:solidFill>
              </a:rPr>
            </a:br>
            <a:endParaRPr lang="en-US" sz="2400" b="1" dirty="0">
              <a:solidFill>
                <a:srgbClr val="FF3300"/>
              </a:solidFill>
            </a:endParaRPr>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2" name="Rectangle 4"/>
          <p:cNvSpPr>
            <a:spLocks noChangeArrowheads="1"/>
          </p:cNvSpPr>
          <p:nvPr/>
        </p:nvSpPr>
        <p:spPr bwMode="auto">
          <a:xfrm>
            <a:off x="21336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3" name="Rectangle 5"/>
          <p:cNvSpPr>
            <a:spLocks noChangeArrowheads="1"/>
          </p:cNvSpPr>
          <p:nvPr/>
        </p:nvSpPr>
        <p:spPr bwMode="auto">
          <a:xfrm>
            <a:off x="42672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4" name="Rectangle 6"/>
          <p:cNvSpPr>
            <a:spLocks noChangeArrowheads="1"/>
          </p:cNvSpPr>
          <p:nvPr/>
        </p:nvSpPr>
        <p:spPr bwMode="auto">
          <a:xfrm>
            <a:off x="64008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5" name="Rectangle 7"/>
          <p:cNvSpPr>
            <a:spLocks noChangeArrowheads="1"/>
          </p:cNvSpPr>
          <p:nvPr/>
        </p:nvSpPr>
        <p:spPr bwMode="auto">
          <a:xfrm>
            <a:off x="21336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6" name="Rectangle 8"/>
          <p:cNvSpPr>
            <a:spLocks noChangeArrowheads="1"/>
          </p:cNvSpPr>
          <p:nvPr/>
        </p:nvSpPr>
        <p:spPr bwMode="auto">
          <a:xfrm>
            <a:off x="42672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7" name="Rectangle 9"/>
          <p:cNvSpPr>
            <a:spLocks noChangeArrowheads="1"/>
          </p:cNvSpPr>
          <p:nvPr/>
        </p:nvSpPr>
        <p:spPr bwMode="auto">
          <a:xfrm>
            <a:off x="64008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8" name="Rectangle 10"/>
          <p:cNvSpPr>
            <a:spLocks noChangeArrowheads="1"/>
          </p:cNvSpPr>
          <p:nvPr/>
        </p:nvSpPr>
        <p:spPr bwMode="auto">
          <a:xfrm>
            <a:off x="2209800" y="4800600"/>
            <a:ext cx="6096000"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9" name="Text Box 11"/>
          <p:cNvSpPr>
            <a:spLocks noGrp="1" noChangeArrowheads="1"/>
          </p:cNvSpPr>
          <p:nvPr>
            <p:ph type="body" idx="1"/>
          </p:nvPr>
        </p:nvSpPr>
        <p:spPr>
          <a:xfrm>
            <a:off x="2133600" y="4572000"/>
            <a:ext cx="914400" cy="304800"/>
          </a:xfrm>
          <a:noFill/>
        </p:spPr>
        <p:txBody>
          <a:bodyPr>
            <a:normAutofit/>
          </a:bodyPr>
          <a:lstStyle/>
          <a:p>
            <a:pPr>
              <a:spcBef>
                <a:spcPct val="0"/>
              </a:spcBef>
              <a:buFontTx/>
              <a:buNone/>
            </a:pPr>
            <a:r>
              <a:rPr lang="en-US" sz="1000" b="1" dirty="0" smtClean="0"/>
              <a:t>Prediction</a:t>
            </a:r>
            <a:endParaRPr lang="en-US" sz="1800" dirty="0"/>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Prefix</a:t>
            </a:r>
            <a:endParaRPr lang="en-US" sz="2000" dirty="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Root</a:t>
            </a:r>
            <a:endParaRPr lang="en-US" sz="2000" dirty="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Suffix</a:t>
            </a:r>
            <a:endParaRPr lang="en-US" sz="2000" dirty="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Word</a:t>
            </a:r>
            <a:endParaRPr lang="en-US" sz="2000" dirty="0"/>
          </a:p>
        </p:txBody>
      </p:sp>
      <p:sp>
        <p:nvSpPr>
          <p:cNvPr id="104467" name="Text Box 19"/>
          <p:cNvSpPr txBox="1">
            <a:spLocks noChangeArrowheads="1"/>
          </p:cNvSpPr>
          <p:nvPr/>
        </p:nvSpPr>
        <p:spPr bwMode="auto">
          <a:xfrm>
            <a:off x="322262" y="2847975"/>
            <a:ext cx="1906780" cy="3416320"/>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A</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P</a:t>
            </a:r>
            <a:r>
              <a:rPr lang="en-US" dirty="0">
                <a:solidFill>
                  <a:srgbClr val="FF3300"/>
                </a:solidFill>
              </a:rPr>
              <a:t> Step</a:t>
            </a:r>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smtClean="0">
                <a:solidFill>
                  <a:srgbClr val="FF3300"/>
                </a:solidFill>
              </a:rPr>
              <a:t>S</a:t>
            </a:r>
            <a:r>
              <a:rPr lang="en-US" dirty="0" smtClean="0">
                <a:solidFill>
                  <a:srgbClr val="FF3300"/>
                </a:solidFill>
              </a:rPr>
              <a:t>ee </a:t>
            </a:r>
            <a:r>
              <a:rPr lang="en-US" dirty="0">
                <a:solidFill>
                  <a:srgbClr val="FF3300"/>
                </a:solidFill>
              </a:rPr>
              <a:t>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32" name="Rectangle 31"/>
          <p:cNvSpPr/>
          <p:nvPr/>
        </p:nvSpPr>
        <p:spPr>
          <a:xfrm>
            <a:off x="2229042" y="5822798"/>
            <a:ext cx="6152958" cy="6890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 Box 11"/>
          <p:cNvSpPr txBox="1">
            <a:spLocks noChangeArrowheads="1"/>
          </p:cNvSpPr>
          <p:nvPr/>
        </p:nvSpPr>
        <p:spPr>
          <a:xfrm>
            <a:off x="2229042" y="5517998"/>
            <a:ext cx="914400" cy="304800"/>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lstStyle/>
          <a:p>
            <a:pPr eaLnBrk="1" hangingPunct="1"/>
            <a:r>
              <a:rPr lang="en-US" b="1" dirty="0">
                <a:solidFill>
                  <a:srgbClr val="FF3300"/>
                </a:solidFill>
              </a:rPr>
              <a:t>Word Map</a:t>
            </a:r>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synchronize</a:t>
            </a:r>
            <a:endParaRPr lang="en-US" sz="2400" dirty="0"/>
          </a:p>
        </p:txBody>
      </p:sp>
      <p:sp>
        <p:nvSpPr>
          <p:cNvPr id="104452" name="Rectangle 4"/>
          <p:cNvSpPr>
            <a:spLocks noChangeArrowheads="1"/>
          </p:cNvSpPr>
          <p:nvPr/>
        </p:nvSpPr>
        <p:spPr bwMode="auto">
          <a:xfrm>
            <a:off x="2133600" y="2514600"/>
            <a:ext cx="1908175" cy="914400"/>
          </a:xfrm>
          <a:prstGeom prst="rect">
            <a:avLst/>
          </a:prstGeom>
          <a:noFill/>
          <a:ln w="9525">
            <a:noFill/>
            <a:miter lim="800000"/>
            <a:headEnd/>
            <a:tailEnd/>
          </a:ln>
        </p:spPr>
        <p:txBody>
          <a:bodyPr wrap="none" anchor="ctr">
            <a:prstTxWarp prst="textNoShape">
              <a:avLst/>
            </a:prstTxWarp>
          </a:bodyPr>
          <a:lstStyle/>
          <a:p>
            <a:pPr algn="ctr"/>
            <a:r>
              <a:rPr lang="en-US" sz="2400" dirty="0" err="1" smtClean="0"/>
              <a:t>syn</a:t>
            </a:r>
            <a:endParaRPr lang="en-US" sz="2400" dirty="0"/>
          </a:p>
        </p:txBody>
      </p:sp>
      <p:sp>
        <p:nvSpPr>
          <p:cNvPr id="104453" name="Rectangle 5"/>
          <p:cNvSpPr>
            <a:spLocks noChangeArrowheads="1"/>
          </p:cNvSpPr>
          <p:nvPr/>
        </p:nvSpPr>
        <p:spPr bwMode="auto">
          <a:xfrm>
            <a:off x="4267200" y="2514600"/>
            <a:ext cx="1908175" cy="914400"/>
          </a:xfrm>
          <a:prstGeom prst="rect">
            <a:avLst/>
          </a:prstGeom>
          <a:noFill/>
          <a:ln w="9525">
            <a:noFill/>
            <a:miter lim="800000"/>
            <a:headEnd/>
            <a:tailEnd/>
          </a:ln>
        </p:spPr>
        <p:txBody>
          <a:bodyPr wrap="none" anchor="ctr">
            <a:prstTxWarp prst="textNoShape">
              <a:avLst/>
            </a:prstTxWarp>
          </a:bodyPr>
          <a:lstStyle/>
          <a:p>
            <a:pPr algn="ctr"/>
            <a:r>
              <a:rPr lang="en-US" sz="2400" dirty="0" err="1" smtClean="0"/>
              <a:t>chron</a:t>
            </a:r>
            <a:endParaRPr lang="en-US" sz="2400" dirty="0"/>
          </a:p>
        </p:txBody>
      </p:sp>
      <p:sp>
        <p:nvSpPr>
          <p:cNvPr id="104454" name="Rectangle 6"/>
          <p:cNvSpPr>
            <a:spLocks noChangeArrowheads="1"/>
          </p:cNvSpPr>
          <p:nvPr/>
        </p:nvSpPr>
        <p:spPr bwMode="auto">
          <a:xfrm>
            <a:off x="6400800" y="2514600"/>
            <a:ext cx="1908175" cy="914400"/>
          </a:xfrm>
          <a:prstGeom prst="rect">
            <a:avLst/>
          </a:prstGeom>
          <a:noFill/>
          <a:ln w="9525">
            <a:noFill/>
            <a:miter lim="800000"/>
            <a:headEnd/>
            <a:tailEnd/>
          </a:ln>
        </p:spPr>
        <p:txBody>
          <a:bodyPr wrap="none" anchor="ctr">
            <a:prstTxWarp prst="textNoShape">
              <a:avLst/>
            </a:prstTxWarp>
          </a:bodyPr>
          <a:lstStyle/>
          <a:p>
            <a:pPr algn="ctr"/>
            <a:r>
              <a:rPr lang="en-US" sz="2400" dirty="0" err="1" smtClean="0"/>
              <a:t>ize</a:t>
            </a:r>
            <a:endParaRPr lang="en-US" sz="2400" dirty="0"/>
          </a:p>
        </p:txBody>
      </p:sp>
      <p:sp>
        <p:nvSpPr>
          <p:cNvPr id="104455" name="Rectangle 7"/>
          <p:cNvSpPr>
            <a:spLocks noChangeArrowheads="1"/>
          </p:cNvSpPr>
          <p:nvPr/>
        </p:nvSpPr>
        <p:spPr bwMode="auto">
          <a:xfrm>
            <a:off x="2133600" y="3657600"/>
            <a:ext cx="1905000" cy="914400"/>
          </a:xfrm>
          <a:prstGeom prst="rect">
            <a:avLst/>
          </a:prstGeom>
          <a:noFill/>
          <a:ln w="9525">
            <a:noFill/>
            <a:miter lim="800000"/>
            <a:headEnd/>
            <a:tailEnd/>
          </a:ln>
        </p:spPr>
        <p:txBody>
          <a:bodyPr wrap="none" anchor="ctr">
            <a:prstTxWarp prst="textNoShape">
              <a:avLst/>
            </a:prstTxWarp>
          </a:bodyPr>
          <a:lstStyle/>
          <a:p>
            <a:pPr algn="ctr"/>
            <a:r>
              <a:rPr lang="en-US" sz="2400" dirty="0" smtClean="0"/>
              <a:t>with, together</a:t>
            </a:r>
            <a:endParaRPr lang="en-US" sz="2400" dirty="0"/>
          </a:p>
        </p:txBody>
      </p:sp>
      <p:sp>
        <p:nvSpPr>
          <p:cNvPr id="104456" name="Rectangle 8"/>
          <p:cNvSpPr>
            <a:spLocks noChangeArrowheads="1"/>
          </p:cNvSpPr>
          <p:nvPr/>
        </p:nvSpPr>
        <p:spPr bwMode="auto">
          <a:xfrm>
            <a:off x="4267200" y="3657600"/>
            <a:ext cx="1905000" cy="914400"/>
          </a:xfrm>
          <a:prstGeom prst="rect">
            <a:avLst/>
          </a:prstGeom>
          <a:noFill/>
          <a:ln w="9525">
            <a:noFill/>
            <a:miter lim="800000"/>
            <a:headEnd/>
            <a:tailEnd/>
          </a:ln>
        </p:spPr>
        <p:txBody>
          <a:bodyPr wrap="none" anchor="ctr">
            <a:prstTxWarp prst="textNoShape">
              <a:avLst/>
            </a:prstTxWarp>
          </a:bodyPr>
          <a:lstStyle/>
          <a:p>
            <a:pPr algn="ctr"/>
            <a:r>
              <a:rPr lang="en-US" sz="2400" dirty="0" smtClean="0"/>
              <a:t>time</a:t>
            </a:r>
            <a:endParaRPr lang="en-US" sz="2400" dirty="0"/>
          </a:p>
        </p:txBody>
      </p:sp>
      <p:sp>
        <p:nvSpPr>
          <p:cNvPr id="104457" name="Rectangle 9"/>
          <p:cNvSpPr>
            <a:spLocks noChangeArrowheads="1"/>
          </p:cNvSpPr>
          <p:nvPr/>
        </p:nvSpPr>
        <p:spPr bwMode="auto">
          <a:xfrm>
            <a:off x="6400800" y="3657600"/>
            <a:ext cx="1905000" cy="914400"/>
          </a:xfrm>
          <a:prstGeom prst="rect">
            <a:avLst/>
          </a:prstGeom>
          <a:noFill/>
          <a:ln w="9525">
            <a:noFill/>
            <a:miter lim="800000"/>
            <a:headEnd/>
            <a:tailEnd/>
          </a:ln>
        </p:spPr>
        <p:txBody>
          <a:bodyPr wrap="none" anchor="ctr">
            <a:prstTxWarp prst="textNoShape">
              <a:avLst/>
            </a:prstTxWarp>
          </a:bodyPr>
          <a:lstStyle/>
          <a:p>
            <a:pPr algn="ctr"/>
            <a:r>
              <a:rPr lang="en-US" sz="2400" dirty="0" smtClean="0"/>
              <a:t>make</a:t>
            </a:r>
            <a:endParaRPr lang="en-US" sz="2400" dirty="0"/>
          </a:p>
        </p:txBody>
      </p:sp>
      <p:sp>
        <p:nvSpPr>
          <p:cNvPr id="104458" name="Rectangle 10"/>
          <p:cNvSpPr>
            <a:spLocks noChangeArrowheads="1"/>
          </p:cNvSpPr>
          <p:nvPr/>
        </p:nvSpPr>
        <p:spPr bwMode="auto">
          <a:xfrm>
            <a:off x="2209800" y="4800600"/>
            <a:ext cx="6096000" cy="762000"/>
          </a:xfrm>
          <a:prstGeom prst="rect">
            <a:avLst/>
          </a:prstGeom>
          <a:noFill/>
          <a:ln w="9525">
            <a:noFill/>
            <a:miter lim="800000"/>
            <a:headEnd/>
            <a:tailEnd/>
          </a:ln>
        </p:spPr>
        <p:txBody>
          <a:bodyPr wrap="none" anchor="ctr">
            <a:prstTxWarp prst="textNoShape">
              <a:avLst/>
            </a:prstTxWarp>
          </a:bodyPr>
          <a:lstStyle/>
          <a:p>
            <a:pPr algn="ctr"/>
            <a:r>
              <a:rPr lang="en-US" sz="2400" dirty="0" smtClean="0"/>
              <a:t>Make time together</a:t>
            </a:r>
            <a:endParaRPr lang="en-US" sz="2400" dirty="0"/>
          </a:p>
        </p:txBody>
      </p:sp>
      <p:sp>
        <p:nvSpPr>
          <p:cNvPr id="104459" name="Text Box 11"/>
          <p:cNvSpPr>
            <a:spLocks noGrp="1" noChangeArrowheads="1"/>
          </p:cNvSpPr>
          <p:nvPr>
            <p:ph type="body" idx="1"/>
          </p:nvPr>
        </p:nvSpPr>
        <p:spPr>
          <a:xfrm>
            <a:off x="2133600" y="4572000"/>
            <a:ext cx="914400" cy="304800"/>
          </a:xfrm>
          <a:noFill/>
        </p:spPr>
        <p:txBody>
          <a:bodyPr/>
          <a:lstStyle/>
          <a:p>
            <a:pPr>
              <a:spcBef>
                <a:spcPct val="0"/>
              </a:spcBef>
              <a:buFontTx/>
              <a:buNone/>
            </a:pPr>
            <a:r>
              <a:rPr lang="en-US" sz="1000" b="1"/>
              <a:t>Definition</a:t>
            </a:r>
            <a:endParaRPr lang="en-US" sz="1800"/>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Prefix</a:t>
            </a:r>
            <a:endParaRPr lang="en-US" sz="200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Root</a:t>
            </a:r>
            <a:endParaRPr lang="en-US" sz="200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Suffix</a:t>
            </a:r>
            <a:endParaRPr lang="en-US" sz="200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Word</a:t>
            </a:r>
            <a:endParaRPr lang="en-US" sz="2000"/>
          </a:p>
        </p:txBody>
      </p:sp>
      <p:sp>
        <p:nvSpPr>
          <p:cNvPr id="104467" name="Text Box 19"/>
          <p:cNvSpPr txBox="1">
            <a:spLocks noChangeArrowheads="1"/>
          </p:cNvSpPr>
          <p:nvPr/>
        </p:nvSpPr>
        <p:spPr bwMode="auto">
          <a:xfrm>
            <a:off x="533400" y="2640013"/>
            <a:ext cx="1958965" cy="3970318"/>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a:solidFill>
                <a:srgbClr val="FF3300"/>
              </a:solidFill>
            </a:endParaRPr>
          </a:p>
          <a:p>
            <a:endParaRPr lang="en-US" dirty="0" smtClean="0">
              <a:solidFill>
                <a:srgbClr val="FF3300"/>
              </a:solidFill>
            </a:endParaRPr>
          </a:p>
          <a:p>
            <a:endParaRPr lang="en-US" b="1" dirty="0" smtClean="0">
              <a:solidFill>
                <a:srgbClr val="FF3300"/>
              </a:solidFill>
            </a:endParaRPr>
          </a:p>
          <a:p>
            <a:endParaRPr lang="en-US" b="1" dirty="0" smtClean="0">
              <a:solidFill>
                <a:srgbClr val="FF3300"/>
              </a:solidFill>
            </a:endParaRPr>
          </a:p>
          <a:p>
            <a:r>
              <a:rPr lang="en-US" b="1" dirty="0" smtClean="0">
                <a:solidFill>
                  <a:srgbClr val="FF3300"/>
                </a:solidFill>
              </a:rPr>
              <a:t>A</a:t>
            </a:r>
            <a:r>
              <a:rPr lang="en-US" dirty="0" smtClean="0">
                <a:solidFill>
                  <a:srgbClr val="FF3300"/>
                </a:solidFill>
              </a:rPr>
              <a:t> </a:t>
            </a:r>
            <a:r>
              <a:rPr lang="en-US" dirty="0">
                <a:solidFill>
                  <a:srgbClr val="FF3300"/>
                </a:solidFill>
              </a:rPr>
              <a:t>Step</a:t>
            </a:r>
          </a:p>
          <a:p>
            <a:endParaRPr lang="en-US" dirty="0">
              <a:solidFill>
                <a:srgbClr val="FF3300"/>
              </a:solidFill>
            </a:endParaRPr>
          </a:p>
          <a:p>
            <a:endParaRPr lang="en-US" dirty="0" smtClean="0">
              <a:solidFill>
                <a:srgbClr val="FF3300"/>
              </a:solidFill>
            </a:endParaRPr>
          </a:p>
          <a:p>
            <a:endParaRPr lang="en-US" b="1" dirty="0" smtClean="0">
              <a:solidFill>
                <a:srgbClr val="FF3300"/>
              </a:solidFill>
            </a:endParaRPr>
          </a:p>
          <a:p>
            <a:r>
              <a:rPr lang="en-US" b="1" dirty="0" smtClean="0">
                <a:solidFill>
                  <a:srgbClr val="FF3300"/>
                </a:solidFill>
              </a:rPr>
              <a:t>P</a:t>
            </a:r>
            <a:r>
              <a:rPr lang="en-US" dirty="0" smtClean="0">
                <a:solidFill>
                  <a:srgbClr val="FF3300"/>
                </a:solidFill>
              </a:rPr>
              <a:t> </a:t>
            </a:r>
            <a:r>
              <a:rPr lang="en-US" dirty="0">
                <a:solidFill>
                  <a:srgbClr val="FF3300"/>
                </a:solidFill>
              </a:rPr>
              <a:t>Step</a:t>
            </a:r>
          </a:p>
          <a:p>
            <a:endParaRPr lang="en-US" dirty="0" smtClean="0">
              <a:solidFill>
                <a:srgbClr val="FF3300"/>
              </a:solidFill>
            </a:endParaRPr>
          </a:p>
          <a:p>
            <a:endParaRPr lang="en-US" b="1" dirty="0" smtClean="0">
              <a:solidFill>
                <a:srgbClr val="FF3300"/>
              </a:solidFill>
            </a:endParaRPr>
          </a:p>
          <a:p>
            <a:endParaRPr lang="en-US" b="1" dirty="0" smtClean="0">
              <a:solidFill>
                <a:srgbClr val="FF3300"/>
              </a:solidFill>
            </a:endParaRPr>
          </a:p>
          <a:p>
            <a:r>
              <a:rPr lang="en-US" b="1" dirty="0" smtClean="0">
                <a:solidFill>
                  <a:srgbClr val="FF3300"/>
                </a:solidFill>
              </a:rPr>
              <a:t>S</a:t>
            </a:r>
            <a:r>
              <a:rPr lang="en-US" dirty="0" smtClean="0">
                <a:solidFill>
                  <a:srgbClr val="FF3300"/>
                </a:solidFill>
              </a:rPr>
              <a:t> </a:t>
            </a:r>
            <a:r>
              <a:rPr lang="en-US" dirty="0" err="1">
                <a:solidFill>
                  <a:srgbClr val="FF3300"/>
                </a:solidFill>
              </a:rPr>
              <a:t>ee</a:t>
            </a:r>
            <a:r>
              <a:rPr lang="en-US" dirty="0">
                <a:solidFill>
                  <a:srgbClr val="FF3300"/>
                </a:solidFill>
              </a:rPr>
              <a:t> 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3" name="Rectangle 32"/>
          <p:cNvSpPr/>
          <p:nvPr/>
        </p:nvSpPr>
        <p:spPr>
          <a:xfrm>
            <a:off x="4344988" y="2640013"/>
            <a:ext cx="1676400"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632575" y="2640013"/>
            <a:ext cx="1676400"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209800" y="2640013"/>
            <a:ext cx="1676400"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209800" y="3783013"/>
            <a:ext cx="1981200"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497388" y="3783013"/>
            <a:ext cx="1677987"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634163" y="3783013"/>
            <a:ext cx="1677987" cy="788987"/>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133600" y="4876800"/>
            <a:ext cx="6248400" cy="685800"/>
          </a:xfrm>
          <a:prstGeom prst="rect">
            <a:avLst/>
          </a:prstGeom>
          <a:noFill/>
          <a:ln w="127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7458" y="6056333"/>
            <a:ext cx="4319812" cy="369332"/>
          </a:xfrm>
          <a:prstGeom prst="rect">
            <a:avLst/>
          </a:prstGeom>
          <a:noFill/>
        </p:spPr>
        <p:txBody>
          <a:bodyPr wrap="none" rtlCol="0">
            <a:spAutoFit/>
          </a:bodyPr>
          <a:lstStyle/>
          <a:p>
            <a:r>
              <a:rPr lang="en-US" dirty="0" smtClean="0"/>
              <a:t>The dancers tried to synchronize their steps.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4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p:bldP spid="104454" grpId="0"/>
      <p:bldP spid="104455" grpId="0"/>
      <p:bldP spid="104456" grpId="0"/>
      <p:bldP spid="104457" grpId="0"/>
      <p:bldP spid="104458" grpId="0"/>
      <p:bldP spid="40"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normAutofit/>
          </a:bodyPr>
          <a:lstStyle/>
          <a:p>
            <a:pPr eaLnBrk="1" hangingPunct="1"/>
            <a:r>
              <a:rPr lang="en-US" sz="2400" b="1" dirty="0" smtClean="0"/>
              <a:t>Tips for using the Word Map:</a:t>
            </a:r>
            <a:endParaRPr lang="en-US" sz="2400" b="1" dirty="0">
              <a:solidFill>
                <a:srgbClr val="FF3300"/>
              </a:solidFill>
            </a:endParaRPr>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2" name="Rectangle 4"/>
          <p:cNvSpPr>
            <a:spLocks noChangeArrowheads="1"/>
          </p:cNvSpPr>
          <p:nvPr/>
        </p:nvSpPr>
        <p:spPr bwMode="auto">
          <a:xfrm>
            <a:off x="21336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3" name="Rectangle 5"/>
          <p:cNvSpPr>
            <a:spLocks noChangeArrowheads="1"/>
          </p:cNvSpPr>
          <p:nvPr/>
        </p:nvSpPr>
        <p:spPr bwMode="auto">
          <a:xfrm>
            <a:off x="42672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4" name="Rectangle 6"/>
          <p:cNvSpPr>
            <a:spLocks noChangeArrowheads="1"/>
          </p:cNvSpPr>
          <p:nvPr/>
        </p:nvSpPr>
        <p:spPr bwMode="auto">
          <a:xfrm>
            <a:off x="64008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5" name="Rectangle 7"/>
          <p:cNvSpPr>
            <a:spLocks noChangeArrowheads="1"/>
          </p:cNvSpPr>
          <p:nvPr/>
        </p:nvSpPr>
        <p:spPr bwMode="auto">
          <a:xfrm>
            <a:off x="21336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6" name="Rectangle 8"/>
          <p:cNvSpPr>
            <a:spLocks noChangeArrowheads="1"/>
          </p:cNvSpPr>
          <p:nvPr/>
        </p:nvSpPr>
        <p:spPr bwMode="auto">
          <a:xfrm>
            <a:off x="42672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7" name="Rectangle 9"/>
          <p:cNvSpPr>
            <a:spLocks noChangeArrowheads="1"/>
          </p:cNvSpPr>
          <p:nvPr/>
        </p:nvSpPr>
        <p:spPr bwMode="auto">
          <a:xfrm>
            <a:off x="64008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8" name="Rectangle 10"/>
          <p:cNvSpPr>
            <a:spLocks noChangeArrowheads="1"/>
          </p:cNvSpPr>
          <p:nvPr/>
        </p:nvSpPr>
        <p:spPr bwMode="auto">
          <a:xfrm>
            <a:off x="2209800" y="4800600"/>
            <a:ext cx="6096000"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9" name="Text Box 11"/>
          <p:cNvSpPr>
            <a:spLocks noGrp="1" noChangeArrowheads="1"/>
          </p:cNvSpPr>
          <p:nvPr>
            <p:ph type="body" idx="1"/>
          </p:nvPr>
        </p:nvSpPr>
        <p:spPr>
          <a:xfrm>
            <a:off x="2133600" y="4572000"/>
            <a:ext cx="914400" cy="304800"/>
          </a:xfrm>
          <a:noFill/>
        </p:spPr>
        <p:txBody>
          <a:bodyPr>
            <a:normAutofit/>
          </a:bodyPr>
          <a:lstStyle/>
          <a:p>
            <a:pPr>
              <a:spcBef>
                <a:spcPct val="0"/>
              </a:spcBef>
              <a:buFontTx/>
              <a:buNone/>
            </a:pPr>
            <a:r>
              <a:rPr lang="en-US" sz="1000" b="1" dirty="0" smtClean="0"/>
              <a:t>Prediction</a:t>
            </a:r>
            <a:endParaRPr lang="en-US" sz="1800" dirty="0"/>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Prefix</a:t>
            </a:r>
            <a:endParaRPr lang="en-US" sz="2000" dirty="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Root</a:t>
            </a:r>
            <a:endParaRPr lang="en-US" sz="2000" dirty="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Suffix</a:t>
            </a:r>
            <a:endParaRPr lang="en-US" sz="2000" dirty="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Word</a:t>
            </a:r>
            <a:endParaRPr lang="en-US" sz="2000" dirty="0"/>
          </a:p>
        </p:txBody>
      </p:sp>
      <p:sp>
        <p:nvSpPr>
          <p:cNvPr id="104467" name="Text Box 19"/>
          <p:cNvSpPr txBox="1">
            <a:spLocks noChangeArrowheads="1"/>
          </p:cNvSpPr>
          <p:nvPr/>
        </p:nvSpPr>
        <p:spPr bwMode="auto">
          <a:xfrm>
            <a:off x="322262" y="2847975"/>
            <a:ext cx="1906780" cy="3416320"/>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A</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P</a:t>
            </a:r>
            <a:r>
              <a:rPr lang="en-US" dirty="0">
                <a:solidFill>
                  <a:srgbClr val="FF3300"/>
                </a:solidFill>
              </a:rPr>
              <a:t> Step</a:t>
            </a:r>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smtClean="0">
                <a:solidFill>
                  <a:srgbClr val="FF3300"/>
                </a:solidFill>
              </a:rPr>
              <a:t>S</a:t>
            </a:r>
            <a:r>
              <a:rPr lang="en-US" dirty="0" smtClean="0">
                <a:solidFill>
                  <a:srgbClr val="FF3300"/>
                </a:solidFill>
              </a:rPr>
              <a:t>ee </a:t>
            </a:r>
            <a:r>
              <a:rPr lang="en-US" dirty="0">
                <a:solidFill>
                  <a:srgbClr val="FF3300"/>
                </a:solidFill>
              </a:rPr>
              <a:t>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32" name="Rectangle 31"/>
          <p:cNvSpPr/>
          <p:nvPr/>
        </p:nvSpPr>
        <p:spPr>
          <a:xfrm>
            <a:off x="2229042" y="5822798"/>
            <a:ext cx="6152958" cy="6890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 Box 11"/>
          <p:cNvSpPr txBox="1">
            <a:spLocks noChangeArrowheads="1"/>
          </p:cNvSpPr>
          <p:nvPr/>
        </p:nvSpPr>
        <p:spPr>
          <a:xfrm>
            <a:off x="2229042" y="5517998"/>
            <a:ext cx="914400" cy="304800"/>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TextBox 33"/>
          <p:cNvSpPr txBox="1"/>
          <p:nvPr/>
        </p:nvSpPr>
        <p:spPr>
          <a:xfrm>
            <a:off x="1793493" y="2253734"/>
            <a:ext cx="6776214" cy="369332"/>
          </a:xfrm>
          <a:prstGeom prst="rect">
            <a:avLst/>
          </a:prstGeom>
          <a:solidFill>
            <a:schemeClr val="bg1"/>
          </a:solidFill>
          <a:ln>
            <a:solidFill>
              <a:schemeClr val="tx1"/>
            </a:solidFill>
          </a:ln>
        </p:spPr>
        <p:txBody>
          <a:bodyPr wrap="none" rtlCol="0">
            <a:spAutoFit/>
          </a:bodyPr>
          <a:lstStyle/>
          <a:p>
            <a:r>
              <a:rPr lang="en-US" dirty="0" smtClean="0"/>
              <a:t>If a word has a compound prefix or suffix divide the box in half like this</a:t>
            </a:r>
            <a:endParaRPr lang="en-US" dirty="0"/>
          </a:p>
        </p:txBody>
      </p:sp>
      <p:cxnSp>
        <p:nvCxnSpPr>
          <p:cNvPr id="36" name="Straight Connector 35"/>
          <p:cNvCxnSpPr/>
          <p:nvPr/>
        </p:nvCxnSpPr>
        <p:spPr>
          <a:xfrm rot="5400000">
            <a:off x="2645033" y="3026033"/>
            <a:ext cx="80593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963969" y="2972197"/>
            <a:ext cx="91519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258792"/>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Let’s start by looking </a:t>
            </a:r>
            <a:r>
              <a:rPr lang="en-US" sz="4400" b="1" dirty="0" smtClean="0">
                <a:latin typeface="+mj-lt"/>
                <a:ea typeface="+mj-ea"/>
                <a:cs typeface="+mj-cs"/>
              </a:rPr>
              <a:t>Prefixes.</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6188331" y="5898511"/>
            <a:ext cx="1891629" cy="458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59233" y="6033393"/>
            <a:ext cx="7726076" cy="646331"/>
          </a:xfrm>
          <a:prstGeom prst="rect">
            <a:avLst/>
          </a:prstGeom>
          <a:noFill/>
        </p:spPr>
        <p:txBody>
          <a:bodyPr wrap="square" rtlCol="0">
            <a:spAutoFit/>
          </a:bodyPr>
          <a:lstStyle/>
          <a:p>
            <a:r>
              <a:rPr lang="en-US" dirty="0" smtClean="0"/>
              <a:t>Hint:  As we go through this information , the words you see in red are words to add to your notes sheet for each lesson.</a:t>
            </a:r>
            <a:endParaRPr lang="en-US" dirty="0"/>
          </a:p>
        </p:txBody>
      </p:sp>
      <p:pic>
        <p:nvPicPr>
          <p:cNvPr id="6" name="Picture 5" descr="Screen Shot 2020-06-17 at 12.03.04 PM.png"/>
          <p:cNvPicPr>
            <a:picLocks noChangeAspect="1"/>
          </p:cNvPicPr>
          <p:nvPr/>
        </p:nvPicPr>
        <p:blipFill>
          <a:blip r:embed="rId3"/>
          <a:stretch>
            <a:fillRect/>
          </a:stretch>
        </p:blipFill>
        <p:spPr>
          <a:xfrm>
            <a:off x="1566719" y="1675349"/>
            <a:ext cx="5858797" cy="39521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normAutofit/>
          </a:bodyPr>
          <a:lstStyle/>
          <a:p>
            <a:pPr eaLnBrk="1" hangingPunct="1"/>
            <a:r>
              <a:rPr lang="en-US" sz="2400" b="1" dirty="0" smtClean="0"/>
              <a:t>Another Tip:</a:t>
            </a:r>
            <a:endParaRPr lang="en-US" sz="2400" b="1" dirty="0">
              <a:solidFill>
                <a:srgbClr val="FF3300"/>
              </a:solidFill>
            </a:endParaRPr>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2" name="Rectangle 4"/>
          <p:cNvSpPr>
            <a:spLocks noChangeArrowheads="1"/>
          </p:cNvSpPr>
          <p:nvPr/>
        </p:nvSpPr>
        <p:spPr bwMode="auto">
          <a:xfrm>
            <a:off x="21336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3" name="Rectangle 5"/>
          <p:cNvSpPr>
            <a:spLocks noChangeArrowheads="1"/>
          </p:cNvSpPr>
          <p:nvPr/>
        </p:nvSpPr>
        <p:spPr bwMode="auto">
          <a:xfrm>
            <a:off x="42672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4" name="Rectangle 6"/>
          <p:cNvSpPr>
            <a:spLocks noChangeArrowheads="1"/>
          </p:cNvSpPr>
          <p:nvPr/>
        </p:nvSpPr>
        <p:spPr bwMode="auto">
          <a:xfrm>
            <a:off x="64008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5" name="Rectangle 7"/>
          <p:cNvSpPr>
            <a:spLocks noChangeArrowheads="1"/>
          </p:cNvSpPr>
          <p:nvPr/>
        </p:nvSpPr>
        <p:spPr bwMode="auto">
          <a:xfrm>
            <a:off x="21336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6" name="Rectangle 8"/>
          <p:cNvSpPr>
            <a:spLocks noChangeArrowheads="1"/>
          </p:cNvSpPr>
          <p:nvPr/>
        </p:nvSpPr>
        <p:spPr bwMode="auto">
          <a:xfrm>
            <a:off x="42672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7" name="Rectangle 9"/>
          <p:cNvSpPr>
            <a:spLocks noChangeArrowheads="1"/>
          </p:cNvSpPr>
          <p:nvPr/>
        </p:nvSpPr>
        <p:spPr bwMode="auto">
          <a:xfrm>
            <a:off x="64008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8" name="Rectangle 10"/>
          <p:cNvSpPr>
            <a:spLocks noChangeArrowheads="1"/>
          </p:cNvSpPr>
          <p:nvPr/>
        </p:nvSpPr>
        <p:spPr bwMode="auto">
          <a:xfrm>
            <a:off x="2209800" y="4800600"/>
            <a:ext cx="6096000" cy="7620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04459" name="Text Box 11"/>
          <p:cNvSpPr>
            <a:spLocks noGrp="1" noChangeArrowheads="1"/>
          </p:cNvSpPr>
          <p:nvPr>
            <p:ph type="body" idx="1"/>
          </p:nvPr>
        </p:nvSpPr>
        <p:spPr>
          <a:xfrm>
            <a:off x="2133600" y="4572000"/>
            <a:ext cx="914400" cy="304800"/>
          </a:xfrm>
          <a:noFill/>
        </p:spPr>
        <p:txBody>
          <a:bodyPr>
            <a:normAutofit/>
          </a:bodyPr>
          <a:lstStyle/>
          <a:p>
            <a:pPr>
              <a:spcBef>
                <a:spcPct val="0"/>
              </a:spcBef>
              <a:buFontTx/>
              <a:buNone/>
            </a:pPr>
            <a:r>
              <a:rPr lang="en-US" sz="1000" b="1" dirty="0" smtClean="0"/>
              <a:t>Prediction</a:t>
            </a:r>
            <a:endParaRPr lang="en-US" sz="1800" dirty="0"/>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Prefix</a:t>
            </a:r>
            <a:endParaRPr lang="en-US" sz="2000" dirty="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Root</a:t>
            </a:r>
            <a:endParaRPr lang="en-US" sz="2000" dirty="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Suffix</a:t>
            </a:r>
            <a:endParaRPr lang="en-US" sz="2000" dirty="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dirty="0"/>
              <a:t>Meaning</a:t>
            </a:r>
            <a:endParaRPr lang="en-US" sz="2000" dirty="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dirty="0"/>
              <a:t>Word</a:t>
            </a:r>
            <a:endParaRPr lang="en-US" sz="2000" dirty="0"/>
          </a:p>
        </p:txBody>
      </p:sp>
      <p:sp>
        <p:nvSpPr>
          <p:cNvPr id="104467" name="Text Box 19"/>
          <p:cNvSpPr txBox="1">
            <a:spLocks noChangeArrowheads="1"/>
          </p:cNvSpPr>
          <p:nvPr/>
        </p:nvSpPr>
        <p:spPr bwMode="auto">
          <a:xfrm>
            <a:off x="322262" y="2847975"/>
            <a:ext cx="1906780" cy="3416320"/>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A</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P</a:t>
            </a:r>
            <a:r>
              <a:rPr lang="en-US" dirty="0">
                <a:solidFill>
                  <a:srgbClr val="FF3300"/>
                </a:solidFill>
              </a:rPr>
              <a:t> Step</a:t>
            </a:r>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smtClean="0">
                <a:solidFill>
                  <a:srgbClr val="FF3300"/>
                </a:solidFill>
              </a:rPr>
              <a:t>S</a:t>
            </a:r>
            <a:r>
              <a:rPr lang="en-US" dirty="0" smtClean="0">
                <a:solidFill>
                  <a:srgbClr val="FF3300"/>
                </a:solidFill>
              </a:rPr>
              <a:t>ee </a:t>
            </a:r>
            <a:r>
              <a:rPr lang="en-US" dirty="0">
                <a:solidFill>
                  <a:srgbClr val="FF3300"/>
                </a:solidFill>
              </a:rPr>
              <a:t>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p>
        </p:txBody>
      </p:sp>
      <p:sp>
        <p:nvSpPr>
          <p:cNvPr id="32" name="Rectangle 31"/>
          <p:cNvSpPr/>
          <p:nvPr/>
        </p:nvSpPr>
        <p:spPr>
          <a:xfrm>
            <a:off x="2229042" y="5822798"/>
            <a:ext cx="6152958" cy="6890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 Box 11"/>
          <p:cNvSpPr txBox="1">
            <a:spLocks noChangeArrowheads="1"/>
          </p:cNvSpPr>
          <p:nvPr/>
        </p:nvSpPr>
        <p:spPr>
          <a:xfrm>
            <a:off x="2229042" y="5517998"/>
            <a:ext cx="914400" cy="304800"/>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8" name="TextBox 47"/>
          <p:cNvSpPr txBox="1"/>
          <p:nvPr/>
        </p:nvSpPr>
        <p:spPr>
          <a:xfrm>
            <a:off x="1430340" y="1916668"/>
            <a:ext cx="7353295" cy="369332"/>
          </a:xfrm>
          <a:prstGeom prst="rect">
            <a:avLst/>
          </a:prstGeom>
          <a:solidFill>
            <a:schemeClr val="bg1"/>
          </a:solidFill>
          <a:ln>
            <a:solidFill>
              <a:schemeClr val="tx1"/>
            </a:solidFill>
          </a:ln>
        </p:spPr>
        <p:txBody>
          <a:bodyPr wrap="none" rtlCol="0">
            <a:spAutoFit/>
          </a:bodyPr>
          <a:lstStyle/>
          <a:p>
            <a:r>
              <a:rPr lang="en-US" dirty="0" smtClean="0"/>
              <a:t>If there are letters that don’t fit in any box, just write them in between boxes</a:t>
            </a:r>
            <a:endParaRPr lang="en-US" dirty="0"/>
          </a:p>
        </p:txBody>
      </p:sp>
      <p:sp>
        <p:nvSpPr>
          <p:cNvPr id="37" name="TextBox 36"/>
          <p:cNvSpPr txBox="1"/>
          <p:nvPr/>
        </p:nvSpPr>
        <p:spPr>
          <a:xfrm>
            <a:off x="4497388" y="1371600"/>
            <a:ext cx="1563743" cy="507831"/>
          </a:xfrm>
          <a:prstGeom prst="rect">
            <a:avLst/>
          </a:prstGeom>
          <a:noFill/>
        </p:spPr>
        <p:txBody>
          <a:bodyPr wrap="none" rtlCol="0">
            <a:spAutoFit/>
          </a:bodyPr>
          <a:lstStyle/>
          <a:p>
            <a:r>
              <a:rPr lang="en-US" sz="2700" b="1" dirty="0" smtClean="0"/>
              <a:t>Cognition</a:t>
            </a:r>
            <a:endParaRPr lang="en-US" sz="2700" b="1" dirty="0"/>
          </a:p>
        </p:txBody>
      </p:sp>
      <p:sp>
        <p:nvSpPr>
          <p:cNvPr id="39" name="TextBox 38"/>
          <p:cNvSpPr txBox="1"/>
          <p:nvPr/>
        </p:nvSpPr>
        <p:spPr>
          <a:xfrm>
            <a:off x="6967944" y="2590800"/>
            <a:ext cx="907238" cy="630942"/>
          </a:xfrm>
          <a:prstGeom prst="rect">
            <a:avLst/>
          </a:prstGeom>
          <a:noFill/>
        </p:spPr>
        <p:txBody>
          <a:bodyPr wrap="none" rtlCol="0">
            <a:spAutoFit/>
          </a:bodyPr>
          <a:lstStyle/>
          <a:p>
            <a:r>
              <a:rPr lang="en-US" sz="3500" dirty="0" err="1" smtClean="0"/>
              <a:t>tion</a:t>
            </a:r>
            <a:endParaRPr lang="en-US" sz="3500" dirty="0"/>
          </a:p>
        </p:txBody>
      </p:sp>
      <p:sp>
        <p:nvSpPr>
          <p:cNvPr id="41" name="TextBox 40"/>
          <p:cNvSpPr txBox="1"/>
          <p:nvPr/>
        </p:nvSpPr>
        <p:spPr>
          <a:xfrm>
            <a:off x="6725831" y="3733800"/>
            <a:ext cx="1419529" cy="646331"/>
          </a:xfrm>
          <a:prstGeom prst="rect">
            <a:avLst/>
          </a:prstGeom>
          <a:noFill/>
        </p:spPr>
        <p:txBody>
          <a:bodyPr wrap="none" rtlCol="0">
            <a:spAutoFit/>
          </a:bodyPr>
          <a:lstStyle/>
          <a:p>
            <a:pPr algn="ctr"/>
            <a:r>
              <a:rPr lang="en-US" b="1" dirty="0" smtClean="0"/>
              <a:t>Act, result or </a:t>
            </a:r>
          </a:p>
          <a:p>
            <a:pPr algn="ctr"/>
            <a:r>
              <a:rPr lang="en-US" b="1" dirty="0" smtClean="0"/>
              <a:t>state of</a:t>
            </a:r>
            <a:endParaRPr lang="en-US" b="1" dirty="0"/>
          </a:p>
        </p:txBody>
      </p:sp>
      <p:sp>
        <p:nvSpPr>
          <p:cNvPr id="43" name="TextBox 42"/>
          <p:cNvSpPr txBox="1"/>
          <p:nvPr/>
        </p:nvSpPr>
        <p:spPr>
          <a:xfrm>
            <a:off x="4800600" y="2590800"/>
            <a:ext cx="1054514" cy="630942"/>
          </a:xfrm>
          <a:prstGeom prst="rect">
            <a:avLst/>
          </a:prstGeom>
          <a:noFill/>
        </p:spPr>
        <p:txBody>
          <a:bodyPr wrap="none" rtlCol="0">
            <a:spAutoFit/>
          </a:bodyPr>
          <a:lstStyle/>
          <a:p>
            <a:r>
              <a:rPr lang="en-US" sz="3500" dirty="0" err="1" smtClean="0"/>
              <a:t>cogn</a:t>
            </a:r>
            <a:endParaRPr lang="en-US" sz="3500" dirty="0"/>
          </a:p>
        </p:txBody>
      </p:sp>
      <p:sp>
        <p:nvSpPr>
          <p:cNvPr id="44" name="TextBox 43"/>
          <p:cNvSpPr txBox="1"/>
          <p:nvPr/>
        </p:nvSpPr>
        <p:spPr>
          <a:xfrm>
            <a:off x="4741041" y="3918466"/>
            <a:ext cx="985591" cy="369332"/>
          </a:xfrm>
          <a:prstGeom prst="rect">
            <a:avLst/>
          </a:prstGeom>
          <a:noFill/>
        </p:spPr>
        <p:txBody>
          <a:bodyPr wrap="none" rtlCol="0">
            <a:spAutoFit/>
          </a:bodyPr>
          <a:lstStyle/>
          <a:p>
            <a:pPr algn="ctr"/>
            <a:r>
              <a:rPr lang="en-US" b="1" dirty="0" smtClean="0"/>
              <a:t>To know</a:t>
            </a:r>
            <a:endParaRPr lang="en-US" b="1" dirty="0"/>
          </a:p>
        </p:txBody>
      </p:sp>
      <p:sp>
        <p:nvSpPr>
          <p:cNvPr id="47" name="TextBox 46"/>
          <p:cNvSpPr txBox="1"/>
          <p:nvPr/>
        </p:nvSpPr>
        <p:spPr>
          <a:xfrm>
            <a:off x="6172200" y="2590800"/>
            <a:ext cx="287671" cy="630942"/>
          </a:xfrm>
          <a:prstGeom prst="rect">
            <a:avLst/>
          </a:prstGeom>
          <a:noFill/>
        </p:spPr>
        <p:txBody>
          <a:bodyPr wrap="none" rtlCol="0">
            <a:spAutoFit/>
          </a:bodyPr>
          <a:lstStyle/>
          <a:p>
            <a:r>
              <a:rPr lang="en-US" sz="3500" dirty="0" err="1" smtClean="0"/>
              <a:t>i</a:t>
            </a:r>
            <a:endParaRPr lang="en-US" sz="3500" dirty="0"/>
          </a:p>
        </p:txBody>
      </p:sp>
      <p:sp>
        <p:nvSpPr>
          <p:cNvPr id="42" name="TextBox 41"/>
          <p:cNvSpPr txBox="1"/>
          <p:nvPr/>
        </p:nvSpPr>
        <p:spPr>
          <a:xfrm>
            <a:off x="2584572" y="2318772"/>
            <a:ext cx="1117739" cy="1338828"/>
          </a:xfrm>
          <a:prstGeom prst="rect">
            <a:avLst/>
          </a:prstGeom>
          <a:noFill/>
        </p:spPr>
        <p:txBody>
          <a:bodyPr wrap="square" rtlCol="0">
            <a:spAutoFit/>
          </a:bodyPr>
          <a:lstStyle/>
          <a:p>
            <a:r>
              <a:rPr lang="en-US" sz="8100" dirty="0" smtClean="0"/>
              <a:t>X</a:t>
            </a:r>
            <a:endParaRPr lang="en-US" sz="8100" dirty="0"/>
          </a:p>
        </p:txBody>
      </p:sp>
      <p:sp>
        <p:nvSpPr>
          <p:cNvPr id="46" name="TextBox 45"/>
          <p:cNvSpPr txBox="1"/>
          <p:nvPr/>
        </p:nvSpPr>
        <p:spPr>
          <a:xfrm>
            <a:off x="2584572" y="3429000"/>
            <a:ext cx="1117739" cy="1338828"/>
          </a:xfrm>
          <a:prstGeom prst="rect">
            <a:avLst/>
          </a:prstGeom>
          <a:noFill/>
        </p:spPr>
        <p:txBody>
          <a:bodyPr wrap="square" rtlCol="0">
            <a:spAutoFit/>
          </a:bodyPr>
          <a:lstStyle/>
          <a:p>
            <a:r>
              <a:rPr lang="en-US" sz="8100" dirty="0" smtClean="0"/>
              <a:t>X</a:t>
            </a:r>
            <a:endParaRPr lang="en-US" sz="8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7" grpId="0"/>
      <p:bldP spid="39" grpId="0"/>
      <p:bldP spid="41" grpId="0"/>
      <p:bldP spid="43" grpId="0"/>
      <p:bldP spid="44" grpId="0"/>
      <p:bldP spid="47" grpId="0"/>
      <p:bldP spid="42" grpId="0"/>
      <p:bldP spid="46"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the-power-of-words.gif"/>
          <p:cNvPicPr>
            <a:picLocks noGrp="1" noChangeAspect="1"/>
          </p:cNvPicPr>
          <p:nvPr>
            <p:ph idx="1"/>
          </p:nvPr>
        </p:nvPicPr>
        <p:blipFill>
          <a:blip r:embed="rId3"/>
          <a:srcRect l="-10535" r="-10535"/>
          <a:stretch>
            <a:fillRect/>
          </a:stretch>
        </p:blipFill>
        <p:spPr>
          <a:xfrm>
            <a:off x="-749301" y="431800"/>
            <a:ext cx="10668747" cy="5867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Words are made of word parts called morphemes.</a:t>
            </a:r>
            <a:endParaRPr lang="en-US" dirty="0"/>
          </a:p>
        </p:txBody>
      </p:sp>
      <p:sp>
        <p:nvSpPr>
          <p:cNvPr id="5" name="TextBox 4"/>
          <p:cNvSpPr txBox="1"/>
          <p:nvPr/>
        </p:nvSpPr>
        <p:spPr>
          <a:xfrm>
            <a:off x="649833" y="2274309"/>
            <a:ext cx="7844328" cy="2200602"/>
          </a:xfrm>
          <a:prstGeom prst="rect">
            <a:avLst/>
          </a:prstGeom>
          <a:noFill/>
        </p:spPr>
        <p:txBody>
          <a:bodyPr wrap="none" rtlCol="0">
            <a:spAutoFit/>
          </a:bodyPr>
          <a:lstStyle/>
          <a:p>
            <a:pPr algn="ctr"/>
            <a:r>
              <a:rPr lang="en-US" sz="6200" b="1" dirty="0" smtClean="0">
                <a:solidFill>
                  <a:srgbClr val="FF0000"/>
                </a:solidFill>
              </a:rPr>
              <a:t>Morphemes</a:t>
            </a:r>
          </a:p>
          <a:p>
            <a:pPr algn="ctr"/>
            <a:endParaRPr lang="en-US" sz="2500" b="1" dirty="0" smtClean="0">
              <a:solidFill>
                <a:srgbClr val="FF0000"/>
              </a:solidFill>
            </a:endParaRPr>
          </a:p>
          <a:p>
            <a:pPr algn="ctr"/>
            <a:r>
              <a:rPr lang="en-US" sz="5000" dirty="0" smtClean="0"/>
              <a:t> are word parts with meaning</a:t>
            </a:r>
            <a:endParaRPr lang="en-US" sz="5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rPr>
              <a:t>“un-” </a:t>
            </a:r>
            <a:r>
              <a:rPr lang="en-US" dirty="0" smtClean="0"/>
              <a:t>is a common morpheme;</a:t>
            </a:r>
            <a:br>
              <a:rPr lang="en-US" dirty="0" smtClean="0"/>
            </a:br>
            <a:r>
              <a:rPr lang="en-US" dirty="0" smtClean="0"/>
              <a:t> we see it in a lot of words.</a:t>
            </a:r>
            <a:endParaRPr lang="en-US" dirty="0"/>
          </a:p>
        </p:txBody>
      </p:sp>
      <p:sp>
        <p:nvSpPr>
          <p:cNvPr id="3" name="Content Placeholder 2"/>
          <p:cNvSpPr>
            <a:spLocks noGrp="1"/>
          </p:cNvSpPr>
          <p:nvPr>
            <p:ph idx="1"/>
          </p:nvPr>
        </p:nvSpPr>
        <p:spPr>
          <a:xfrm>
            <a:off x="3445467" y="1675238"/>
            <a:ext cx="2799104" cy="3688222"/>
          </a:xfrm>
        </p:spPr>
        <p:txBody>
          <a:bodyPr>
            <a:normAutofit/>
          </a:bodyPr>
          <a:lstStyle/>
          <a:p>
            <a:r>
              <a:rPr lang="en-US" u="sng" dirty="0" smtClean="0"/>
              <a:t>Un</a:t>
            </a:r>
            <a:r>
              <a:rPr lang="en-US" dirty="0" smtClean="0"/>
              <a:t>able</a:t>
            </a:r>
          </a:p>
          <a:p>
            <a:r>
              <a:rPr lang="en-US" u="sng" dirty="0" smtClean="0"/>
              <a:t>Un</a:t>
            </a:r>
            <a:r>
              <a:rPr lang="en-US" dirty="0" smtClean="0"/>
              <a:t>afraid</a:t>
            </a:r>
          </a:p>
          <a:p>
            <a:r>
              <a:rPr lang="en-US" u="sng" dirty="0" smtClean="0"/>
              <a:t>Un</a:t>
            </a:r>
            <a:r>
              <a:rPr lang="en-US" dirty="0" smtClean="0"/>
              <a:t>real</a:t>
            </a:r>
          </a:p>
          <a:p>
            <a:r>
              <a:rPr lang="en-US" u="sng" dirty="0" smtClean="0"/>
              <a:t>Un</a:t>
            </a:r>
            <a:r>
              <a:rPr lang="en-US" dirty="0" smtClean="0"/>
              <a:t>cluttered</a:t>
            </a:r>
          </a:p>
          <a:p>
            <a:r>
              <a:rPr lang="en-US" u="sng" dirty="0" smtClean="0"/>
              <a:t>Un</a:t>
            </a:r>
            <a:r>
              <a:rPr lang="en-US" dirty="0" smtClean="0"/>
              <a:t>expected</a:t>
            </a:r>
          </a:p>
          <a:p>
            <a:r>
              <a:rPr lang="en-US" u="sng" dirty="0" smtClean="0"/>
              <a:t>Un</a:t>
            </a:r>
            <a:r>
              <a:rPr lang="en-US" dirty="0" smtClean="0"/>
              <a:t>buttoned</a:t>
            </a:r>
            <a:endParaRPr lang="en-US" dirty="0"/>
          </a:p>
        </p:txBody>
      </p:sp>
      <p:sp>
        <p:nvSpPr>
          <p:cNvPr id="4" name="TextBox 3"/>
          <p:cNvSpPr txBox="1"/>
          <p:nvPr/>
        </p:nvSpPr>
        <p:spPr>
          <a:xfrm>
            <a:off x="684629" y="5363461"/>
            <a:ext cx="7796350" cy="769441"/>
          </a:xfrm>
          <a:prstGeom prst="rect">
            <a:avLst/>
          </a:prstGeom>
          <a:noFill/>
        </p:spPr>
        <p:txBody>
          <a:bodyPr wrap="none" rtlCol="0">
            <a:spAutoFit/>
          </a:bodyPr>
          <a:lstStyle/>
          <a:p>
            <a:pPr algn="ctr"/>
            <a:r>
              <a:rPr lang="en-US" sz="4400" b="1" dirty="0" smtClean="0"/>
              <a:t>The </a:t>
            </a:r>
            <a:r>
              <a:rPr lang="en-US" sz="4400" b="1" dirty="0" err="1" smtClean="0"/>
              <a:t>morpheme“un</a:t>
            </a:r>
            <a:r>
              <a:rPr lang="en-US" sz="4400" b="1" dirty="0" smtClean="0"/>
              <a:t>-” means </a:t>
            </a:r>
            <a:r>
              <a:rPr lang="en-US" sz="4400" b="1" dirty="0" smtClean="0">
                <a:solidFill>
                  <a:srgbClr val="FF0000"/>
                </a:solidFill>
              </a:rPr>
              <a:t>not.</a:t>
            </a:r>
            <a:endParaRPr lang="en-US" sz="4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sz="4000" b="1" dirty="0" smtClean="0"/>
              <a:t>Morphemes are different from </a:t>
            </a:r>
            <a:r>
              <a:rPr lang="en-US" sz="4000" b="1" dirty="0" smtClean="0">
                <a:solidFill>
                  <a:srgbClr val="FF0000"/>
                </a:solidFill>
              </a:rPr>
              <a:t>syllables</a:t>
            </a:r>
            <a:r>
              <a:rPr lang="en-US" sz="4000" b="1" dirty="0" smtClean="0"/>
              <a:t>.</a:t>
            </a:r>
            <a:endParaRPr lang="en-US" sz="4000" b="1" dirty="0"/>
          </a:p>
        </p:txBody>
      </p:sp>
      <p:sp>
        <p:nvSpPr>
          <p:cNvPr id="45059" name="Rectangle 3"/>
          <p:cNvSpPr>
            <a:spLocks noGrp="1" noChangeArrowheads="1"/>
          </p:cNvSpPr>
          <p:nvPr>
            <p:ph type="body" idx="1"/>
          </p:nvPr>
        </p:nvSpPr>
        <p:spPr>
          <a:xfrm>
            <a:off x="457200" y="1783316"/>
            <a:ext cx="8229600" cy="3904383"/>
          </a:xfrm>
          <a:ln>
            <a:solidFill>
              <a:schemeClr val="tx1"/>
            </a:solidFill>
          </a:ln>
        </p:spPr>
        <p:txBody>
          <a:bodyPr>
            <a:normAutofit/>
          </a:bodyPr>
          <a:lstStyle/>
          <a:p>
            <a:pPr algn="ctr" eaLnBrk="1" hangingPunct="1">
              <a:buFontTx/>
              <a:buNone/>
            </a:pPr>
            <a:endParaRPr lang="en-US" b="1" dirty="0"/>
          </a:p>
          <a:p>
            <a:pPr algn="ctr" eaLnBrk="1" hangingPunct="1">
              <a:buFontTx/>
              <a:buNone/>
            </a:pPr>
            <a:r>
              <a:rPr lang="en-US" sz="4541" b="1" dirty="0" smtClean="0"/>
              <a:t>Syllables are </a:t>
            </a:r>
          </a:p>
          <a:p>
            <a:pPr algn="ctr" eaLnBrk="1" hangingPunct="1">
              <a:buFontTx/>
              <a:buNone/>
            </a:pPr>
            <a:r>
              <a:rPr lang="en-US" sz="4541" b="1" dirty="0" smtClean="0">
                <a:solidFill>
                  <a:srgbClr val="FF0000"/>
                </a:solidFill>
              </a:rPr>
              <a:t>word parts </a:t>
            </a:r>
            <a:r>
              <a:rPr lang="en-US" sz="4541" b="1" dirty="0" smtClean="0"/>
              <a:t>centered on a </a:t>
            </a:r>
            <a:r>
              <a:rPr lang="en-US" sz="4541" b="1" dirty="0" smtClean="0">
                <a:solidFill>
                  <a:srgbClr val="FF0000"/>
                </a:solidFill>
              </a:rPr>
              <a:t>vowel</a:t>
            </a:r>
            <a:r>
              <a:rPr lang="en-US" sz="4541" b="1" dirty="0" smtClean="0"/>
              <a:t> sound that have no </a:t>
            </a:r>
            <a:r>
              <a:rPr lang="en-US" sz="4541" b="1" dirty="0" smtClean="0">
                <a:solidFill>
                  <a:srgbClr val="FF0000"/>
                </a:solidFill>
              </a:rPr>
              <a:t>meaning.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1327</TotalTime>
  <Words>6276</Words>
  <Application>Microsoft Macintosh PowerPoint</Application>
  <PresentationFormat>On-screen Show (4:3)</PresentationFormat>
  <Paragraphs>540</Paragraphs>
  <Slides>61</Slides>
  <Notes>61</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Office Theme</vt:lpstr>
      <vt:lpstr>Slide 1</vt:lpstr>
      <vt:lpstr>Understanding words  helps you  understand what you read and what you are learning in your classes.</vt:lpstr>
      <vt:lpstr>Slide 3</vt:lpstr>
      <vt:lpstr>Slide 4</vt:lpstr>
      <vt:lpstr>Slide 5</vt:lpstr>
      <vt:lpstr>Slide 6</vt:lpstr>
      <vt:lpstr>Words are made of word parts called morphemes.</vt:lpstr>
      <vt:lpstr>“un-” is a common morpheme;  we see it in a lot of words.</vt:lpstr>
      <vt:lpstr>Morphemes are different from syllables.</vt:lpstr>
      <vt:lpstr>Morphemes vs. Syllables</vt:lpstr>
      <vt:lpstr>There are three types of morphemes.</vt:lpstr>
      <vt:lpstr>Learning more about morphemes will help us later when we learn a strategy  called </vt:lpstr>
      <vt:lpstr>Let’s start learning more about Prefixes</vt:lpstr>
      <vt:lpstr>Some common prefixes are “-re”, “-dis”, and “-un”  Each one of these prefixes has meaning.</vt:lpstr>
      <vt:lpstr>Slide 15</vt:lpstr>
      <vt:lpstr>Slide 16</vt:lpstr>
      <vt:lpstr>Some words contain 2 prefixes. This is called a compound prefix.</vt:lpstr>
      <vt:lpstr>When you practice looking for prefixes on your practice worksheets,</vt:lpstr>
      <vt:lpstr>Slide 19</vt:lpstr>
      <vt:lpstr>Suffixes</vt:lpstr>
      <vt:lpstr>A word that has the suffix “-able” is</vt:lpstr>
      <vt:lpstr>Slide 22</vt:lpstr>
      <vt:lpstr>Inflectional suffixes are morphemes that change:</vt:lpstr>
      <vt:lpstr>The suffix “s” means more than one.</vt:lpstr>
      <vt:lpstr>Some inflectional suffixes change point of view. The suffix “–s ”can be added to show third person point of view.</vt:lpstr>
      <vt:lpstr>Some inflectional suffixes change tense. The suffix “–ed” means past tense.</vt:lpstr>
      <vt:lpstr>Some Inflectional suffixes show possession.</vt:lpstr>
      <vt:lpstr>Inflectional suffixes do not change the  meaning of the word.</vt:lpstr>
      <vt:lpstr>Derivational suffixes create a different form of a word, so the meaning of the word is changed.</vt:lpstr>
      <vt:lpstr>Slide 30</vt:lpstr>
      <vt:lpstr>When adding suffixes remember these</vt:lpstr>
      <vt:lpstr>Adding suffixes to words that  end in “y”</vt:lpstr>
      <vt:lpstr>When adding suffixes to words that  end in a single consonant with a single vowel in front of it … </vt:lpstr>
      <vt:lpstr>The term compound suffix refers to more than one suffix  at the end of the word.  All of these words have compound suffixes.</vt:lpstr>
      <vt:lpstr>When you practice looking for suffixes on you practice worksheets,</vt:lpstr>
      <vt:lpstr>Lesson Three:</vt:lpstr>
      <vt:lpstr>Roots</vt:lpstr>
      <vt:lpstr>Scope is a word that can stand on its own and be the entire word.</vt:lpstr>
      <vt:lpstr>Slide 39</vt:lpstr>
      <vt:lpstr>For example:  Root words “Aster” or “astro” mean star.</vt:lpstr>
      <vt:lpstr>Just like other morphemes, some roots have  several meanings.</vt:lpstr>
      <vt:lpstr>Different roots can have the same meaning but different forms. (Example:  “micro” and “min” both mean small.)</vt:lpstr>
      <vt:lpstr>Slide 43</vt:lpstr>
      <vt:lpstr>Slide 44</vt:lpstr>
      <vt:lpstr>Slide 45</vt:lpstr>
      <vt:lpstr>Slide 46</vt:lpstr>
      <vt:lpstr>Now that we have learned prefixes, suffixes and roots, let’s talk about a</vt:lpstr>
      <vt:lpstr>Word Mapping Strategy</vt:lpstr>
      <vt:lpstr>“Map the word parts” means that you find the word’s prefixes, suffixes, and roots.</vt:lpstr>
      <vt:lpstr>Tips to give your students when looking for  prefixes, suffixes and roots:</vt:lpstr>
      <vt:lpstr>“Attack the meaning of each part”  means that you  translate each  word part into its meaning.</vt:lpstr>
      <vt:lpstr>Tip to give your students when performing the  “A” Step</vt:lpstr>
      <vt:lpstr>“Predict the word’s meaning” means that you put the three meanings together and make your best guess.</vt:lpstr>
      <vt:lpstr>Tip to give your students when performing the  “P” Step</vt:lpstr>
      <vt:lpstr>“See if you’re right” means that you check whether the  definition fits in the context of the  sentence.</vt:lpstr>
      <vt:lpstr>Students will practice the MAPS steps when trying to figure out what new words mean.</vt:lpstr>
      <vt:lpstr>Students will use a Word Map to go through the steps. </vt:lpstr>
      <vt:lpstr>Word Map</vt:lpstr>
      <vt:lpstr>Tips for using the Word Map:</vt:lpstr>
      <vt:lpstr>Another Tip:</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Leitzell</dc:creator>
  <cp:lastModifiedBy>Pam Leitzell</cp:lastModifiedBy>
  <cp:revision>27</cp:revision>
  <cp:lastPrinted>2020-06-17T14:48:03Z</cp:lastPrinted>
  <dcterms:created xsi:type="dcterms:W3CDTF">2020-06-27T15:17:13Z</dcterms:created>
  <dcterms:modified xsi:type="dcterms:W3CDTF">2020-06-27T15:17:30Z</dcterms:modified>
</cp:coreProperties>
</file>