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Lst>
  <p:sldSz cy="6858000" cx="9144000"/>
  <p:notesSz cx="6858000" cy="9144000"/>
  <p:embeddedFontLst>
    <p:embeddedFont>
      <p:font typeface="Anton"/>
      <p:regular r:id="rId222"/>
    </p:embeddedFont>
    <p:embeddedFont>
      <p:font typeface="Salsa"/>
      <p:regular r:id="rId223"/>
    </p:embeddedFont>
    <p:embeddedFont>
      <p:font typeface="Tahoma"/>
      <p:regular r:id="rId224"/>
      <p:bold r:id="rId225"/>
    </p:embeddedFont>
    <p:embeddedFont>
      <p:font typeface="Permanent Marker"/>
      <p:regular r:id="rId226"/>
    </p:embeddedFont>
    <p:embeddedFont>
      <p:font typeface="Book Antiqua"/>
      <p:regular r:id="rId227"/>
      <p:bold r:id="rId228"/>
      <p:italic r:id="rId229"/>
      <p:boldItalic r:id="rId230"/>
    </p:embeddedFont>
    <p:embeddedFont>
      <p:font typeface="Helvetica Neue"/>
      <p:regular r:id="rId231"/>
      <p:bold r:id="rId232"/>
      <p:italic r:id="rId233"/>
      <p:boldItalic r:id="rId234"/>
    </p:embeddedFont>
    <p:embeddedFont>
      <p:font typeface="Arial Black"/>
      <p:regular r:id="rId235"/>
    </p:embeddedFont>
    <p:embeddedFont>
      <p:font typeface="Gill Sans"/>
      <p:regular r:id="rId236"/>
      <p:bold r:id="rId237"/>
    </p:embeddedFont>
    <p:embeddedFont>
      <p:font typeface="Century Gothic"/>
      <p:regular r:id="rId238"/>
      <p:bold r:id="rId239"/>
      <p:italic r:id="rId240"/>
      <p:boldItalic r:id="rId2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29CA04-29CF-4AEE-B14E-BA5ED4E66A12}">
  <a:tblStyle styleId="{4329CA04-29CF-4AEE-B14E-BA5ED4E66A12}"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228" Type="http://schemas.openxmlformats.org/officeDocument/2006/relationships/font" Target="fonts/BookAntiqua-bold.fntdata"/><Relationship Id="rId106" Type="http://schemas.openxmlformats.org/officeDocument/2006/relationships/slide" Target="slides/slide101.xml"/><Relationship Id="rId227" Type="http://schemas.openxmlformats.org/officeDocument/2006/relationships/font" Target="fonts/BookAntiqua-regular.fntdata"/><Relationship Id="rId105" Type="http://schemas.openxmlformats.org/officeDocument/2006/relationships/slide" Target="slides/slide100.xml"/><Relationship Id="rId226" Type="http://schemas.openxmlformats.org/officeDocument/2006/relationships/font" Target="fonts/PermanentMarker-regular.fntdata"/><Relationship Id="rId104" Type="http://schemas.openxmlformats.org/officeDocument/2006/relationships/slide" Target="slides/slide99.xml"/><Relationship Id="rId225" Type="http://schemas.openxmlformats.org/officeDocument/2006/relationships/font" Target="fonts/Tahoma-bold.fntdata"/><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font" Target="fonts/BookAntiqua-italic.fntdata"/><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font" Target="fonts/Tahoma-regular.fntdata"/><Relationship Id="rId102" Type="http://schemas.openxmlformats.org/officeDocument/2006/relationships/slide" Target="slides/slide97.xml"/><Relationship Id="rId223" Type="http://schemas.openxmlformats.org/officeDocument/2006/relationships/font" Target="fonts/Salsa-regular.fntdata"/><Relationship Id="rId101" Type="http://schemas.openxmlformats.org/officeDocument/2006/relationships/slide" Target="slides/slide96.xml"/><Relationship Id="rId222" Type="http://schemas.openxmlformats.org/officeDocument/2006/relationships/font" Target="fonts/Anton-regular.fntdata"/><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241" Type="http://schemas.openxmlformats.org/officeDocument/2006/relationships/font" Target="fonts/CenturyGothic-boldItalic.fntdata"/><Relationship Id="rId240" Type="http://schemas.openxmlformats.org/officeDocument/2006/relationships/font" Target="fonts/CenturyGothic-italic.fntdata"/><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font" Target="fonts/CenturyGothic-bold.fntdata"/><Relationship Id="rId117" Type="http://schemas.openxmlformats.org/officeDocument/2006/relationships/slide" Target="slides/slide112.xml"/><Relationship Id="rId238" Type="http://schemas.openxmlformats.org/officeDocument/2006/relationships/font" Target="fonts/CenturyGothic-regular.fntdata"/><Relationship Id="rId116" Type="http://schemas.openxmlformats.org/officeDocument/2006/relationships/slide" Target="slides/slide111.xml"/><Relationship Id="rId237" Type="http://schemas.openxmlformats.org/officeDocument/2006/relationships/font" Target="fonts/GillSans-bold.fntdata"/><Relationship Id="rId115" Type="http://schemas.openxmlformats.org/officeDocument/2006/relationships/slide" Target="slides/slide110.xml"/><Relationship Id="rId236" Type="http://schemas.openxmlformats.org/officeDocument/2006/relationships/font" Target="fonts/GillSans-regular.fntdata"/><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font" Target="fonts/HelveticaNeue-regular.fntdata"/><Relationship Id="rId230" Type="http://schemas.openxmlformats.org/officeDocument/2006/relationships/font" Target="fonts/BookAntiqua-boldItalic.fntdata"/><Relationship Id="rId114" Type="http://schemas.openxmlformats.org/officeDocument/2006/relationships/slide" Target="slides/slide109.xml"/><Relationship Id="rId235" Type="http://schemas.openxmlformats.org/officeDocument/2006/relationships/font" Target="fonts/ArialBlack-regular.fntdata"/><Relationship Id="rId113" Type="http://schemas.openxmlformats.org/officeDocument/2006/relationships/slide" Target="slides/slide108.xml"/><Relationship Id="rId234" Type="http://schemas.openxmlformats.org/officeDocument/2006/relationships/font" Target="fonts/HelveticaNeue-boldItalic.fntdata"/><Relationship Id="rId112" Type="http://schemas.openxmlformats.org/officeDocument/2006/relationships/slide" Target="slides/slide107.xml"/><Relationship Id="rId233" Type="http://schemas.openxmlformats.org/officeDocument/2006/relationships/font" Target="fonts/HelveticaNeue-italic.fntdata"/><Relationship Id="rId111" Type="http://schemas.openxmlformats.org/officeDocument/2006/relationships/slide" Target="slides/slide106.xml"/><Relationship Id="rId232" Type="http://schemas.openxmlformats.org/officeDocument/2006/relationships/font" Target="fonts/HelveticaNeue-bold.fntdata"/><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e66d58bc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g8e66d58b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c96ee28d6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8c96ee28d6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8c96ee28d6_0_9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5" name="Google Shape;1095;g8c96ee28d6_0_9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8c96ee28d6_0_9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2" name="Google Shape;1102;g8c96ee28d6_0_9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8c96ee28d6_0_9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g8c96ee28d6_0_9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8c96ee28d6_0_9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6" name="Google Shape;1116;g8c96ee28d6_0_9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8c96ee28d6_0_9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3" name="Google Shape;1123;g8c96ee28d6_0_9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8c96ee28d6_0_9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0" name="Google Shape;1130;g8c96ee28d6_0_9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8c96ee28d6_0_9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7" name="Google Shape;1137;g8c96ee28d6_0_9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8c96ee28d6_0_9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4" name="Google Shape;1144;g8c96ee28d6_0_9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8c96ee28d6_0_9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Guide the stdudents through verbal elaboration Word ID manual 61-64</a:t>
            </a:r>
            <a:endParaRPr/>
          </a:p>
        </p:txBody>
      </p:sp>
      <p:sp>
        <p:nvSpPr>
          <p:cNvPr id="1151" name="Google Shape;1151;g8c96ee28d6_0_9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8c96ee28d6_0_9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Review ACHIEVE Expectations for moving into and back from the whole class to a small –group activity.Guide the students to practice in small groups.  Select one student from each group to name the steps. </a:t>
            </a:r>
            <a:endParaRPr/>
          </a:p>
        </p:txBody>
      </p:sp>
      <p:sp>
        <p:nvSpPr>
          <p:cNvPr id="1157" name="Google Shape;1157;g8c96ee28d6_0_9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c96ee28d6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8c96ee28d6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8c96ee28d6_0_9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 Word ID manual page 70 Answer Key page 71  make copies for each student</a:t>
            </a:r>
            <a:endParaRPr/>
          </a:p>
        </p:txBody>
      </p:sp>
      <p:sp>
        <p:nvSpPr>
          <p:cNvPr id="1163" name="Google Shape;1163;g8c96ee28d6_0_9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8c96ee28d6_0_9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9" name="Google Shape;1169;g8c96ee28d6_0_9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8c96ee28d6_0_9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pages 73 &amp; 74 Independent Practice</a:t>
            </a:r>
            <a:endParaRPr/>
          </a:p>
        </p:txBody>
      </p:sp>
      <p:sp>
        <p:nvSpPr>
          <p:cNvPr id="1174" name="Google Shape;1174;g8c96ee28d6_0_9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8c96ee28d6_0_9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1" name="Google Shape;1181;g8c96ee28d6_0_9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8c96ee28d6_0_9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Assignment Sheet page pg. 10 Student notebook </a:t>
            </a:r>
            <a:endParaRPr/>
          </a:p>
        </p:txBody>
      </p:sp>
      <p:sp>
        <p:nvSpPr>
          <p:cNvPr id="1188" name="Google Shape;1188;g8c96ee28d6_0_9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8c96ee28d6_0_9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5" name="Google Shape;1195;g8c96ee28d6_0_9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Student Notebook page 14</a:t>
            </a:r>
            <a:endParaRPr/>
          </a:p>
        </p:txBody>
      </p:sp>
      <p:sp>
        <p:nvSpPr>
          <p:cNvPr id="1196" name="Google Shape;1196;g8c96ee28d6_0_9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8c96ee28d6_0_10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Choose passages from the student materials based upon instructional level.  Use the San Diego results to determine where to start students.  Make copies.  To save paper, place copies in acetate sheets.  Students can write their answers to the comprehension tests on the worksheet.  </a:t>
            </a:r>
            <a:endParaRPr/>
          </a:p>
        </p:txBody>
      </p:sp>
      <p:sp>
        <p:nvSpPr>
          <p:cNvPr id="1201" name="Google Shape;1201;g8c96ee28d6_0_10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8c96ee28d6_0_10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8" name="Google Shape;1208;g8c96ee28d6_0_10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8c96ee28d6_0_10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5" name="Google Shape;1215;g8c96ee28d6_0_10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8c96ee28d6_0_10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2" name="Google Shape;1222;g8c96ee28d6_0_10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This is a passage from the student practice materials page 7 (4</a:t>
            </a:r>
            <a:r>
              <a:rPr baseline="30000" lang="en-US"/>
              <a:t>th</a:t>
            </a:r>
            <a:r>
              <a:rPr lang="en-US"/>
              <a:t> grade level)</a:t>
            </a:r>
            <a:endParaRPr/>
          </a:p>
        </p:txBody>
      </p:sp>
      <p:sp>
        <p:nvSpPr>
          <p:cNvPr id="1223" name="Google Shape;1223;g8c96ee28d6_0_10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c96ee28d6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8c96ee28d6_0_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Xtreme xpanded course organizer on Flash Drive</a:t>
            </a:r>
            <a:endParaRPr/>
          </a:p>
        </p:txBody>
      </p:sp>
      <p:sp>
        <p:nvSpPr>
          <p:cNvPr id="236" name="Google Shape;236;g8c96ee28d6_0_1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8c96ee28d6_0_10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8" name="Google Shape;1228;g8c96ee28d6_0_10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Independent Practice worksheets on page 13 of Student notebook in Word ID section.  The fillable PDF is on the Florida Xtreme flash drive in the Word ID folder.</a:t>
            </a:r>
            <a:endParaRPr/>
          </a:p>
        </p:txBody>
      </p:sp>
      <p:sp>
        <p:nvSpPr>
          <p:cNvPr id="1229" name="Google Shape;1229;g8c96ee28d6_0_10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8c96ee28d6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4" name="Google Shape;1234;g8c96ee28d6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Answers  1-c 2-b 3-b 4-a 5-b 6-a</a:t>
            </a:r>
            <a:endParaRPr/>
          </a:p>
        </p:txBody>
      </p:sp>
      <p:sp>
        <p:nvSpPr>
          <p:cNvPr id="1235" name="Google Shape;1235;g8c96ee28d6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8c96ee28d6_0_10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 do not want students to write on the question page, ask students to number 1-6 and write answers at the bottom of the sheet.  </a:t>
            </a:r>
            <a:endParaRPr/>
          </a:p>
        </p:txBody>
      </p:sp>
      <p:sp>
        <p:nvSpPr>
          <p:cNvPr id="1240" name="Google Shape;1240;g8c96ee28d6_0_10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8c96ee28d6_0_10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7" name="Google Shape;1247;g8c96ee28d6_0_10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8c96ee28d6_0_10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See instructions on pg. 14 of Word ID manual in the Teachers Word ID notebook. </a:t>
            </a:r>
            <a:endParaRPr/>
          </a:p>
        </p:txBody>
      </p:sp>
      <p:sp>
        <p:nvSpPr>
          <p:cNvPr id="1254" name="Google Shape;1254;g8c96ee28d6_0_10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8c96ee28d6_0_10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Paired Practice </a:t>
            </a:r>
            <a:endParaRPr/>
          </a:p>
        </p:txBody>
      </p:sp>
      <p:sp>
        <p:nvSpPr>
          <p:cNvPr id="1261" name="Google Shape;1261;g8c96ee28d6_0_10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8c96ee28d6_0_10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8" name="Google Shape;1268;g8c96ee28d6_0_10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8c96ee28d6_0_10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5" name="Google Shape;1275;g8c96ee28d6_0_10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8c96ee28d6_0_10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Instructions are in the Word ID manual Stage 7 Paired practice 89-90</a:t>
            </a:r>
            <a:endParaRPr/>
          </a:p>
        </p:txBody>
      </p:sp>
      <p:sp>
        <p:nvSpPr>
          <p:cNvPr id="1281" name="Google Shape;1281;g8c96ee28d6_0_10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8c96ee28d6_0_10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g8c96ee28d6_0_10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Page 15 of Student Notebook in Word ID Section. Fillable PDF is on Florida Xtreme Flash drive in Word ID folder</a:t>
            </a:r>
            <a:endParaRPr/>
          </a:p>
        </p:txBody>
      </p:sp>
      <p:sp>
        <p:nvSpPr>
          <p:cNvPr id="1289" name="Google Shape;1289;g8c96ee28d6_0_10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c96ee28d6_0_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Describe Setp Word ID pp. 19-30 in Word ID manual through Say the Step (top of page 30)</a:t>
            </a:r>
            <a:endParaRPr/>
          </a:p>
        </p:txBody>
      </p:sp>
      <p:sp>
        <p:nvSpPr>
          <p:cNvPr id="241" name="Google Shape;241;g8c96ee28d6_0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8c96ee28d6_0_10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4" name="Google Shape;1294;g8c96ee28d6_0_10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8c96ee28d6_0_10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9" name="Google Shape;1299;g8c96ee28d6_0_10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8c96ee28d6_0_10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6" name="Google Shape;1306;g8c96ee28d6_0_10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Student notebook page 12</a:t>
            </a:r>
            <a:endParaRPr/>
          </a:p>
        </p:txBody>
      </p:sp>
      <p:sp>
        <p:nvSpPr>
          <p:cNvPr id="1307" name="Google Shape;1307;g8c96ee28d6_0_10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8c96ee28d6_0_1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2" name="Google Shape;1312;g8c96ee28d6_0_1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Page 11 of student notebook.  Fillable PDF is on Xtreme Florida Flashdrive in Word ID folder</a:t>
            </a:r>
            <a:endParaRPr/>
          </a:p>
        </p:txBody>
      </p:sp>
      <p:sp>
        <p:nvSpPr>
          <p:cNvPr id="1313" name="Google Shape;1313;g8c96ee28d6_0_1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8c96ee28d6_0_1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8" name="Google Shape;1318;g8c96ee28d6_0_1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8c96ee28d6_0_1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Page 87 Word ID Manual ( Step C involves another step discussing bonus points – please add if this is appropriate for your classroom)</a:t>
            </a:r>
            <a:endParaRPr/>
          </a:p>
        </p:txBody>
      </p:sp>
      <p:sp>
        <p:nvSpPr>
          <p:cNvPr id="1325" name="Google Shape;1325;g8c96ee28d6_0_1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8c96ee28d6_0_1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page 88</a:t>
            </a:r>
            <a:endParaRPr/>
          </a:p>
        </p:txBody>
      </p:sp>
      <p:sp>
        <p:nvSpPr>
          <p:cNvPr id="1332" name="Google Shape;1332;g8c96ee28d6_0_1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8c96ee28d6_0_1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 determine pairs, look at your San Diego Results and put your students in order from highest reader to lowest.  Pair up students where one is  a bit stronger, but not so much higher.  Designate the stronger reader in the Pair as the first reader always.  </a:t>
            </a:r>
            <a:endParaRPr/>
          </a:p>
        </p:txBody>
      </p:sp>
      <p:sp>
        <p:nvSpPr>
          <p:cNvPr id="1339" name="Google Shape;1339;g8c96ee28d6_0_1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8c96ee28d6_0_1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9" name="Google Shape;1349;g8c96ee28d6_0_1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8c96ee28d6_0_1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9" name="Google Shape;1359;g8c96ee28d6_0_1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c96ee28d6_0_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First Half of stage 3 pg. 19-30 in the Word ID Manual through steps 5</a:t>
            </a:r>
            <a:endParaRPr/>
          </a:p>
        </p:txBody>
      </p:sp>
      <p:sp>
        <p:nvSpPr>
          <p:cNvPr id="248" name="Google Shape;248;g8c96ee28d6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8c96ee28d6_0_1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9" name="Google Shape;1369;g8c96ee28d6_0_1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8c96ee28d6_0_1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2" name="Google Shape;1382;g8c96ee28d6_0_1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8c96ee28d6_0_1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0" name="Google Shape;1390;g8c96ee28d6_0_1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8c96ee28d6_0_11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7" name="Google Shape;1397;g8c96ee28d6_0_1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8c96ee28d6_0_11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Select a student to model this with you.  Have the student read first so that you can model coaching using the score sheet.  Then, flip it . Don’t forget comprehension quiz.</a:t>
            </a:r>
            <a:endParaRPr/>
          </a:p>
        </p:txBody>
      </p:sp>
      <p:sp>
        <p:nvSpPr>
          <p:cNvPr id="1404" name="Google Shape;1404;g8c96ee28d6_0_11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8c96ee28d6_0_1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Novel.  </a:t>
            </a:r>
            <a:endParaRPr/>
          </a:p>
        </p:txBody>
      </p:sp>
      <p:sp>
        <p:nvSpPr>
          <p:cNvPr id="1411" name="Google Shape;1411;g8c96ee28d6_0_1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8c96ee28d6_0_1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Novel.  </a:t>
            </a:r>
            <a:endParaRPr/>
          </a:p>
        </p:txBody>
      </p:sp>
      <p:sp>
        <p:nvSpPr>
          <p:cNvPr id="1418" name="Google Shape;1418;g8c96ee28d6_0_1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8c96ee28d6_0_1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5" name="Google Shape;1425;g8c96ee28d6_0_1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8c96ee28d6_0_1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2" name="Google Shape;1432;g8c96ee28d6_0_1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8c96ee28d6_0_1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Fluency Record Sheet Page 11 Student Notebook</a:t>
            </a:r>
            <a:endParaRPr/>
          </a:p>
        </p:txBody>
      </p:sp>
      <p:sp>
        <p:nvSpPr>
          <p:cNvPr id="1439" name="Google Shape;1439;g8c96ee28d6_0_1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c96ee28d6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8c96ee28d6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8c96ee28d6_0_1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6" name="Google Shape;1446;g8c96ee28d6_0_1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8c96ee28d6_0_1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1" name="Google Shape;1451;g8c96ee28d6_0_12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Pg. 11 student notebook</a:t>
            </a:r>
            <a:endParaRPr/>
          </a:p>
        </p:txBody>
      </p:sp>
      <p:sp>
        <p:nvSpPr>
          <p:cNvPr id="1452" name="Google Shape;1452;g8c96ee28d6_0_12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8c96ee28d6_0_12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90-95</a:t>
            </a:r>
            <a:endParaRPr/>
          </a:p>
        </p:txBody>
      </p:sp>
      <p:sp>
        <p:nvSpPr>
          <p:cNvPr id="1457" name="Google Shape;1457;g8c96ee28d6_0_1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8c96ee28d6_0_12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4" name="Google Shape;1464;g8c96ee28d6_0_1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8c96ee28d6_0_12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Timers can be desk timers, Google Extension timers, or phone timers</a:t>
            </a:r>
            <a:endParaRPr/>
          </a:p>
        </p:txBody>
      </p:sp>
      <p:sp>
        <p:nvSpPr>
          <p:cNvPr id="1471" name="Google Shape;1471;g8c96ee28d6_0_1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8c96ee28d6_0_1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8" name="Google Shape;1478;g8c96ee28d6_0_1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8c96ee28d6_0_1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5" name="Google Shape;1485;g8c96ee28d6_0_1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8c96ee28d6_0_12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2" name="Google Shape;1492;g8c96ee28d6_0_1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8c96ee28d6_0_1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Emphasize that this is not a race.  They are trying to be the most fluent reader.  This does not mean the fastest.</a:t>
            </a:r>
            <a:endParaRPr/>
          </a:p>
        </p:txBody>
      </p:sp>
      <p:sp>
        <p:nvSpPr>
          <p:cNvPr id="1499" name="Google Shape;1499;g8c96ee28d6_0_1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8c96ee28d6_0_12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the same passage as Independent Practice, or select another.</a:t>
            </a:r>
            <a:endParaRPr/>
          </a:p>
        </p:txBody>
      </p:sp>
      <p:sp>
        <p:nvSpPr>
          <p:cNvPr id="1506" name="Google Shape;1506;g8c96ee28d6_0_1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c96ee28d6_0_1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8c96ee28d6_0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8c96ee28d6_0_12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3" name="Google Shape;1513;g8c96ee28d6_0_12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8c96ee28d6_0_12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0" name="Google Shape;1520;g8c96ee28d6_0_12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8c96ee28d6_0_1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7" name="Google Shape;1527;g8c96ee28d6_0_12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8c96ee28d6_0_12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4" name="Google Shape;1534;g8c96ee28d6_0_12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8c96ee28d6_0_13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1" name="Google Shape;1541;g8c96ee28d6_0_13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111-114</a:t>
            </a:r>
            <a:endParaRPr/>
          </a:p>
        </p:txBody>
      </p:sp>
      <p:sp>
        <p:nvSpPr>
          <p:cNvPr id="1542" name="Google Shape;1542;g8c96ee28d6_0_13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8c96ee28d6_0_13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8" name="Google Shape;1548;g8c96ee28d6_0_13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9" name="Google Shape;1549;g8c96ee28d6_0_13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8c96ee28d6_0_1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g8c96ee28d6_0_13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6" name="Google Shape;1556;g8c96ee28d6_0_13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8c96ee28d6_0_13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2" name="Google Shape;1562;g8c96ee28d6_0_13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Stage 8 pages 110-114 Independent Score sheet page 116 Achieve Expectations for Differentiated Practice.  Student must read 99% of words correctly to go to the next level.  Mastery is 99% words correctly on grade level passages.  This is the post test.</a:t>
            </a:r>
            <a:endParaRPr/>
          </a:p>
        </p:txBody>
      </p:sp>
      <p:sp>
        <p:nvSpPr>
          <p:cNvPr id="1563" name="Google Shape;1563;g8c96ee28d6_0_13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8c96ee28d6_0_13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0" name="Google Shape;1570;g8c96ee28d6_0_1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8c96ee28d6_0_13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Starting Word Mapping..will need to run off Prefix Lessons 1 &amp; 2 for students on pages 45 &amp;46  &amp; quizzes pages 165,166</a:t>
            </a:r>
            <a:endParaRPr/>
          </a:p>
        </p:txBody>
      </p:sp>
      <p:sp>
        <p:nvSpPr>
          <p:cNvPr id="1577" name="Google Shape;1577;g8c96ee28d6_0_13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c96ee28d6_0_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8c96ee28d6_0_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8c96ee28d6_0_13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4" name="Google Shape;1584;g8c96ee28d6_0_1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8c96ee28d6_0_13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1" name="Google Shape;1591;g8c96ee28d6_0_13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Mapping Manual :  Teacher lesson with table pg. 45 &amp; 46 Quiz pg. 165  Student worksheet prefix lesson 1 page 147.  On flash drive, there is a chart for students to use for each lesson as you display the affix, meanings and example words.  Otherwise, students make a T- chart in their journals. </a:t>
            </a:r>
            <a:endParaRPr/>
          </a:p>
        </p:txBody>
      </p:sp>
      <p:sp>
        <p:nvSpPr>
          <p:cNvPr id="1592" name="Google Shape;1592;g8c96ee28d6_0_13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g8c96ee28d6_0_13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7" name="Google Shape;1597;g8c96ee28d6_0_13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8c96ee28d6_0_13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4" name="Google Shape;1604;g8c96ee28d6_0_1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g8c96ee28d6_0_13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1" name="Google Shape;1611;g8c96ee28d6_0_13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8c96ee28d6_0_13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 lesson with table pg. 45 &amp; 46 Quiz pg. 165  Student worksheet prefix lesson 1 page 147.  </a:t>
            </a:r>
            <a:endParaRPr/>
          </a:p>
        </p:txBody>
      </p:sp>
      <p:sp>
        <p:nvSpPr>
          <p:cNvPr id="1618" name="Google Shape;1618;g8c96ee28d6_0_13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8c96ee28d6_0_13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5" name="Google Shape;1625;g8c96ee28d6_0_13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6" name="Google Shape;1626;g8c96ee28d6_0_13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8c96ee28d6_0_13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3" name="Google Shape;1633;g8c96ee28d6_0_13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8c96ee28d6_0_13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0" name="Google Shape;1640;g8c96ee28d6_0_13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8c96ee28d6_0_13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7" name="Google Shape;1647;g8c96ee28d6_0_13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c96ee28d6_0_1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8c96ee28d6_0_1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8c96ee28d6_0_14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4" name="Google Shape;1654;g8c96ee28d6_0_14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8c96ee28d6_0_14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g8c96ee28d6_0_14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8c96ee28d6_0_14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8" name="Google Shape;1668;g8c96ee28d6_0_14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8c96ee28d6_0_14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5" name="Google Shape;1675;g8c96ee28d6_0_14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8c96ee28d6_0_14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2" name="Google Shape;1682;g8c96ee28d6_0_14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8c96ee28d6_0_14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9" name="Google Shape;1689;g8c96ee28d6_0_14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8c96ee28d6_0_14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6" name="Google Shape;1696;g8c96ee28d6_0_14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g8c96ee28d6_0_14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Teacher lesson with table pg. 45 &amp; 46 Quiz pg. 165  Student worksheet prefix lesson 1 page 147.  </a:t>
            </a:r>
            <a:endParaRPr/>
          </a:p>
          <a:p>
            <a:pPr indent="0" lvl="0" marL="0" rtl="0" algn="l">
              <a:lnSpc>
                <a:spcPct val="100000"/>
              </a:lnSpc>
              <a:spcBef>
                <a:spcPts val="0"/>
              </a:spcBef>
              <a:spcAft>
                <a:spcPts val="0"/>
              </a:spcAft>
              <a:buSzPts val="1400"/>
              <a:buNone/>
            </a:pPr>
            <a:r>
              <a:t/>
            </a:r>
            <a:endParaRPr/>
          </a:p>
        </p:txBody>
      </p:sp>
      <p:sp>
        <p:nvSpPr>
          <p:cNvPr id="1703" name="Google Shape;1703;g8c96ee28d6_0_14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g8c96ee28d6_0_14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0" name="Google Shape;1710;g8c96ee28d6_0_14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8c96ee28d6_0_14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Paired Practice Word ID . </a:t>
            </a:r>
            <a:endParaRPr/>
          </a:p>
        </p:txBody>
      </p:sp>
      <p:sp>
        <p:nvSpPr>
          <p:cNvPr id="1717" name="Google Shape;1717;g8c96ee28d6_0_14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c96ee28d6_0_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8c96ee28d6_0_1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g8c96ee28d6_0_14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4" name="Google Shape;1724;g8c96ee28d6_0_14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8c96ee28d6_0_14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1" name="Google Shape;1731;g8c96ee28d6_0_14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8c96ee28d6_0_14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Teacher lesson with table pg. 45 &amp; 46 Quiz pg. 165  Student worksheet prefix lesson 1 page 147.  </a:t>
            </a:r>
            <a:endParaRPr/>
          </a:p>
          <a:p>
            <a:pPr indent="0" lvl="0" marL="0" rtl="0" algn="l">
              <a:lnSpc>
                <a:spcPct val="100000"/>
              </a:lnSpc>
              <a:spcBef>
                <a:spcPts val="0"/>
              </a:spcBef>
              <a:spcAft>
                <a:spcPts val="0"/>
              </a:spcAft>
              <a:buSzPts val="1400"/>
              <a:buNone/>
            </a:pPr>
            <a:r>
              <a:t/>
            </a:r>
            <a:endParaRPr/>
          </a:p>
        </p:txBody>
      </p:sp>
      <p:sp>
        <p:nvSpPr>
          <p:cNvPr id="1738" name="Google Shape;1738;g8c96ee28d6_0_14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8c96ee28d6_0_14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Independent Practice and Differentiated Practice. Individual practice with 2 students.  </a:t>
            </a:r>
            <a:endParaRPr/>
          </a:p>
        </p:txBody>
      </p:sp>
      <p:sp>
        <p:nvSpPr>
          <p:cNvPr id="1745" name="Google Shape;1745;g8c96ee28d6_0_14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8c96ee28d6_0_15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2" name="Google Shape;1752;g8c96ee28d6_0_15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g8c96ee28d6_0_15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9" name="Google Shape;1759;g8c96ee28d6_0_15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4" name="Shape 1764"/>
        <p:cNvGrpSpPr/>
        <p:nvPr/>
      </p:nvGrpSpPr>
      <p:grpSpPr>
        <a:xfrm>
          <a:off x="0" y="0"/>
          <a:ext cx="0" cy="0"/>
          <a:chOff x="0" y="0"/>
          <a:chExt cx="0" cy="0"/>
        </a:xfrm>
      </p:grpSpPr>
      <p:sp>
        <p:nvSpPr>
          <p:cNvPr id="1765" name="Google Shape;1765;g8c96ee28d6_0_15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6" name="Google Shape;1766;g8c96ee28d6_0_1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8c96ee28d6_0_15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3" name="Google Shape;1773;g8c96ee28d6_0_15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g8c96ee28d6_0_15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0" name="Google Shape;1780;g8c96ee28d6_0_15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g8c96ee28d6_0_15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7" name="Google Shape;1787;g8c96ee28d6_0_15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c96ee28d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8c96ee28d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Insert link for Word ID podcast</a:t>
            </a:r>
            <a:endParaRPr/>
          </a:p>
        </p:txBody>
      </p:sp>
      <p:sp>
        <p:nvSpPr>
          <p:cNvPr id="91" name="Google Shape;91;g8c96ee28d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c96ee28d6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8c96ee28d6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8c96ee28d6_0_1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4" name="Google Shape;1794;g8c96ee28d6_0_1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8c96ee28d6_0_15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1" name="Google Shape;1801;g8c96ee28d6_0_15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8c96ee28d6_0_15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8" name="Google Shape;1808;g8c96ee28d6_0_15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8c96ee28d6_0_15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5" name="Google Shape;1815;g8c96ee28d6_0_15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8c96ee28d6_0_15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2" name="Google Shape;1822;g8c96ee28d6_0_15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8c96ee28d6_0_15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9" name="Google Shape;1829;g8c96ee28d6_0_15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8c96ee28d6_0_15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6" name="Google Shape;1836;g8c96ee28d6_0_15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g8c96ee28d6_0_15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3" name="Google Shape;1843;g8c96ee28d6_0_15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g8c96ee28d6_0_15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0" name="Google Shape;1850;g8c96ee28d6_0_15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8c96ee28d6_0_15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6" name="Google Shape;1856;g8c96ee28d6_0_15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c96ee28d6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book Page 3 Word Beginnings and Endings Lists pages 5-8</a:t>
            </a:r>
            <a:endParaRPr/>
          </a:p>
        </p:txBody>
      </p:sp>
      <p:sp>
        <p:nvSpPr>
          <p:cNvPr id="299" name="Google Shape;299;g8c96ee28d6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8c96ee28d6_0_15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2" name="Google Shape;1862;g8c96ee28d6_0_15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g8c96ee28d6_0_16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8" name="Google Shape;1868;g8c96ee28d6_0_16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4" name="Google Shape;187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1" name="Google Shape;188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7" name="Google Shape;18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8e66d58b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8e66d58b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9" name="Google Shape;18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c96ee28d6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8c96ee28d6_0_1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Student book Page 3 Word Beginnings and Endings Lists pages 5-8</a:t>
            </a:r>
            <a:endParaRPr/>
          </a:p>
          <a:p>
            <a:pPr indent="-228600" lvl="0" marL="457200" marR="0" rtl="0" algn="l">
              <a:lnSpc>
                <a:spcPct val="100000"/>
              </a:lnSpc>
              <a:spcBef>
                <a:spcPts val="0"/>
              </a:spcBef>
              <a:spcAft>
                <a:spcPts val="0"/>
              </a:spcAft>
              <a:buSzPts val="1400"/>
              <a:buNone/>
            </a:pPr>
            <a:r>
              <a:t/>
            </a:r>
            <a:endParaRPr/>
          </a:p>
        </p:txBody>
      </p:sp>
      <p:sp>
        <p:nvSpPr>
          <p:cNvPr id="307" name="Google Shape;307;g8c96ee28d6_0_1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c96ee28d6_0_2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8c96ee28d6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c96ee28d6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8c96ee28d6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c96ee28d6_0_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8c96ee28d6_0_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c96ee28d6_0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8c96ee28d6_0_2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c96ee28d6_0_2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8c96ee28d6_0_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8c96ee28d6_0_2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8c96ee28d6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c96ee28d6_0_2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55" name="Google Shape;355;g8c96ee28d6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g8c96ee28d6_0_238: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96ee28d6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8c96ee28d6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c96ee28d6_0_2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8c96ee28d6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c96ee28d6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8c96ee28d6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8c96ee28d6_0_2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8c96ee28d6_0_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8c96ee28d6_0_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8c96ee28d6_0_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c96ee28d6_0_2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95" name="Google Shape;395;g8c96ee28d6_0_2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g8c96ee28d6_0_273: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Write depart and make L</a:t>
            </a:r>
            <a:endParaRPr/>
          </a:p>
          <a:p>
            <a:pPr indent="0" lvl="0" marL="0" rtl="0" algn="l">
              <a:lnSpc>
                <a:spcPct val="100000"/>
              </a:lnSpc>
              <a:spcBef>
                <a:spcPts val="0"/>
              </a:spcBef>
              <a:spcAft>
                <a:spcPts val="0"/>
              </a:spcAft>
              <a:buSzPts val="1400"/>
              <a:buNone/>
            </a:pPr>
            <a:r>
              <a:rPr lang="en-US">
                <a:latin typeface="Arial"/>
                <a:ea typeface="Arial"/>
                <a:cs typeface="Arial"/>
                <a:sym typeface="Arial"/>
              </a:rPr>
              <a:t>Make guess about suffix</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8c96ee28d6_0_2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8c96ee28d6_0_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8c96ee28d6_0_2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8c96ee28d6_0_2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8c96ee28d6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8c96ee28d6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8c96ee28d6_0_3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8c96ee28d6_0_3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8c96ee28d6_0_3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41" name="Google Shape;441;g8c96ee28d6_0_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g8c96ee28d6_0_314: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Write depart and make L</a:t>
            </a:r>
            <a:endParaRPr/>
          </a:p>
          <a:p>
            <a:pPr indent="0" lvl="0" marL="0" rtl="0" algn="l">
              <a:lnSpc>
                <a:spcPct val="100000"/>
              </a:lnSpc>
              <a:spcBef>
                <a:spcPts val="0"/>
              </a:spcBef>
              <a:spcAft>
                <a:spcPts val="0"/>
              </a:spcAft>
              <a:buSzPts val="1400"/>
              <a:buNone/>
            </a:pPr>
            <a:r>
              <a:rPr lang="en-US">
                <a:latin typeface="Arial"/>
                <a:ea typeface="Arial"/>
                <a:cs typeface="Arial"/>
                <a:sym typeface="Arial"/>
              </a:rPr>
              <a:t>Make guess about suffix</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c96ee28d6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Teacher Notebook Day 1</a:t>
            </a:r>
            <a:endParaRPr/>
          </a:p>
        </p:txBody>
      </p:sp>
      <p:sp>
        <p:nvSpPr>
          <p:cNvPr id="103" name="Google Shape;103;g8c96ee28d6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8c96ee28d6_0_3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8c96ee28d6_0_3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8c96ee28d6_0_3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8c96ee28d6_0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8c96ee28d6_0_3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8c96ee28d6_0_3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8c96ee28d6_0_3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8c96ee28d6_0_3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8c96ee28d6_0_3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88" name="Google Shape;488;g8c96ee28d6_0_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9" name="Google Shape;489;g8c96ee28d6_0_356: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Write depart and make L</a:t>
            </a:r>
            <a:endParaRPr/>
          </a:p>
          <a:p>
            <a:pPr indent="0" lvl="0" marL="0" rtl="0" algn="l">
              <a:lnSpc>
                <a:spcPct val="100000"/>
              </a:lnSpc>
              <a:spcBef>
                <a:spcPts val="0"/>
              </a:spcBef>
              <a:spcAft>
                <a:spcPts val="0"/>
              </a:spcAft>
              <a:buSzPts val="1400"/>
              <a:buNone/>
            </a:pPr>
            <a:r>
              <a:rPr lang="en-US">
                <a:latin typeface="Arial"/>
                <a:ea typeface="Arial"/>
                <a:cs typeface="Arial"/>
                <a:sym typeface="Arial"/>
              </a:rPr>
              <a:t>Make guess about suffix</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8c96ee28d6_0_3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09" name="Google Shape;509;g8c96ee28d6_0_3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0" name="Google Shape;510;g8c96ee28d6_0_376: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Connecting with reading will increase connection and retention of word</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8c96ee28d6_0_3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28" name="Google Shape;528;g8c96ee28d6_0_3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9" name="Google Shape;529;g8c96ee28d6_0_394: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Story in Weighty Word Book page 3-4</a:t>
            </a:r>
            <a:endParaRPr/>
          </a:p>
          <a:p>
            <a:pPr indent="0" lvl="0" marL="0" rtl="0" algn="l">
              <a:lnSpc>
                <a:spcPct val="100000"/>
              </a:lnSpc>
              <a:spcBef>
                <a:spcPts val="0"/>
              </a:spcBef>
              <a:spcAft>
                <a:spcPts val="0"/>
              </a:spcAft>
              <a:buSzPts val="1400"/>
              <a:buNone/>
            </a:pPr>
            <a:r>
              <a:rPr lang="en-US">
                <a:latin typeface="Arial"/>
                <a:ea typeface="Arial"/>
                <a:cs typeface="Arial"/>
                <a:sym typeface="Arial"/>
              </a:rPr>
              <a:t>Use white boards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8c96ee28d6_0_4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Guided Reading  coach Carter…identify vocabulary words with prefixes, suffixes  Script on Pages 13-17 of Word ID manual. Provide a min-model of the strategy (DISSECT) </a:t>
            </a:r>
            <a:endParaRPr/>
          </a:p>
        </p:txBody>
      </p:sp>
      <p:sp>
        <p:nvSpPr>
          <p:cNvPr id="553" name="Google Shape;553;g8c96ee28d6_0_4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8c96ee28d6_0_4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8c96ee28d6_0_4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8c96ee28d6_0_4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g8c96ee28d6_0_4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c96ee28d6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1</a:t>
            </a:r>
            <a:endParaRPr/>
          </a:p>
        </p:txBody>
      </p:sp>
      <p:sp>
        <p:nvSpPr>
          <p:cNvPr id="110" name="Google Shape;110;g8c96ee28d6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8c96ee28d6_0_4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Progress Chart  Page 9 Student Notebook Teacher Notebook page 7</a:t>
            </a:r>
            <a:endParaRPr/>
          </a:p>
        </p:txBody>
      </p:sp>
      <p:sp>
        <p:nvSpPr>
          <p:cNvPr id="574" name="Google Shape;574;g8c96ee28d6_0_4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8c96ee28d6_0_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g8c96ee28d6_0_4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8c96ee28d6_0_4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3 Script for teacher pages 53-58 Copy Cue Cards in Teacher Notebook pages 39 &amp; 40 give to students to keep in their notebooks in plastic sleeves.</a:t>
            </a:r>
            <a:endParaRPr/>
          </a:p>
        </p:txBody>
      </p:sp>
      <p:sp>
        <p:nvSpPr>
          <p:cNvPr id="586" name="Google Shape;586;g8c96ee28d6_0_4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c96ee28d6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3" name="Google Shape;593;g8c96ee28d6_0_4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8c96ee28d6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g8c96ee28d6_0_4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8c96ee28d6_0_4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Cue Cards are in Teacher notebook pages 39-40 Make copies for Students or have them make them in their journals or notebooks</a:t>
            </a:r>
            <a:endParaRPr/>
          </a:p>
        </p:txBody>
      </p:sp>
      <p:sp>
        <p:nvSpPr>
          <p:cNvPr id="603" name="Google Shape;603;g8c96ee28d6_0_4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8c96ee28d6_0_4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Word ID manual pg.s 30-38</a:t>
            </a:r>
            <a:endParaRPr/>
          </a:p>
        </p:txBody>
      </p:sp>
      <p:sp>
        <p:nvSpPr>
          <p:cNvPr id="611" name="Google Shape;611;g8c96ee28d6_0_4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8c96ee28d6_0_4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g8c96ee28d6_0_4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8c96ee28d6_0_4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29" name="Google Shape;629;g8c96ee28d6_0_4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0" name="Google Shape;630;g8c96ee28d6_0_483: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8c96ee28d6_0_5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g8c96ee28d6_0_5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c96ee28d6_0_23:notes"/>
          <p:cNvSpPr txBox="1"/>
          <p:nvPr>
            <p:ph idx="12" type="sldNum"/>
          </p:nvPr>
        </p:nvSpPr>
        <p:spPr>
          <a:xfrm>
            <a:off x="3978131" y="8842030"/>
            <a:ext cx="3043200" cy="465600"/>
          </a:xfrm>
          <a:prstGeom prst="rect">
            <a:avLst/>
          </a:prstGeom>
          <a:noFill/>
          <a:ln>
            <a:noFill/>
          </a:ln>
        </p:spPr>
        <p:txBody>
          <a:bodyPr anchorCtr="0" anchor="b" bIns="46700" lIns="93450" spcFirstLastPara="1" rIns="93450" wrap="square" tIns="46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g8c96ee28d6_0_2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8" name="Google Shape;118;g8c96ee28d6_0_23:notes"/>
          <p:cNvSpPr txBox="1"/>
          <p:nvPr>
            <p:ph idx="1" type="body"/>
          </p:nvPr>
        </p:nvSpPr>
        <p:spPr>
          <a:xfrm>
            <a:off x="702310" y="4421822"/>
            <a:ext cx="5618400" cy="4189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Student Xpect to  Achieve Notebook pages 1-3</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8c96ee28d6_0_5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55" name="Google Shape;655;g8c96ee28d6_0_5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6" name="Google Shape;656;g8c96ee28d6_0_507: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Ceph al op od--science word--Check with the science teacher</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8c96ee28d6_0_5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75" name="Google Shape;675;g8c96ee28d6_0_5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6" name="Google Shape;676;g8c96ee28d6_0_526: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8c96ee28d6_0_5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92" name="Google Shape;692;g8c96ee28d6_0_5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3" name="Google Shape;693;g8c96ee28d6_0_542: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Remember to do   I do it ----- We do it ----You  do it</a:t>
            </a:r>
            <a:endParaRPr/>
          </a:p>
          <a:p>
            <a:pPr indent="0" lvl="0" marL="0" rtl="0" algn="l">
              <a:lnSpc>
                <a:spcPct val="100000"/>
              </a:lnSpc>
              <a:spcBef>
                <a:spcPts val="0"/>
              </a:spcBef>
              <a:spcAft>
                <a:spcPts val="0"/>
              </a:spcAft>
              <a:buSzPts val="1400"/>
              <a:buNone/>
            </a:pPr>
            <a:r>
              <a:rPr lang="en-US">
                <a:latin typeface="Arial"/>
                <a:ea typeface="Arial"/>
                <a:cs typeface="Arial"/>
                <a:sym typeface="Arial"/>
              </a:rPr>
              <a:t>Bottom -blue group--do in groups-- white boards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8c96ee28d6_0_5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 notebook page 42 make copy for students</a:t>
            </a:r>
            <a:endParaRPr/>
          </a:p>
          <a:p>
            <a:pPr indent="0" lvl="0" marL="0" rtl="0" algn="l">
              <a:lnSpc>
                <a:spcPct val="100000"/>
              </a:lnSpc>
              <a:spcBef>
                <a:spcPts val="0"/>
              </a:spcBef>
              <a:spcAft>
                <a:spcPts val="0"/>
              </a:spcAft>
              <a:buSzPts val="1400"/>
              <a:buNone/>
            </a:pPr>
            <a:r>
              <a:rPr lang="en-US"/>
              <a:t>Optional Add On from Tom Blount:  Have students write the Rule # they used on each word.</a:t>
            </a:r>
            <a:endParaRPr/>
          </a:p>
        </p:txBody>
      </p:sp>
      <p:sp>
        <p:nvSpPr>
          <p:cNvPr id="750" name="Google Shape;750;g8c96ee28d6_0_5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8c96ee28d6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7" name="Google Shape;757;g8c96ee28d6_0_6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8c96ee28d6_0_6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2" name="Google Shape;762;g8c96ee28d6_0_6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8c96ee28d6_0_6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g8c96ee28d6_0_6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8c96ee28d6_0_6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7" name="Google Shape;777;g8c96ee28d6_0_6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8c96ee28d6_0_6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84" name="Google Shape;784;g8c96ee28d6_0_6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5" name="Google Shape;785;g8c96ee28d6_0_628: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Uise white boards to guess the base word----share Weighty Word book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Work in pairs to add prefixes and suffixes to selected base words.</a:t>
            </a:r>
            <a:endParaRPr/>
          </a:p>
          <a:p>
            <a:pPr indent="0" lvl="0" marL="0" rtl="0" algn="l">
              <a:lnSpc>
                <a:spcPct val="100000"/>
              </a:lnSpc>
              <a:spcBef>
                <a:spcPts val="0"/>
              </a:spcBef>
              <a:spcAft>
                <a:spcPts val="0"/>
              </a:spcAft>
              <a:buSzPts val="1400"/>
              <a:buNone/>
            </a:pPr>
            <a:r>
              <a:rPr lang="en-US">
                <a:latin typeface="Arial"/>
                <a:ea typeface="Arial"/>
                <a:cs typeface="Arial"/>
                <a:sym typeface="Arial"/>
              </a:rPr>
              <a:t>Variation- like stack words---start with base word and add either a prefix, suffix, or base word.</a:t>
            </a:r>
            <a:endParaRPr/>
          </a:p>
          <a:p>
            <a:pPr indent="0" lvl="0" marL="0" rtl="0" algn="l">
              <a:lnSpc>
                <a:spcPct val="100000"/>
              </a:lnSpc>
              <a:spcBef>
                <a:spcPts val="0"/>
              </a:spcBef>
              <a:spcAft>
                <a:spcPts val="0"/>
              </a:spcAft>
              <a:buSzPts val="1400"/>
              <a:buNone/>
            </a:pPr>
            <a:r>
              <a:rPr lang="en-US">
                <a:latin typeface="Arial"/>
                <a:ea typeface="Arial"/>
                <a:cs typeface="Arial"/>
                <a:sym typeface="Arial"/>
              </a:rPr>
              <a:t>At end of game write out words.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8c96ee28d6_0_6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7" name="Google Shape;817;g8c96ee28d6_0_6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6ee28d6_0_53:notes"/>
          <p:cNvSpPr txBox="1"/>
          <p:nvPr>
            <p:ph idx="12" type="sldNum"/>
          </p:nvPr>
        </p:nvSpPr>
        <p:spPr>
          <a:xfrm>
            <a:off x="3978131" y="8842030"/>
            <a:ext cx="3043200" cy="465600"/>
          </a:xfrm>
          <a:prstGeom prst="rect">
            <a:avLst/>
          </a:prstGeom>
          <a:noFill/>
          <a:ln>
            <a:noFill/>
          </a:ln>
        </p:spPr>
        <p:txBody>
          <a:bodyPr anchorCtr="0" anchor="b" bIns="46700" lIns="93450" spcFirstLastPara="1" rIns="93450" wrap="square" tIns="46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g8c96ee28d6_0_5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9" name="Google Shape;149;g8c96ee28d6_0_53:notes"/>
          <p:cNvSpPr txBox="1"/>
          <p:nvPr>
            <p:ph idx="1" type="body"/>
          </p:nvPr>
        </p:nvSpPr>
        <p:spPr>
          <a:xfrm>
            <a:off x="702310" y="4421822"/>
            <a:ext cx="5618400" cy="4189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 Student Xpect to  Achieve Notebook notebook page 2</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8c96ee28d6_0_6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Kagan activity. Table of 4 each students do 2 words, then share on whiteboards.  If virtual, put students in chat rooms and students dissect words and explain to each other.</a:t>
            </a:r>
            <a:endParaRPr/>
          </a:p>
        </p:txBody>
      </p:sp>
      <p:sp>
        <p:nvSpPr>
          <p:cNvPr id="825" name="Google Shape;825;g8c96ee28d6_0_6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8c96ee28d6_0_6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2" name="Google Shape;832;g8c96ee28d6_0_6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8c96ee28d6_0_6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9" name="Google Shape;839;g8c96ee28d6_0_6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8c96ee28d6_0_6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g8c96ee28d6_0_6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8c96ee28d6_0_6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Prompt students to use steps of the strategy on words Teacher Manual Scpgs. 13-17</a:t>
            </a:r>
            <a:endParaRPr/>
          </a:p>
        </p:txBody>
      </p:sp>
      <p:sp>
        <p:nvSpPr>
          <p:cNvPr id="854" name="Google Shape;854;g8c96ee28d6_0_6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8c96ee28d6_0_6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1" name="Google Shape;861;g8c96ee28d6_0_6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8c96ee28d6_0_7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8" name="Google Shape;868;g8c96ee28d6_0_7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8c96ee28d6_0_7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g8c96ee28d6_0_7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8c96ee28d6_0_7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2" name="Google Shape;882;g8c96ee28d6_0_7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8c96ee28d6_0_7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g8c96ee28d6_0_7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c96ee28d6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8c96ee28d6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latin typeface="Arial"/>
                <a:ea typeface="Arial"/>
                <a:cs typeface="Arial"/>
                <a:sym typeface="Arial"/>
              </a:rPr>
              <a:t>Student Xpect to  Achieve Notebook </a:t>
            </a:r>
            <a:r>
              <a:rPr lang="en-US"/>
              <a:t>notebook page 3</a:t>
            </a:r>
            <a:endParaRPr/>
          </a:p>
        </p:txBody>
      </p:sp>
      <p:sp>
        <p:nvSpPr>
          <p:cNvPr id="211" name="Google Shape;211;g8c96ee28d6_0_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8c96ee28d6_0_17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96" name="Google Shape;896;g8c96ee28d6_0_17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7" name="Google Shape;897;g8c96ee28d6_0_1752: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8c96ee28d6_0_7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15" name="Google Shape;915;g8c96ee28d6_0_7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6" name="Google Shape;916;g8c96ee28d6_0_746: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8c96ee28d6_0_7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35" name="Google Shape;935;g8c96ee28d6_0_7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6" name="Google Shape;936;g8c96ee28d6_0_765:notes"/>
          <p:cNvSpPr txBox="1"/>
          <p:nvPr>
            <p:ph idx="1" type="body"/>
          </p:nvPr>
        </p:nvSpPr>
        <p:spPr>
          <a:xfrm>
            <a:off x="914093" y="4343362"/>
            <a:ext cx="5029800" cy="41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8c96ee28d6_0_7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2" name="Google Shape;952;g8c96ee28d6_0_7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8c96ee28d6_0_7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9" name="Google Shape;959;g8c96ee28d6_0_7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8c96ee28d6_0_7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6" name="Google Shape;966;g8c96ee28d6_0_7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8c96ee28d6_0_7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Stage 4 Model Word Id manual 52-59</a:t>
            </a:r>
            <a:endParaRPr/>
          </a:p>
          <a:p>
            <a:pPr indent="0" lvl="0" marL="0" rtl="0" algn="l">
              <a:lnSpc>
                <a:spcPct val="100000"/>
              </a:lnSpc>
              <a:spcBef>
                <a:spcPts val="0"/>
              </a:spcBef>
              <a:spcAft>
                <a:spcPts val="0"/>
              </a:spcAft>
              <a:buSzPts val="1400"/>
              <a:buNone/>
            </a:pPr>
            <a:r>
              <a:t/>
            </a:r>
            <a:endParaRPr/>
          </a:p>
        </p:txBody>
      </p:sp>
      <p:sp>
        <p:nvSpPr>
          <p:cNvPr id="973" name="Google Shape;973;g8c96ee28d6_0_7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8c96ee28d6_0_8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Stage 4 Model Word Id manual 52-59</a:t>
            </a:r>
            <a:endParaRPr/>
          </a:p>
          <a:p>
            <a:pPr indent="0" lvl="0" marL="0" rtl="0" algn="l">
              <a:lnSpc>
                <a:spcPct val="100000"/>
              </a:lnSpc>
              <a:spcBef>
                <a:spcPts val="0"/>
              </a:spcBef>
              <a:spcAft>
                <a:spcPts val="0"/>
              </a:spcAft>
              <a:buSzPts val="1400"/>
              <a:buNone/>
            </a:pPr>
            <a:r>
              <a:t/>
            </a:r>
            <a:endParaRPr/>
          </a:p>
        </p:txBody>
      </p:sp>
      <p:sp>
        <p:nvSpPr>
          <p:cNvPr id="981" name="Google Shape;981;g8c96ee28d6_0_8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8c96ee28d6_0_8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9" name="Google Shape;989;g8c96ee28d6_0_8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8c96ee28d6_0_8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Stage 4 Model Word Id manual 52-59</a:t>
            </a:r>
            <a:endParaRPr/>
          </a:p>
          <a:p>
            <a:pPr indent="0" lvl="0" marL="0" rtl="0" algn="l">
              <a:lnSpc>
                <a:spcPct val="100000"/>
              </a:lnSpc>
              <a:spcBef>
                <a:spcPts val="0"/>
              </a:spcBef>
              <a:spcAft>
                <a:spcPts val="0"/>
              </a:spcAft>
              <a:buSzPts val="1400"/>
              <a:buNone/>
            </a:pPr>
            <a:r>
              <a:t/>
            </a:r>
            <a:endParaRPr/>
          </a:p>
        </p:txBody>
      </p:sp>
      <p:sp>
        <p:nvSpPr>
          <p:cNvPr id="997" name="Google Shape;997;g8c96ee28d6_0_8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c96ee28d6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8c96ee28d6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8c96ee28d6_0_8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4" name="Google Shape;1004;g8c96ee28d6_0_8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8c96ee28d6_0_8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5" name="Google Shape;1015;g8c96ee28d6_0_8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8c96ee28d6_0_8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5" name="Google Shape;1025;g8c96ee28d6_0_8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8c96ee28d6_0_8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5" name="Google Shape;1035;g8c96ee28d6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8c96ee28d6_0_8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highlight>
                  <a:srgbClr val="00FFFF"/>
                </a:highlight>
              </a:rPr>
              <a:t>Teacher Notebook pages 47-50 Student Notebook pages 5-8</a:t>
            </a:r>
            <a:endParaRPr>
              <a:highlight>
                <a:srgbClr val="00FFFF"/>
              </a:highlight>
            </a:endParaRPr>
          </a:p>
        </p:txBody>
      </p:sp>
      <p:sp>
        <p:nvSpPr>
          <p:cNvPr id="1042" name="Google Shape;1042;g8c96ee28d6_0_8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8c96ee28d6_0_867: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University of Kansas Center for Research on Learning  2002</a:t>
            </a:r>
            <a:endParaRPr b="0" i="0" sz="1400" u="none" cap="none" strike="noStrike">
              <a:solidFill>
                <a:srgbClr val="000000"/>
              </a:solidFill>
              <a:latin typeface="Arial"/>
              <a:ea typeface="Arial"/>
              <a:cs typeface="Arial"/>
              <a:sym typeface="Arial"/>
            </a:endParaRPr>
          </a:p>
        </p:txBody>
      </p:sp>
      <p:sp>
        <p:nvSpPr>
          <p:cNvPr id="1049" name="Google Shape;1049;g8c96ee28d6_0_8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a:ea typeface="Times"/>
                <a:cs typeface="Times"/>
                <a:sym typeface="Times"/>
              </a:rPr>
              <a:t>UO Overhead  </a:t>
            </a: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1050" name="Google Shape;1050;g8c96ee28d6_0_8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1" name="Google Shape;1051;g8c96ee28d6_0_8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latin typeface="Times"/>
                <a:ea typeface="Times"/>
                <a:cs typeface="Times"/>
                <a:sym typeface="Times"/>
              </a:rPr>
              <a:t>The  Challenge</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8c96ee28d6_0_87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Times"/>
                <a:ea typeface="Times"/>
                <a:cs typeface="Times"/>
                <a:sym typeface="Times"/>
              </a:rPr>
              <a:t>University of Kansas Center for Research on Learning  2002</a:t>
            </a:r>
            <a:endParaRPr b="0" i="0" sz="1400" u="none" cap="none" strike="noStrike">
              <a:solidFill>
                <a:srgbClr val="000000"/>
              </a:solidFill>
              <a:latin typeface="Arial"/>
              <a:ea typeface="Arial"/>
              <a:cs typeface="Arial"/>
              <a:sym typeface="Arial"/>
            </a:endParaRPr>
          </a:p>
        </p:txBody>
      </p:sp>
      <p:sp>
        <p:nvSpPr>
          <p:cNvPr id="1061" name="Google Shape;1061;g8c96ee28d6_0_8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a:ea typeface="Times"/>
                <a:cs typeface="Times"/>
                <a:sym typeface="Times"/>
              </a:rPr>
              <a:t>UO Overhead  </a:t>
            </a: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1062" name="Google Shape;1062;g8c96ee28d6_0_8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3" name="Google Shape;1063;g8c96ee28d6_0_8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latin typeface="Times"/>
                <a:ea typeface="Times"/>
                <a:cs typeface="Times"/>
                <a:sym typeface="Times"/>
              </a:rPr>
              <a:t>The  Challenge</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8c96ee28d6_0_8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4" name="Google Shape;1074;g8c96ee28d6_0_8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8c96ee28d6_0_8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1" name="Google Shape;1081;g8c96ee28d6_0_8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8c96ee28d6_0_9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8" name="Google Shape;1088;g8c96ee28d6_0_9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6895" y="0"/>
            <a:ext cx="9076764" cy="6858000"/>
          </a:xfrm>
          <a:prstGeom prst="rect">
            <a:avLst/>
          </a:prstGeom>
          <a:noFill/>
          <a:ln>
            <a:noFill/>
          </a:ln>
        </p:spPr>
      </p:pic>
      <p:sp>
        <p:nvSpPr>
          <p:cNvPr id="7" name="Google Shape;7;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2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2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2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2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2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gi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image" Target="../media/image1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2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image" Target="../media/image31.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 Id="rId3" Type="http://schemas.openxmlformats.org/officeDocument/2006/relationships/image" Target="../media/image2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 Id="rId3" Type="http://schemas.openxmlformats.org/officeDocument/2006/relationships/image" Target="../media/image29.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2.xml"/><Relationship Id="rId3" Type="http://schemas.openxmlformats.org/officeDocument/2006/relationships/image" Target="../media/image5.jp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 Id="rId3" Type="http://schemas.openxmlformats.org/officeDocument/2006/relationships/image" Target="../media/image30.jp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6.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hyperlink" Target="http://www.howjsay.com" TargetMode="External"/><Relationship Id="rId4" Type="http://schemas.openxmlformats.org/officeDocument/2006/relationships/hyperlink" Target="http://www.dictionar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gi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3">
            <a:alphaModFix/>
          </a:blip>
          <a:srcRect b="0" l="0" r="0" t="0"/>
          <a:stretch/>
        </p:blipFill>
        <p:spPr>
          <a:xfrm>
            <a:off x="0" y="0"/>
            <a:ext cx="9143999" cy="6857999"/>
          </a:xfrm>
          <a:prstGeom prst="rect">
            <a:avLst/>
          </a:prstGeom>
          <a:noFill/>
          <a:ln>
            <a:noFill/>
          </a:ln>
        </p:spPr>
      </p:pic>
      <p:sp>
        <p:nvSpPr>
          <p:cNvPr id="86" name="Google Shape;86;p13"/>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360"/>
              </a:spcBef>
              <a:spcAft>
                <a:spcPts val="0"/>
              </a:spcAft>
              <a:buClr>
                <a:schemeClr val="dk1"/>
              </a:buClr>
              <a:buSzPts val="1800"/>
              <a:buFont typeface="Arial"/>
              <a:buNone/>
            </a:pPr>
            <a:r>
              <a:rPr lang="en-US" sz="14000">
                <a:solidFill>
                  <a:srgbClr val="0000FF"/>
                </a:solidFill>
                <a:latin typeface="Salsa"/>
                <a:ea typeface="Salsa"/>
                <a:cs typeface="Salsa"/>
                <a:sym typeface="Salsa"/>
              </a:rPr>
              <a:t>WORD ID</a:t>
            </a:r>
            <a:endParaRPr/>
          </a:p>
        </p:txBody>
      </p:sp>
      <p:sp>
        <p:nvSpPr>
          <p:cNvPr id="87" name="Google Shape;87;p13"/>
          <p:cNvSpPr txBox="1"/>
          <p:nvPr>
            <p:ph idx="1" type="subTitle"/>
          </p:nvPr>
        </p:nvSpPr>
        <p:spPr>
          <a:xfrm>
            <a:off x="1143000" y="3602053"/>
            <a:ext cx="6858000" cy="205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Authors:  B. Keith Lenz, Jean B. Schumaker, Donald D. Deshler, and Victoria L. Beals</a:t>
            </a:r>
            <a:endParaRPr/>
          </a:p>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t>Presentation Compiled by Bonnie Palasak</a:t>
            </a:r>
            <a:endParaRPr/>
          </a:p>
          <a:p>
            <a:pPr indent="0" lvl="0" marL="0" rtl="0" algn="ctr">
              <a:lnSpc>
                <a:spcPct val="90000"/>
              </a:lnSpc>
              <a:spcBef>
                <a:spcPts val="0"/>
              </a:spcBef>
              <a:spcAft>
                <a:spcPts val="0"/>
              </a:spcAft>
              <a:buClr>
                <a:schemeClr val="dk1"/>
              </a:buClr>
              <a:buSzPts val="2400"/>
              <a:buNone/>
            </a:pPr>
            <a:r>
              <a:rPr lang="en-US"/>
              <a:t>Revised July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2"/>
          <p:cNvPicPr preferRelativeResize="0"/>
          <p:nvPr/>
        </p:nvPicPr>
        <p:blipFill rotWithShape="1">
          <a:blip r:embed="rId3">
            <a:alphaModFix/>
          </a:blip>
          <a:srcRect b="0" l="0" r="0" t="0"/>
          <a:stretch/>
        </p:blipFill>
        <p:spPr>
          <a:xfrm>
            <a:off x="98425" y="98425"/>
            <a:ext cx="8881189" cy="6035246"/>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1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b="1" lang="en-US">
                <a:solidFill>
                  <a:srgbClr val="0000FF"/>
                </a:solidFill>
              </a:rPr>
              <a:t>Start-Up Activity</a:t>
            </a:r>
            <a:endParaRPr b="1">
              <a:solidFill>
                <a:srgbClr val="0000FF"/>
              </a:solidFill>
            </a:endParaRPr>
          </a:p>
        </p:txBody>
      </p:sp>
      <p:sp>
        <p:nvSpPr>
          <p:cNvPr id="1098" name="Google Shape;1098;p1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400"/>
              <a:buChar char="•"/>
            </a:pPr>
            <a:r>
              <a:rPr lang="en-US" sz="4400"/>
              <a:t>In your journal, DISSECT these words:</a:t>
            </a:r>
            <a:endParaRPr/>
          </a:p>
          <a:p>
            <a:pPr indent="-342900" lvl="0" marL="342900" rtl="0" algn="l">
              <a:lnSpc>
                <a:spcPct val="100000"/>
              </a:lnSpc>
              <a:spcBef>
                <a:spcPts val="880"/>
              </a:spcBef>
              <a:spcAft>
                <a:spcPts val="0"/>
              </a:spcAft>
              <a:buClr>
                <a:schemeClr val="dk1"/>
              </a:buClr>
              <a:buSzPts val="4400"/>
              <a:buChar char="•"/>
            </a:pPr>
            <a:r>
              <a:rPr lang="en-US" sz="4400"/>
              <a:t>convulsive</a:t>
            </a:r>
            <a:endParaRPr/>
          </a:p>
          <a:p>
            <a:pPr indent="-342900" lvl="0" marL="342900" rtl="0" algn="l">
              <a:lnSpc>
                <a:spcPct val="100000"/>
              </a:lnSpc>
              <a:spcBef>
                <a:spcPts val="880"/>
              </a:spcBef>
              <a:spcAft>
                <a:spcPts val="0"/>
              </a:spcAft>
              <a:buClr>
                <a:schemeClr val="dk1"/>
              </a:buClr>
              <a:buSzPts val="4400"/>
              <a:buChar char="•"/>
            </a:pPr>
            <a:r>
              <a:rPr lang="en-US" sz="4400"/>
              <a:t>independent</a:t>
            </a:r>
            <a:endParaRPr/>
          </a:p>
          <a:p>
            <a:pPr indent="-342900" lvl="0" marL="342900" rtl="0" algn="l">
              <a:lnSpc>
                <a:spcPct val="100000"/>
              </a:lnSpc>
              <a:spcBef>
                <a:spcPts val="880"/>
              </a:spcBef>
              <a:spcAft>
                <a:spcPts val="0"/>
              </a:spcAft>
              <a:buClr>
                <a:schemeClr val="dk1"/>
              </a:buClr>
              <a:buSzPts val="4400"/>
              <a:buChar char="•"/>
            </a:pPr>
            <a:r>
              <a:rPr lang="en-US" sz="4400"/>
              <a:t>incompetence</a:t>
            </a:r>
            <a:endParaRPr/>
          </a:p>
          <a:p>
            <a:pPr indent="-342900" lvl="0" marL="342900" rtl="0" algn="l">
              <a:lnSpc>
                <a:spcPct val="100000"/>
              </a:lnSpc>
              <a:spcBef>
                <a:spcPts val="880"/>
              </a:spcBef>
              <a:spcAft>
                <a:spcPts val="0"/>
              </a:spcAft>
              <a:buClr>
                <a:schemeClr val="dk1"/>
              </a:buClr>
              <a:buSzPts val="4400"/>
              <a:buChar char="•"/>
            </a:pPr>
            <a:r>
              <a:rPr lang="en-US" sz="4400"/>
              <a:t>ministrations</a:t>
            </a:r>
            <a:endParaRPr/>
          </a:p>
        </p:txBody>
      </p:sp>
      <p:sp>
        <p:nvSpPr>
          <p:cNvPr id="1099" name="Google Shape;1099;p11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105" name="Google Shape;1105;p1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960"/>
              <a:buChar char="•"/>
            </a:pPr>
            <a:r>
              <a:rPr lang="en-US" sz="2960"/>
              <a:t>Yesterday, I modeled for you how to use the Word Identification strategy, because I wanted you to see how you have to talk to yourself to use the strategy.</a:t>
            </a:r>
            <a:endParaRPr/>
          </a:p>
          <a:p>
            <a:pPr indent="-342900" lvl="0" marL="342900" rtl="0" algn="l">
              <a:lnSpc>
                <a:spcPct val="100000"/>
              </a:lnSpc>
              <a:spcBef>
                <a:spcPts val="592"/>
              </a:spcBef>
              <a:spcAft>
                <a:spcPts val="0"/>
              </a:spcAft>
              <a:buClr>
                <a:schemeClr val="dk1"/>
              </a:buClr>
              <a:buSzPts val="2960"/>
              <a:buChar char="•"/>
            </a:pPr>
            <a:r>
              <a:rPr lang="en-US" sz="2960"/>
              <a:t>Today we will discuss what you have learned and ensure that you have learned and ensure that you know what to do as you use each step of the strategy.</a:t>
            </a:r>
            <a:endParaRPr/>
          </a:p>
        </p:txBody>
      </p:sp>
      <p:sp>
        <p:nvSpPr>
          <p:cNvPr id="1106" name="Google Shape;1106;p1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0" st="0"/>
                                            </p:txEl>
                                          </p:spTgt>
                                        </p:tgtEl>
                                        <p:attrNameLst>
                                          <p:attrName>style.visibility</p:attrName>
                                        </p:attrNameLst>
                                      </p:cBhvr>
                                      <p:to>
                                        <p:strVal val="visible"/>
                                      </p:to>
                                    </p:set>
                                    <p:animEffect filter="fade" transition="in">
                                      <p:cBhvr>
                                        <p:cTn dur="500"/>
                                        <p:tgtEl>
                                          <p:spTgt spid="1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xEl>
                                              <p:pRg end="1" st="1"/>
                                            </p:txEl>
                                          </p:spTgt>
                                        </p:tgtEl>
                                        <p:attrNameLst>
                                          <p:attrName>style.visibility</p:attrName>
                                        </p:attrNameLst>
                                      </p:cBhvr>
                                      <p:to>
                                        <p:strVal val="visible"/>
                                      </p:to>
                                    </p:set>
                                    <p:animEffect filter="fade" transition="in">
                                      <p:cBhvr>
                                        <p:cTn dur="500"/>
                                        <p:tgtEl>
                                          <p:spTgt spid="11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112" name="Google Shape;1112;p1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If you understand and can name the steps, you will be able to tell yourself what to do when you are trying to use the strategy while reading.</a:t>
            </a:r>
            <a:endParaRPr/>
          </a:p>
          <a:p>
            <a:pPr indent="-342900" lvl="0" marL="342900" rtl="0" algn="l">
              <a:lnSpc>
                <a:spcPct val="90000"/>
              </a:lnSpc>
              <a:spcBef>
                <a:spcPts val="592"/>
              </a:spcBef>
              <a:spcAft>
                <a:spcPts val="0"/>
              </a:spcAft>
              <a:buClr>
                <a:schemeClr val="dk1"/>
              </a:buClr>
              <a:buSzPts val="2960"/>
              <a:buChar char="•"/>
            </a:pPr>
            <a:r>
              <a:rPr lang="en-US" sz="2960"/>
              <a:t>I expect you to pay close attention and to participate when I call on you.</a:t>
            </a:r>
            <a:endParaRPr/>
          </a:p>
          <a:p>
            <a:pPr indent="-342900" lvl="0" marL="342900" rtl="0" algn="l">
              <a:lnSpc>
                <a:spcPct val="90000"/>
              </a:lnSpc>
              <a:spcBef>
                <a:spcPts val="592"/>
              </a:spcBef>
              <a:spcAft>
                <a:spcPts val="0"/>
              </a:spcAft>
              <a:buClr>
                <a:schemeClr val="dk1"/>
              </a:buClr>
              <a:buSzPts val="2960"/>
              <a:buChar char="•"/>
            </a:pPr>
            <a:r>
              <a:rPr lang="en-US" sz="2960"/>
              <a:t>I will give each of you a quiz.</a:t>
            </a:r>
            <a:endParaRPr/>
          </a:p>
          <a:p>
            <a:pPr indent="-342900" lvl="0" marL="342900" rtl="0" algn="l">
              <a:lnSpc>
                <a:spcPct val="90000"/>
              </a:lnSpc>
              <a:spcBef>
                <a:spcPts val="592"/>
              </a:spcBef>
              <a:spcAft>
                <a:spcPts val="0"/>
              </a:spcAft>
              <a:buClr>
                <a:schemeClr val="dk1"/>
              </a:buClr>
              <a:buSzPts val="2960"/>
              <a:buChar char="•"/>
            </a:pPr>
            <a:r>
              <a:rPr lang="en-US" sz="2960"/>
              <a:t>You will need to answer all of my questions correctly in order to move on to the next stage of instruction.</a:t>
            </a:r>
            <a:endParaRPr/>
          </a:p>
        </p:txBody>
      </p:sp>
      <p:sp>
        <p:nvSpPr>
          <p:cNvPr id="1113" name="Google Shape;1113;p1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xEl>
                                              <p:pRg end="0" st="0"/>
                                            </p:txEl>
                                          </p:spTgt>
                                        </p:tgtEl>
                                        <p:attrNameLst>
                                          <p:attrName>style.visibility</p:attrName>
                                        </p:attrNameLst>
                                      </p:cBhvr>
                                      <p:to>
                                        <p:strVal val="visible"/>
                                      </p:to>
                                    </p:set>
                                    <p:animEffect filter="fade" transition="in">
                                      <p:cBhvr>
                                        <p:cTn dur="500"/>
                                        <p:tgtEl>
                                          <p:spTgt spid="1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xEl>
                                              <p:pRg end="1" st="1"/>
                                            </p:txEl>
                                          </p:spTgt>
                                        </p:tgtEl>
                                        <p:attrNameLst>
                                          <p:attrName>style.visibility</p:attrName>
                                        </p:attrNameLst>
                                      </p:cBhvr>
                                      <p:to>
                                        <p:strVal val="visible"/>
                                      </p:to>
                                    </p:set>
                                    <p:animEffect filter="fade" transition="in">
                                      <p:cBhvr>
                                        <p:cTn dur="500"/>
                                        <p:tgtEl>
                                          <p:spTgt spid="1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xEl>
                                              <p:pRg end="2" st="2"/>
                                            </p:txEl>
                                          </p:spTgt>
                                        </p:tgtEl>
                                        <p:attrNameLst>
                                          <p:attrName>style.visibility</p:attrName>
                                        </p:attrNameLst>
                                      </p:cBhvr>
                                      <p:to>
                                        <p:strVal val="visible"/>
                                      </p:to>
                                    </p:set>
                                    <p:animEffect filter="fade" transition="in">
                                      <p:cBhvr>
                                        <p:cTn dur="500"/>
                                        <p:tgtEl>
                                          <p:spTgt spid="1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xEl>
                                              <p:pRg end="3" st="3"/>
                                            </p:txEl>
                                          </p:spTgt>
                                        </p:tgtEl>
                                        <p:attrNameLst>
                                          <p:attrName>style.visibility</p:attrName>
                                        </p:attrNameLst>
                                      </p:cBhvr>
                                      <p:to>
                                        <p:strVal val="visible"/>
                                      </p:to>
                                    </p:set>
                                    <p:animEffect filter="fade" transition="in">
                                      <p:cBhvr>
                                        <p:cTn dur="500"/>
                                        <p:tgtEl>
                                          <p:spTgt spid="11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1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1119" name="Google Shape;1119;p1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 is the major purpose of the word identification strategy?</a:t>
            </a:r>
            <a:endParaRPr/>
          </a:p>
          <a:p>
            <a:pPr indent="-342900" lvl="0" marL="342900" rtl="0" algn="l">
              <a:lnSpc>
                <a:spcPct val="100000"/>
              </a:lnSpc>
              <a:spcBef>
                <a:spcPts val="640"/>
              </a:spcBef>
              <a:spcAft>
                <a:spcPts val="0"/>
              </a:spcAft>
              <a:buClr>
                <a:schemeClr val="dk1"/>
              </a:buClr>
              <a:buSzPts val="3200"/>
              <a:buChar char="•"/>
            </a:pPr>
            <a:r>
              <a:rPr lang="en-US"/>
              <a:t>To what kinds of reading materials might you apply this strategy?</a:t>
            </a:r>
            <a:endParaRPr/>
          </a:p>
          <a:p>
            <a:pPr indent="-342900" lvl="0" marL="342900" rtl="0" algn="l">
              <a:lnSpc>
                <a:spcPct val="100000"/>
              </a:lnSpc>
              <a:spcBef>
                <a:spcPts val="640"/>
              </a:spcBef>
              <a:spcAft>
                <a:spcPts val="0"/>
              </a:spcAft>
              <a:buClr>
                <a:schemeClr val="dk1"/>
              </a:buClr>
              <a:buSzPts val="3200"/>
              <a:buChar char="•"/>
            </a:pPr>
            <a:r>
              <a:rPr lang="en-US"/>
              <a:t>In a nutshell, what are you doing as you use the Word Identification Strategy?</a:t>
            </a:r>
            <a:endParaRPr/>
          </a:p>
        </p:txBody>
      </p:sp>
      <p:sp>
        <p:nvSpPr>
          <p:cNvPr id="1120" name="Google Shape;1120;p1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xEl>
                                              <p:pRg end="0" st="0"/>
                                            </p:txEl>
                                          </p:spTgt>
                                        </p:tgtEl>
                                        <p:attrNameLst>
                                          <p:attrName>style.visibility</p:attrName>
                                        </p:attrNameLst>
                                      </p:cBhvr>
                                      <p:to>
                                        <p:strVal val="visible"/>
                                      </p:to>
                                    </p:set>
                                    <p:animEffect filter="fade" transition="in">
                                      <p:cBhvr>
                                        <p:cTn dur="1000"/>
                                        <p:tgtEl>
                                          <p:spTgt spid="1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xEl>
                                              <p:pRg end="1" st="1"/>
                                            </p:txEl>
                                          </p:spTgt>
                                        </p:tgtEl>
                                        <p:attrNameLst>
                                          <p:attrName>style.visibility</p:attrName>
                                        </p:attrNameLst>
                                      </p:cBhvr>
                                      <p:to>
                                        <p:strVal val="visible"/>
                                      </p:to>
                                    </p:set>
                                    <p:animEffect filter="fade" transition="in">
                                      <p:cBhvr>
                                        <p:cTn dur="1000"/>
                                        <p:tgtEl>
                                          <p:spTgt spid="1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xEl>
                                              <p:pRg end="2" st="2"/>
                                            </p:txEl>
                                          </p:spTgt>
                                        </p:tgtEl>
                                        <p:attrNameLst>
                                          <p:attrName>style.visibility</p:attrName>
                                        </p:attrNameLst>
                                      </p:cBhvr>
                                      <p:to>
                                        <p:strVal val="visible"/>
                                      </p:to>
                                    </p:set>
                                    <p:animEffect filter="fade" transition="in">
                                      <p:cBhvr>
                                        <p:cTn dur="1000"/>
                                        <p:tgtEl>
                                          <p:spTgt spid="11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1126" name="Google Shape;1126;p11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SzPts val="1800"/>
              <a:buChar char="•"/>
            </a:pPr>
            <a:r>
              <a:rPr lang="en-US"/>
              <a:t>In your own words, what are you to do as you use Word ID?</a:t>
            </a:r>
            <a:endParaRPr/>
          </a:p>
          <a:p>
            <a:pPr indent="-342900" lvl="0" marL="457200" rtl="0" algn="l">
              <a:lnSpc>
                <a:spcPct val="100000"/>
              </a:lnSpc>
              <a:spcBef>
                <a:spcPts val="0"/>
              </a:spcBef>
              <a:spcAft>
                <a:spcPts val="0"/>
              </a:spcAft>
              <a:buSzPts val="1800"/>
              <a:buChar char="•"/>
            </a:pPr>
            <a:r>
              <a:rPr lang="en-US"/>
              <a:t>Why do suppose you use Word ID when you come upon a word you don’t understand instead of waiting until the end of the passage?</a:t>
            </a:r>
            <a:endParaRPr/>
          </a:p>
          <a:p>
            <a:pPr indent="-342900" lvl="0" marL="457200" rtl="0" algn="l">
              <a:lnSpc>
                <a:spcPct val="100000"/>
              </a:lnSpc>
              <a:spcBef>
                <a:spcPts val="0"/>
              </a:spcBef>
              <a:spcAft>
                <a:spcPts val="0"/>
              </a:spcAft>
              <a:buSzPts val="1800"/>
              <a:buChar char="•"/>
            </a:pPr>
            <a:r>
              <a:rPr lang="en-US"/>
              <a:t>What does isolate the beginning mean?</a:t>
            </a:r>
            <a:endParaRPr/>
          </a:p>
        </p:txBody>
      </p:sp>
      <p:sp>
        <p:nvSpPr>
          <p:cNvPr id="1127" name="Google Shape;1127;p1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6">
                                            <p:txEl>
                                              <p:pRg end="0" st="0"/>
                                            </p:txEl>
                                          </p:spTgt>
                                        </p:tgtEl>
                                        <p:attrNameLst>
                                          <p:attrName>style.visibility</p:attrName>
                                        </p:attrNameLst>
                                      </p:cBhvr>
                                      <p:to>
                                        <p:strVal val="visible"/>
                                      </p:to>
                                    </p:set>
                                    <p:animEffect filter="fade" transition="in">
                                      <p:cBhvr>
                                        <p:cTn dur="1000"/>
                                        <p:tgtEl>
                                          <p:spTgt spid="1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6">
                                            <p:txEl>
                                              <p:pRg end="1" st="1"/>
                                            </p:txEl>
                                          </p:spTgt>
                                        </p:tgtEl>
                                        <p:attrNameLst>
                                          <p:attrName>style.visibility</p:attrName>
                                        </p:attrNameLst>
                                      </p:cBhvr>
                                      <p:to>
                                        <p:strVal val="visible"/>
                                      </p:to>
                                    </p:set>
                                    <p:animEffect filter="fade" transition="in">
                                      <p:cBhvr>
                                        <p:cTn dur="1000"/>
                                        <p:tgtEl>
                                          <p:spTgt spid="1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6">
                                            <p:txEl>
                                              <p:pRg end="2" st="2"/>
                                            </p:txEl>
                                          </p:spTgt>
                                        </p:tgtEl>
                                        <p:attrNameLst>
                                          <p:attrName>style.visibility</p:attrName>
                                        </p:attrNameLst>
                                      </p:cBhvr>
                                      <p:to>
                                        <p:strVal val="visible"/>
                                      </p:to>
                                    </p:set>
                                    <p:animEffect filter="fade" transition="in">
                                      <p:cBhvr>
                                        <p:cTn dur="1000"/>
                                        <p:tgtEl>
                                          <p:spTgt spid="11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1133" name="Google Shape;1133;p11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SzPts val="1800"/>
              <a:buChar char="•"/>
            </a:pPr>
            <a:r>
              <a:rPr lang="en-US"/>
              <a:t>What does separate the ending mean?</a:t>
            </a:r>
            <a:endParaRPr/>
          </a:p>
          <a:p>
            <a:pPr indent="-342900" lvl="0" marL="457200" rtl="0" algn="l">
              <a:lnSpc>
                <a:spcPct val="100000"/>
              </a:lnSpc>
              <a:spcBef>
                <a:spcPts val="0"/>
              </a:spcBef>
              <a:spcAft>
                <a:spcPts val="0"/>
              </a:spcAft>
              <a:buSzPts val="1800"/>
              <a:buChar char="•"/>
            </a:pPr>
            <a:r>
              <a:rPr lang="en-US"/>
              <a:t>What does examine the stem mean?</a:t>
            </a:r>
            <a:endParaRPr/>
          </a:p>
          <a:p>
            <a:pPr indent="-342900" lvl="0" marL="457200" rtl="0" algn="l">
              <a:lnSpc>
                <a:spcPct val="100000"/>
              </a:lnSpc>
              <a:spcBef>
                <a:spcPts val="0"/>
              </a:spcBef>
              <a:spcAft>
                <a:spcPts val="0"/>
              </a:spcAft>
              <a:buSzPts val="1800"/>
              <a:buChar char="•"/>
            </a:pPr>
            <a:r>
              <a:rPr lang="en-US"/>
              <a:t>Why do we have the rules of 2’s and 3’s? </a:t>
            </a:r>
            <a:endParaRPr/>
          </a:p>
          <a:p>
            <a:pPr indent="-342900" lvl="0" marL="457200" rtl="0" algn="l">
              <a:lnSpc>
                <a:spcPct val="100000"/>
              </a:lnSpc>
              <a:spcBef>
                <a:spcPts val="0"/>
              </a:spcBef>
              <a:spcAft>
                <a:spcPts val="0"/>
              </a:spcAft>
              <a:buSzPts val="1800"/>
              <a:buChar char="•"/>
            </a:pPr>
            <a:r>
              <a:rPr lang="en-US"/>
              <a:t>Who should you ask for help?</a:t>
            </a:r>
            <a:endParaRPr/>
          </a:p>
          <a:p>
            <a:pPr indent="-342900" lvl="0" marL="457200" rtl="0" algn="l">
              <a:lnSpc>
                <a:spcPct val="100000"/>
              </a:lnSpc>
              <a:spcBef>
                <a:spcPts val="0"/>
              </a:spcBef>
              <a:spcAft>
                <a:spcPts val="0"/>
              </a:spcAft>
              <a:buSzPts val="1800"/>
              <a:buChar char="•"/>
            </a:pPr>
            <a:r>
              <a:rPr lang="en-US"/>
              <a:t>When should you ask someone to help?</a:t>
            </a:r>
            <a:endParaRPr/>
          </a:p>
          <a:p>
            <a:pPr indent="-342900" lvl="0" marL="457200" rtl="0" algn="l">
              <a:lnSpc>
                <a:spcPct val="100000"/>
              </a:lnSpc>
              <a:spcBef>
                <a:spcPts val="0"/>
              </a:spcBef>
              <a:spcAft>
                <a:spcPts val="0"/>
              </a:spcAft>
              <a:buSzPts val="1800"/>
              <a:buChar char="•"/>
            </a:pPr>
            <a:r>
              <a:rPr lang="en-US"/>
              <a:t>What are 2 ways the dictionary can help you?</a:t>
            </a:r>
            <a:endParaRPr/>
          </a:p>
        </p:txBody>
      </p:sp>
      <p:sp>
        <p:nvSpPr>
          <p:cNvPr id="1134" name="Google Shape;1134;p1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0" st="0"/>
                                            </p:txEl>
                                          </p:spTgt>
                                        </p:tgtEl>
                                        <p:attrNameLst>
                                          <p:attrName>style.visibility</p:attrName>
                                        </p:attrNameLst>
                                      </p:cBhvr>
                                      <p:to>
                                        <p:strVal val="visible"/>
                                      </p:to>
                                    </p:set>
                                    <p:animEffect filter="fade" transition="in">
                                      <p:cBhvr>
                                        <p:cTn dur="1000"/>
                                        <p:tgtEl>
                                          <p:spTgt spid="1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1" st="1"/>
                                            </p:txEl>
                                          </p:spTgt>
                                        </p:tgtEl>
                                        <p:attrNameLst>
                                          <p:attrName>style.visibility</p:attrName>
                                        </p:attrNameLst>
                                      </p:cBhvr>
                                      <p:to>
                                        <p:strVal val="visible"/>
                                      </p:to>
                                    </p:set>
                                    <p:animEffect filter="fade" transition="in">
                                      <p:cBhvr>
                                        <p:cTn dur="1000"/>
                                        <p:tgtEl>
                                          <p:spTgt spid="1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2" st="2"/>
                                            </p:txEl>
                                          </p:spTgt>
                                        </p:tgtEl>
                                        <p:attrNameLst>
                                          <p:attrName>style.visibility</p:attrName>
                                        </p:attrNameLst>
                                      </p:cBhvr>
                                      <p:to>
                                        <p:strVal val="visible"/>
                                      </p:to>
                                    </p:set>
                                    <p:animEffect filter="fade" transition="in">
                                      <p:cBhvr>
                                        <p:cTn dur="1000"/>
                                        <p:tgtEl>
                                          <p:spTgt spid="1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3" st="3"/>
                                            </p:txEl>
                                          </p:spTgt>
                                        </p:tgtEl>
                                        <p:attrNameLst>
                                          <p:attrName>style.visibility</p:attrName>
                                        </p:attrNameLst>
                                      </p:cBhvr>
                                      <p:to>
                                        <p:strVal val="visible"/>
                                      </p:to>
                                    </p:set>
                                    <p:animEffect filter="fade" transition="in">
                                      <p:cBhvr>
                                        <p:cTn dur="1000"/>
                                        <p:tgtEl>
                                          <p:spTgt spid="1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4" st="4"/>
                                            </p:txEl>
                                          </p:spTgt>
                                        </p:tgtEl>
                                        <p:attrNameLst>
                                          <p:attrName>style.visibility</p:attrName>
                                        </p:attrNameLst>
                                      </p:cBhvr>
                                      <p:to>
                                        <p:strVal val="visible"/>
                                      </p:to>
                                    </p:set>
                                    <p:animEffect filter="fade" transition="in">
                                      <p:cBhvr>
                                        <p:cTn dur="1000"/>
                                        <p:tgtEl>
                                          <p:spTgt spid="11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3">
                                            <p:txEl>
                                              <p:pRg end="5" st="5"/>
                                            </p:txEl>
                                          </p:spTgt>
                                        </p:tgtEl>
                                        <p:attrNameLst>
                                          <p:attrName>style.visibility</p:attrName>
                                        </p:attrNameLst>
                                      </p:cBhvr>
                                      <p:to>
                                        <p:strVal val="visible"/>
                                      </p:to>
                                    </p:set>
                                    <p:animEffect filter="fade" transition="in">
                                      <p:cBhvr>
                                        <p:cTn dur="1000"/>
                                        <p:tgtEl>
                                          <p:spTgt spid="113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11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1140" name="Google Shape;1140;p1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1141" name="Google Shape;1141;p11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None/>
            </a:pPr>
            <a:r>
              <a:rPr lang="en-US"/>
              <a:t>Step 1:	</a:t>
            </a:r>
            <a:r>
              <a:rPr b="1" lang="en-US">
                <a:solidFill>
                  <a:srgbClr val="FF0000"/>
                </a:solidFill>
                <a:latin typeface="Arial Black"/>
                <a:ea typeface="Arial Black"/>
                <a:cs typeface="Arial Black"/>
                <a:sym typeface="Arial Black"/>
              </a:rPr>
              <a:t>D</a:t>
            </a:r>
            <a:endParaRPr/>
          </a:p>
          <a:p>
            <a:pPr indent="-342900" lvl="0" marL="342900" rtl="0" algn="l">
              <a:lnSpc>
                <a:spcPct val="100000"/>
              </a:lnSpc>
              <a:spcBef>
                <a:spcPts val="800"/>
              </a:spcBef>
              <a:spcAft>
                <a:spcPts val="0"/>
              </a:spcAft>
              <a:buClr>
                <a:schemeClr val="dk1"/>
              </a:buClr>
              <a:buSzPts val="3200"/>
              <a:buNone/>
            </a:pPr>
            <a:r>
              <a:rPr lang="en-US"/>
              <a:t>Step 2:	</a:t>
            </a:r>
            <a:r>
              <a:rPr b="1" lang="en-US">
                <a:solidFill>
                  <a:srgbClr val="FF0000"/>
                </a:solidFill>
                <a:latin typeface="Arial Black"/>
                <a:ea typeface="Arial Black"/>
                <a:cs typeface="Arial Black"/>
                <a:sym typeface="Arial Black"/>
              </a:rPr>
              <a:t>I</a:t>
            </a:r>
            <a:endParaRPr/>
          </a:p>
          <a:p>
            <a:pPr indent="-342900" lvl="0" marL="342900" rtl="0" algn="l">
              <a:lnSpc>
                <a:spcPct val="100000"/>
              </a:lnSpc>
              <a:spcBef>
                <a:spcPts val="800"/>
              </a:spcBef>
              <a:spcAft>
                <a:spcPts val="0"/>
              </a:spcAft>
              <a:buClr>
                <a:schemeClr val="dk1"/>
              </a:buClr>
              <a:buSzPts val="3200"/>
              <a:buNone/>
            </a:pPr>
            <a:r>
              <a:rPr lang="en-US"/>
              <a:t>Step 3:	</a:t>
            </a:r>
            <a:r>
              <a:rPr b="1" lang="en-US">
                <a:solidFill>
                  <a:srgbClr val="FF0000"/>
                </a:solidFill>
                <a:latin typeface="Arial Black"/>
                <a:ea typeface="Arial Black"/>
                <a:cs typeface="Arial Black"/>
                <a:sym typeface="Arial Black"/>
              </a:rPr>
              <a:t>S</a:t>
            </a:r>
            <a:endParaRPr/>
          </a:p>
          <a:p>
            <a:pPr indent="-342900" lvl="0" marL="342900" rtl="0" algn="l">
              <a:lnSpc>
                <a:spcPct val="100000"/>
              </a:lnSpc>
              <a:spcBef>
                <a:spcPts val="800"/>
              </a:spcBef>
              <a:spcAft>
                <a:spcPts val="0"/>
              </a:spcAft>
              <a:buClr>
                <a:schemeClr val="dk1"/>
              </a:buClr>
              <a:buSzPts val="3200"/>
              <a:buNone/>
            </a:pPr>
            <a:r>
              <a:rPr lang="en-US"/>
              <a:t>Step 4:	</a:t>
            </a:r>
            <a:r>
              <a:rPr b="1" lang="en-US">
                <a:solidFill>
                  <a:srgbClr val="FF0000"/>
                </a:solidFill>
                <a:latin typeface="Arial Black"/>
                <a:ea typeface="Arial Black"/>
                <a:cs typeface="Arial Black"/>
                <a:sym typeface="Arial Black"/>
              </a:rPr>
              <a:t>S</a:t>
            </a:r>
            <a:endParaRPr/>
          </a:p>
          <a:p>
            <a:pPr indent="-342900" lvl="0" marL="342900" rtl="0" algn="l">
              <a:lnSpc>
                <a:spcPct val="100000"/>
              </a:lnSpc>
              <a:spcBef>
                <a:spcPts val="800"/>
              </a:spcBef>
              <a:spcAft>
                <a:spcPts val="0"/>
              </a:spcAft>
              <a:buClr>
                <a:schemeClr val="dk1"/>
              </a:buClr>
              <a:buSzPts val="3200"/>
              <a:buNone/>
            </a:pPr>
            <a:r>
              <a:rPr lang="en-US"/>
              <a:t>Step 5:	</a:t>
            </a:r>
            <a:r>
              <a:rPr b="1" lang="en-US">
                <a:solidFill>
                  <a:srgbClr val="FF0000"/>
                </a:solidFill>
                <a:latin typeface="Arial Black"/>
                <a:ea typeface="Arial Black"/>
                <a:cs typeface="Arial Black"/>
                <a:sym typeface="Arial Black"/>
              </a:rPr>
              <a:t>E</a:t>
            </a:r>
            <a:endParaRPr/>
          </a:p>
          <a:p>
            <a:pPr indent="-342900" lvl="0" marL="342900" rtl="0" algn="l">
              <a:lnSpc>
                <a:spcPct val="100000"/>
              </a:lnSpc>
              <a:spcBef>
                <a:spcPts val="800"/>
              </a:spcBef>
              <a:spcAft>
                <a:spcPts val="0"/>
              </a:spcAft>
              <a:buClr>
                <a:schemeClr val="dk1"/>
              </a:buClr>
              <a:buSzPts val="3200"/>
              <a:buNone/>
            </a:pPr>
            <a:r>
              <a:rPr lang="en-US"/>
              <a:t>Step 6:	</a:t>
            </a:r>
            <a:r>
              <a:rPr b="1" lang="en-US">
                <a:solidFill>
                  <a:srgbClr val="FF0000"/>
                </a:solidFill>
                <a:latin typeface="Arial Black"/>
                <a:ea typeface="Arial Black"/>
                <a:cs typeface="Arial Black"/>
                <a:sym typeface="Arial Black"/>
              </a:rPr>
              <a:t>C</a:t>
            </a:r>
            <a:endParaRPr/>
          </a:p>
          <a:p>
            <a:pPr indent="-342900" lvl="0" marL="342900" rtl="0" algn="l">
              <a:lnSpc>
                <a:spcPct val="100000"/>
              </a:lnSpc>
              <a:spcBef>
                <a:spcPts val="800"/>
              </a:spcBef>
              <a:spcAft>
                <a:spcPts val="0"/>
              </a:spcAft>
              <a:buClr>
                <a:schemeClr val="dk1"/>
              </a:buClr>
              <a:buSzPts val="3200"/>
              <a:buNone/>
            </a:pPr>
            <a:r>
              <a:rPr lang="en-US"/>
              <a:t>Step 7:	</a:t>
            </a:r>
            <a:r>
              <a:rPr b="1" lang="en-US">
                <a:solidFill>
                  <a:srgbClr val="FF0000"/>
                </a:solidFill>
                <a:latin typeface="Arial Black"/>
                <a:ea typeface="Arial Black"/>
                <a:cs typeface="Arial Black"/>
                <a:sym typeface="Arial Black"/>
              </a:rPr>
              <a:t>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0" st="0"/>
                                            </p:txEl>
                                          </p:spTgt>
                                        </p:tgtEl>
                                        <p:attrNameLst>
                                          <p:attrName>style.visibility</p:attrName>
                                        </p:attrNameLst>
                                      </p:cBhvr>
                                      <p:to>
                                        <p:strVal val="visible"/>
                                      </p:to>
                                    </p:set>
                                    <p:animEffect filter="fade" transition="in">
                                      <p:cBhvr>
                                        <p:cTn dur="500"/>
                                        <p:tgtEl>
                                          <p:spTgt spid="1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1" st="1"/>
                                            </p:txEl>
                                          </p:spTgt>
                                        </p:tgtEl>
                                        <p:attrNameLst>
                                          <p:attrName>style.visibility</p:attrName>
                                        </p:attrNameLst>
                                      </p:cBhvr>
                                      <p:to>
                                        <p:strVal val="visible"/>
                                      </p:to>
                                    </p:set>
                                    <p:animEffect filter="fade" transition="in">
                                      <p:cBhvr>
                                        <p:cTn dur="500"/>
                                        <p:tgtEl>
                                          <p:spTgt spid="1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2" st="2"/>
                                            </p:txEl>
                                          </p:spTgt>
                                        </p:tgtEl>
                                        <p:attrNameLst>
                                          <p:attrName>style.visibility</p:attrName>
                                        </p:attrNameLst>
                                      </p:cBhvr>
                                      <p:to>
                                        <p:strVal val="visible"/>
                                      </p:to>
                                    </p:set>
                                    <p:animEffect filter="fade" transition="in">
                                      <p:cBhvr>
                                        <p:cTn dur="500"/>
                                        <p:tgtEl>
                                          <p:spTgt spid="1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3" st="3"/>
                                            </p:txEl>
                                          </p:spTgt>
                                        </p:tgtEl>
                                        <p:attrNameLst>
                                          <p:attrName>style.visibility</p:attrName>
                                        </p:attrNameLst>
                                      </p:cBhvr>
                                      <p:to>
                                        <p:strVal val="visible"/>
                                      </p:to>
                                    </p:set>
                                    <p:animEffect filter="fade" transition="in">
                                      <p:cBhvr>
                                        <p:cTn dur="500"/>
                                        <p:tgtEl>
                                          <p:spTgt spid="1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4" st="4"/>
                                            </p:txEl>
                                          </p:spTgt>
                                        </p:tgtEl>
                                        <p:attrNameLst>
                                          <p:attrName>style.visibility</p:attrName>
                                        </p:attrNameLst>
                                      </p:cBhvr>
                                      <p:to>
                                        <p:strVal val="visible"/>
                                      </p:to>
                                    </p:set>
                                    <p:animEffect filter="fade" transition="in">
                                      <p:cBhvr>
                                        <p:cTn dur="500"/>
                                        <p:tgtEl>
                                          <p:spTgt spid="1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5" st="5"/>
                                            </p:txEl>
                                          </p:spTgt>
                                        </p:tgtEl>
                                        <p:attrNameLst>
                                          <p:attrName>style.visibility</p:attrName>
                                        </p:attrNameLst>
                                      </p:cBhvr>
                                      <p:to>
                                        <p:strVal val="visible"/>
                                      </p:to>
                                    </p:set>
                                    <p:animEffect filter="fade" transition="in">
                                      <p:cBhvr>
                                        <p:cTn dur="500"/>
                                        <p:tgtEl>
                                          <p:spTgt spid="1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xEl>
                                              <p:pRg end="6" st="6"/>
                                            </p:txEl>
                                          </p:spTgt>
                                        </p:tgtEl>
                                        <p:attrNameLst>
                                          <p:attrName>style.visibility</p:attrName>
                                        </p:attrNameLst>
                                      </p:cBhvr>
                                      <p:to>
                                        <p:strVal val="visible"/>
                                      </p:to>
                                    </p:set>
                                    <p:animEffect filter="fade" transition="in">
                                      <p:cBhvr>
                                        <p:cTn dur="500"/>
                                        <p:tgtEl>
                                          <p:spTgt spid="114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1147" name="Google Shape;1147;p1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1148" name="Google Shape;1148;p1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None/>
            </a:pPr>
            <a:r>
              <a:rPr lang="en-US"/>
              <a:t>Step 1:	</a:t>
            </a:r>
            <a:r>
              <a:rPr b="1" lang="en-US">
                <a:solidFill>
                  <a:srgbClr val="FF0000"/>
                </a:solidFill>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None/>
            </a:pPr>
            <a:r>
              <a:rPr lang="en-US"/>
              <a:t>Step 2:	</a:t>
            </a:r>
            <a:r>
              <a:rPr b="1" lang="en-US">
                <a:solidFill>
                  <a:srgbClr val="FF0000"/>
                </a:solidFill>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None/>
            </a:pPr>
            <a:r>
              <a:rPr lang="en-US"/>
              <a:t>Step 3:	</a:t>
            </a:r>
            <a:r>
              <a:rPr b="1" lang="en-US">
                <a:solidFill>
                  <a:srgbClr val="FF0000"/>
                </a:solidFill>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None/>
            </a:pPr>
            <a:r>
              <a:rPr lang="en-US"/>
              <a:t>Step 4:	</a:t>
            </a:r>
            <a:r>
              <a:rPr b="1" lang="en-US">
                <a:solidFill>
                  <a:srgbClr val="FF0000"/>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None/>
            </a:pPr>
            <a:r>
              <a:rPr lang="en-US"/>
              <a:t>Step 5:	</a:t>
            </a:r>
            <a:r>
              <a:rPr b="1" lang="en-US">
                <a:solidFill>
                  <a:srgbClr val="FF0000"/>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None/>
            </a:pPr>
            <a:r>
              <a:rPr lang="en-US"/>
              <a:t>Step 6:	</a:t>
            </a:r>
            <a:r>
              <a:rPr b="1" lang="en-US">
                <a:solidFill>
                  <a:srgbClr val="FF0000"/>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None/>
            </a:pPr>
            <a:r>
              <a:rPr lang="en-US"/>
              <a:t>Step 7:	</a:t>
            </a:r>
            <a:r>
              <a:rPr b="1" lang="en-US">
                <a:solidFill>
                  <a:srgbClr val="FF0000"/>
                </a:solidFill>
                <a:latin typeface="Arial Black"/>
                <a:ea typeface="Arial Black"/>
                <a:cs typeface="Arial Black"/>
                <a:sym typeface="Arial Black"/>
              </a:rPr>
              <a:t>T</a:t>
            </a:r>
            <a:r>
              <a:rPr lang="en-US"/>
              <a:t>ry the dictionary</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0" st="0"/>
                                            </p:txEl>
                                          </p:spTgt>
                                        </p:tgtEl>
                                        <p:attrNameLst>
                                          <p:attrName>style.visibility</p:attrName>
                                        </p:attrNameLst>
                                      </p:cBhvr>
                                      <p:to>
                                        <p:strVal val="visible"/>
                                      </p:to>
                                    </p:set>
                                    <p:animEffect filter="fade" transition="in">
                                      <p:cBhvr>
                                        <p:cTn dur="500"/>
                                        <p:tgtEl>
                                          <p:spTgt spid="1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1" st="1"/>
                                            </p:txEl>
                                          </p:spTgt>
                                        </p:tgtEl>
                                        <p:attrNameLst>
                                          <p:attrName>style.visibility</p:attrName>
                                        </p:attrNameLst>
                                      </p:cBhvr>
                                      <p:to>
                                        <p:strVal val="visible"/>
                                      </p:to>
                                    </p:set>
                                    <p:animEffect filter="fade" transition="in">
                                      <p:cBhvr>
                                        <p:cTn dur="500"/>
                                        <p:tgtEl>
                                          <p:spTgt spid="1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2" st="2"/>
                                            </p:txEl>
                                          </p:spTgt>
                                        </p:tgtEl>
                                        <p:attrNameLst>
                                          <p:attrName>style.visibility</p:attrName>
                                        </p:attrNameLst>
                                      </p:cBhvr>
                                      <p:to>
                                        <p:strVal val="visible"/>
                                      </p:to>
                                    </p:set>
                                    <p:animEffect filter="fade" transition="in">
                                      <p:cBhvr>
                                        <p:cTn dur="500"/>
                                        <p:tgtEl>
                                          <p:spTgt spid="1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3" st="3"/>
                                            </p:txEl>
                                          </p:spTgt>
                                        </p:tgtEl>
                                        <p:attrNameLst>
                                          <p:attrName>style.visibility</p:attrName>
                                        </p:attrNameLst>
                                      </p:cBhvr>
                                      <p:to>
                                        <p:strVal val="visible"/>
                                      </p:to>
                                    </p:set>
                                    <p:animEffect filter="fade" transition="in">
                                      <p:cBhvr>
                                        <p:cTn dur="500"/>
                                        <p:tgtEl>
                                          <p:spTgt spid="1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4" st="4"/>
                                            </p:txEl>
                                          </p:spTgt>
                                        </p:tgtEl>
                                        <p:attrNameLst>
                                          <p:attrName>style.visibility</p:attrName>
                                        </p:attrNameLst>
                                      </p:cBhvr>
                                      <p:to>
                                        <p:strVal val="visible"/>
                                      </p:to>
                                    </p:set>
                                    <p:animEffect filter="fade" transition="in">
                                      <p:cBhvr>
                                        <p:cTn dur="500"/>
                                        <p:tgtEl>
                                          <p:spTgt spid="1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5" st="5"/>
                                            </p:txEl>
                                          </p:spTgt>
                                        </p:tgtEl>
                                        <p:attrNameLst>
                                          <p:attrName>style.visibility</p:attrName>
                                        </p:attrNameLst>
                                      </p:cBhvr>
                                      <p:to>
                                        <p:strVal val="visible"/>
                                      </p:to>
                                    </p:set>
                                    <p:animEffect filter="fade" transition="in">
                                      <p:cBhvr>
                                        <p:cTn dur="500"/>
                                        <p:tgtEl>
                                          <p:spTgt spid="1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6" st="6"/>
                                            </p:txEl>
                                          </p:spTgt>
                                        </p:tgtEl>
                                        <p:attrNameLst>
                                          <p:attrName>style.visibility</p:attrName>
                                        </p:attrNameLst>
                                      </p:cBhvr>
                                      <p:to>
                                        <p:strVal val="visible"/>
                                      </p:to>
                                    </p:set>
                                    <p:animEffect filter="fade" transition="in">
                                      <p:cBhvr>
                                        <p:cTn dur="500"/>
                                        <p:tgtEl>
                                          <p:spTgt spid="11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8">
                                            <p:txEl>
                                              <p:pRg end="7" st="7"/>
                                            </p:txEl>
                                          </p:spTgt>
                                        </p:tgtEl>
                                        <p:attrNameLst>
                                          <p:attrName>style.visibility</p:attrName>
                                        </p:attrNameLst>
                                      </p:cBhvr>
                                      <p:to>
                                        <p:strVal val="visible"/>
                                      </p:to>
                                    </p:set>
                                    <p:animEffect filter="fade" transition="in">
                                      <p:cBhvr>
                                        <p:cTn dur="500"/>
                                        <p:tgtEl>
                                          <p:spTgt spid="114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20"/>
          <p:cNvSpPr txBox="1"/>
          <p:nvPr>
            <p:ph idx="4294967295"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200"/>
              <a:buNone/>
            </a:pPr>
            <a:r>
              <a:rPr lang="en-US" sz="4400">
                <a:solidFill>
                  <a:srgbClr val="0000FF"/>
                </a:solidFill>
                <a:latin typeface="Salsa"/>
                <a:ea typeface="Salsa"/>
                <a:cs typeface="Salsa"/>
                <a:sym typeface="Salsa"/>
              </a:rPr>
              <a:t> </a:t>
            </a:r>
            <a:r>
              <a:rPr lang="en-US" sz="9600">
                <a:solidFill>
                  <a:srgbClr val="0000FF"/>
                </a:solidFill>
                <a:latin typeface="Salsa"/>
                <a:ea typeface="Salsa"/>
                <a:cs typeface="Salsa"/>
                <a:sym typeface="Salsa"/>
              </a:rPr>
              <a:t>Rapid-Fire Verbal Rehearsal</a:t>
            </a:r>
            <a:endParaRPr sz="9600">
              <a:solidFill>
                <a:srgbClr val="0000FF"/>
              </a:solidFill>
              <a:latin typeface="Salsa"/>
              <a:ea typeface="Salsa"/>
              <a:cs typeface="Salsa"/>
              <a:sym typeface="Salsa"/>
            </a:endParaRPr>
          </a:p>
        </p:txBody>
      </p:sp>
      <p:sp>
        <p:nvSpPr>
          <p:cNvPr id="1154" name="Google Shape;1154;p1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21"/>
          <p:cNvSpPr txBox="1"/>
          <p:nvPr>
            <p:ph idx="4294967295" type="ctrTitle"/>
          </p:nvPr>
        </p:nvSpPr>
        <p:spPr>
          <a:xfrm>
            <a:off x="1016300" y="2163475"/>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600"/>
              <a:buFont typeface="Book Antiqua"/>
              <a:buNone/>
            </a:pPr>
            <a:r>
              <a:rPr b="0" i="0" lang="en-US" sz="9600" u="none" cap="none" strike="noStrike">
                <a:solidFill>
                  <a:srgbClr val="0000FF"/>
                </a:solidFill>
                <a:latin typeface="Book Antiqua"/>
                <a:ea typeface="Book Antiqua"/>
                <a:cs typeface="Book Antiqua"/>
                <a:sym typeface="Book Antiqua"/>
              </a:rPr>
              <a:t>Small Group Verbal Rehearsal</a:t>
            </a:r>
            <a:endParaRPr b="0" i="0" sz="4400" u="none" cap="none" strike="noStrike">
              <a:solidFill>
                <a:srgbClr val="0000FF"/>
              </a:solidFill>
              <a:latin typeface="Book Antiqua"/>
              <a:ea typeface="Book Antiqua"/>
              <a:cs typeface="Book Antiqua"/>
              <a:sym typeface="Book Antiqua"/>
            </a:endParaRPr>
          </a:p>
        </p:txBody>
      </p:sp>
      <p:sp>
        <p:nvSpPr>
          <p:cNvPr id="1160" name="Google Shape;1160;p1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t/>
            </a:r>
            <a:endParaRPr/>
          </a:p>
        </p:txBody>
      </p:sp>
      <p:sp>
        <p:nvSpPr>
          <p:cNvPr id="231" name="Google Shape;231;p2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232" name="Google Shape;232;p23"/>
          <p:cNvPicPr preferRelativeResize="0"/>
          <p:nvPr/>
        </p:nvPicPr>
        <p:blipFill rotWithShape="1">
          <a:blip r:embed="rId3">
            <a:alphaModFix/>
          </a:blip>
          <a:srcRect b="0" l="0" r="0" t="0"/>
          <a:stretch/>
        </p:blipFill>
        <p:spPr>
          <a:xfrm>
            <a:off x="98425" y="274638"/>
            <a:ext cx="8850367" cy="604397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122"/>
          <p:cNvSpPr txBox="1"/>
          <p:nvPr>
            <p:ph idx="4294967295" type="ctrTitle"/>
          </p:nvPr>
        </p:nvSpPr>
        <p:spPr>
          <a:xfrm>
            <a:off x="1016300" y="2163475"/>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600"/>
              <a:buFont typeface="Book Antiqua"/>
              <a:buNone/>
            </a:pPr>
            <a:r>
              <a:rPr b="0" i="0" lang="en-US" sz="9600" u="none" cap="none" strike="noStrike">
                <a:solidFill>
                  <a:srgbClr val="0000FF"/>
                </a:solidFill>
                <a:latin typeface="Book Antiqua"/>
                <a:ea typeface="Book Antiqua"/>
                <a:cs typeface="Book Antiqua"/>
                <a:sym typeface="Book Antiqua"/>
              </a:rPr>
              <a:t>Word ID Verbal Quiz #1</a:t>
            </a:r>
            <a:endParaRPr b="0" i="0" sz="4400" u="none" cap="none" strike="noStrike">
              <a:solidFill>
                <a:srgbClr val="0000FF"/>
              </a:solidFill>
              <a:latin typeface="Book Antiqua"/>
              <a:ea typeface="Book Antiqua"/>
              <a:cs typeface="Book Antiqua"/>
              <a:sym typeface="Book Antiqua"/>
            </a:endParaRPr>
          </a:p>
        </p:txBody>
      </p:sp>
      <p:sp>
        <p:nvSpPr>
          <p:cNvPr id="1166" name="Google Shape;1166;p1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pic>
        <p:nvPicPr>
          <p:cNvPr id="1171" name="Google Shape;1171;p123"/>
          <p:cNvPicPr preferRelativeResize="0"/>
          <p:nvPr/>
        </p:nvPicPr>
        <p:blipFill rotWithShape="1">
          <a:blip r:embed="rId3">
            <a:alphaModFix/>
          </a:blip>
          <a:srcRect b="0" l="0" r="0" t="0"/>
          <a:stretch/>
        </p:blipFill>
        <p:spPr>
          <a:xfrm>
            <a:off x="1592495" y="98425"/>
            <a:ext cx="6626830" cy="6759574"/>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24"/>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rPr b="1" lang="en-US" sz="9600">
                <a:solidFill>
                  <a:srgbClr val="0000FF"/>
                </a:solidFill>
              </a:rPr>
              <a:t>DAY 5</a:t>
            </a:r>
            <a:endParaRPr b="1">
              <a:solidFill>
                <a:srgbClr val="0000FF"/>
              </a:solidFill>
            </a:endParaRPr>
          </a:p>
        </p:txBody>
      </p:sp>
      <p:sp>
        <p:nvSpPr>
          <p:cNvPr id="1177" name="Google Shape;1177;p12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1178" name="Google Shape;1178;p12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1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Start-Up Activity</a:t>
            </a:r>
            <a:endParaRPr/>
          </a:p>
        </p:txBody>
      </p:sp>
      <p:sp>
        <p:nvSpPr>
          <p:cNvPr id="1184" name="Google Shape;1184;p12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400"/>
              <a:buChar char="•"/>
            </a:pPr>
            <a:r>
              <a:rPr lang="en-US" sz="4400"/>
              <a:t>In your journal, DISSECT these words:</a:t>
            </a:r>
            <a:endParaRPr/>
          </a:p>
          <a:p>
            <a:pPr indent="-342900" lvl="0" marL="342900" rtl="0" algn="l">
              <a:lnSpc>
                <a:spcPct val="100000"/>
              </a:lnSpc>
              <a:spcBef>
                <a:spcPts val="880"/>
              </a:spcBef>
              <a:spcAft>
                <a:spcPts val="0"/>
              </a:spcAft>
              <a:buClr>
                <a:schemeClr val="dk1"/>
              </a:buClr>
              <a:buSzPts val="4400"/>
              <a:buChar char="•"/>
            </a:pPr>
            <a:r>
              <a:rPr lang="en-US" sz="4400"/>
              <a:t>environment</a:t>
            </a:r>
            <a:endParaRPr/>
          </a:p>
          <a:p>
            <a:pPr indent="-342900" lvl="0" marL="342900" rtl="0" algn="l">
              <a:lnSpc>
                <a:spcPct val="100000"/>
              </a:lnSpc>
              <a:spcBef>
                <a:spcPts val="880"/>
              </a:spcBef>
              <a:spcAft>
                <a:spcPts val="0"/>
              </a:spcAft>
              <a:buClr>
                <a:schemeClr val="dk1"/>
              </a:buClr>
              <a:buSzPts val="4400"/>
              <a:buChar char="•"/>
            </a:pPr>
            <a:r>
              <a:rPr lang="en-US" sz="4400"/>
              <a:t>pandemonium</a:t>
            </a:r>
            <a:endParaRPr/>
          </a:p>
          <a:p>
            <a:pPr indent="-342900" lvl="0" marL="342900" rtl="0" algn="l">
              <a:lnSpc>
                <a:spcPct val="100000"/>
              </a:lnSpc>
              <a:spcBef>
                <a:spcPts val="880"/>
              </a:spcBef>
              <a:spcAft>
                <a:spcPts val="0"/>
              </a:spcAft>
              <a:buClr>
                <a:schemeClr val="dk1"/>
              </a:buClr>
              <a:buSzPts val="4400"/>
              <a:buChar char="•"/>
            </a:pPr>
            <a:r>
              <a:rPr lang="en-US" sz="4400"/>
              <a:t>precipitate</a:t>
            </a:r>
            <a:endParaRPr/>
          </a:p>
          <a:p>
            <a:pPr indent="-342900" lvl="0" marL="342900" rtl="0" algn="l">
              <a:lnSpc>
                <a:spcPct val="100000"/>
              </a:lnSpc>
              <a:spcBef>
                <a:spcPts val="880"/>
              </a:spcBef>
              <a:spcAft>
                <a:spcPts val="0"/>
              </a:spcAft>
              <a:buClr>
                <a:schemeClr val="dk1"/>
              </a:buClr>
              <a:buSzPts val="4400"/>
              <a:buChar char="•"/>
            </a:pPr>
            <a:r>
              <a:rPr lang="en-US" sz="4400"/>
              <a:t>perpendicular</a:t>
            </a:r>
            <a:endParaRPr/>
          </a:p>
          <a:p>
            <a:pPr indent="-63500" lvl="0" marL="342900" rtl="0" algn="l">
              <a:lnSpc>
                <a:spcPct val="100000"/>
              </a:lnSpc>
              <a:spcBef>
                <a:spcPts val="880"/>
              </a:spcBef>
              <a:spcAft>
                <a:spcPts val="0"/>
              </a:spcAft>
              <a:buClr>
                <a:schemeClr val="dk1"/>
              </a:buClr>
              <a:buSzPts val="4400"/>
              <a:buNone/>
            </a:pPr>
            <a:r>
              <a:t/>
            </a:r>
            <a:endParaRPr sz="4400"/>
          </a:p>
        </p:txBody>
      </p:sp>
      <p:sp>
        <p:nvSpPr>
          <p:cNvPr id="1185" name="Google Shape;1185;p1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2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191" name="Google Shape;1191;p12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Please get the following out of the Word ID section of your notebook:</a:t>
            </a:r>
            <a:endParaRPr/>
          </a:p>
          <a:p>
            <a:pPr indent="-514350" lvl="0" marL="514350" rtl="0" algn="l">
              <a:lnSpc>
                <a:spcPct val="100000"/>
              </a:lnSpc>
              <a:spcBef>
                <a:spcPts val="640"/>
              </a:spcBef>
              <a:spcAft>
                <a:spcPts val="0"/>
              </a:spcAft>
              <a:buClr>
                <a:schemeClr val="dk1"/>
              </a:buClr>
              <a:buSzPts val="3200"/>
              <a:buFont typeface="Book Antiqua"/>
              <a:buAutoNum type="alphaLcParenR"/>
            </a:pPr>
            <a:r>
              <a:rPr lang="en-US"/>
              <a:t>Assignment Sheet</a:t>
            </a:r>
            <a:endParaRPr/>
          </a:p>
          <a:p>
            <a:pPr indent="-514350" lvl="0" marL="514350" rtl="0" algn="l">
              <a:lnSpc>
                <a:spcPct val="100000"/>
              </a:lnSpc>
              <a:spcBef>
                <a:spcPts val="640"/>
              </a:spcBef>
              <a:spcAft>
                <a:spcPts val="0"/>
              </a:spcAft>
              <a:buClr>
                <a:schemeClr val="dk1"/>
              </a:buClr>
              <a:buSzPts val="3200"/>
              <a:buFont typeface="Book Antiqua"/>
              <a:buAutoNum type="alphaLcParenR"/>
            </a:pPr>
            <a:r>
              <a:rPr lang="en-US"/>
              <a:t>Word Beginnings List (both pages)</a:t>
            </a:r>
            <a:endParaRPr/>
          </a:p>
          <a:p>
            <a:pPr indent="-514350" lvl="0" marL="514350" rtl="0" algn="l">
              <a:lnSpc>
                <a:spcPct val="100000"/>
              </a:lnSpc>
              <a:spcBef>
                <a:spcPts val="640"/>
              </a:spcBef>
              <a:spcAft>
                <a:spcPts val="0"/>
              </a:spcAft>
              <a:buClr>
                <a:schemeClr val="dk1"/>
              </a:buClr>
              <a:buSzPts val="3200"/>
              <a:buFont typeface="Book Antiqua"/>
              <a:buAutoNum type="alphaLcParenR"/>
            </a:pPr>
            <a:r>
              <a:rPr lang="en-US"/>
              <a:t>Word Endings List (both pages)</a:t>
            </a:r>
            <a:endParaRPr/>
          </a:p>
          <a:p>
            <a:pPr indent="-514350" lvl="0" marL="514350" rtl="0" algn="l">
              <a:lnSpc>
                <a:spcPct val="100000"/>
              </a:lnSpc>
              <a:spcBef>
                <a:spcPts val="640"/>
              </a:spcBef>
              <a:spcAft>
                <a:spcPts val="0"/>
              </a:spcAft>
              <a:buClr>
                <a:schemeClr val="dk1"/>
              </a:buClr>
              <a:buSzPts val="3200"/>
              <a:buFont typeface="Book Antiqua"/>
              <a:buAutoNum type="alphaLcParenR"/>
            </a:pPr>
            <a:r>
              <a:rPr lang="en-US"/>
              <a:t>Word Identification Strategy Worksheet (only one page)</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1192" name="Google Shape;1192;p1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pic>
        <p:nvPicPr>
          <p:cNvPr id="1198" name="Google Shape;1198;p127"/>
          <p:cNvPicPr preferRelativeResize="0"/>
          <p:nvPr/>
        </p:nvPicPr>
        <p:blipFill rotWithShape="1">
          <a:blip r:embed="rId3">
            <a:alphaModFix/>
          </a:blip>
          <a:srcRect b="0" l="0" r="0" t="0"/>
          <a:stretch/>
        </p:blipFill>
        <p:spPr>
          <a:xfrm>
            <a:off x="1928064" y="0"/>
            <a:ext cx="5287873" cy="6858001"/>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2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204" name="Google Shape;1204;p1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Within all the passages that we will be reading, there are 16 words that have been highlighted.</a:t>
            </a:r>
            <a:endParaRPr/>
          </a:p>
          <a:p>
            <a:pPr indent="-342900" lvl="0" marL="342900" rtl="0" algn="l">
              <a:lnSpc>
                <a:spcPct val="90000"/>
              </a:lnSpc>
              <a:spcBef>
                <a:spcPts val="640"/>
              </a:spcBef>
              <a:spcAft>
                <a:spcPts val="0"/>
              </a:spcAft>
              <a:buClr>
                <a:schemeClr val="dk1"/>
              </a:buClr>
              <a:buSzPts val="3200"/>
              <a:buChar char="•"/>
            </a:pPr>
            <a:r>
              <a:rPr lang="en-US"/>
              <a:t>You will stop and use the strategy each time you come to a word that has been highlighted.</a:t>
            </a:r>
            <a:endParaRPr/>
          </a:p>
          <a:p>
            <a:pPr indent="-342900" lvl="0" marL="342900" rtl="0" algn="l">
              <a:lnSpc>
                <a:spcPct val="90000"/>
              </a:lnSpc>
              <a:spcBef>
                <a:spcPts val="640"/>
              </a:spcBef>
              <a:spcAft>
                <a:spcPts val="0"/>
              </a:spcAft>
              <a:buClr>
                <a:schemeClr val="dk1"/>
              </a:buClr>
              <a:buSzPts val="3200"/>
              <a:buChar char="•"/>
            </a:pPr>
            <a:r>
              <a:rPr lang="en-US"/>
              <a:t>You will write your dissections on the Word Identification Strategy Worksheet.</a:t>
            </a:r>
            <a:endParaRPr/>
          </a:p>
        </p:txBody>
      </p:sp>
      <p:sp>
        <p:nvSpPr>
          <p:cNvPr id="1205" name="Google Shape;1205;p12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4">
                                            <p:txEl>
                                              <p:pRg end="0" st="0"/>
                                            </p:txEl>
                                          </p:spTgt>
                                        </p:tgtEl>
                                        <p:attrNameLst>
                                          <p:attrName>style.visibility</p:attrName>
                                        </p:attrNameLst>
                                      </p:cBhvr>
                                      <p:to>
                                        <p:strVal val="visible"/>
                                      </p:to>
                                    </p:set>
                                    <p:animEffect filter="fade" transition="in">
                                      <p:cBhvr>
                                        <p:cTn dur="500"/>
                                        <p:tgtEl>
                                          <p:spTgt spid="1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4">
                                            <p:txEl>
                                              <p:pRg end="1" st="1"/>
                                            </p:txEl>
                                          </p:spTgt>
                                        </p:tgtEl>
                                        <p:attrNameLst>
                                          <p:attrName>style.visibility</p:attrName>
                                        </p:attrNameLst>
                                      </p:cBhvr>
                                      <p:to>
                                        <p:strVal val="visible"/>
                                      </p:to>
                                    </p:set>
                                    <p:animEffect filter="fade" transition="in">
                                      <p:cBhvr>
                                        <p:cTn dur="500"/>
                                        <p:tgtEl>
                                          <p:spTgt spid="1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4">
                                            <p:txEl>
                                              <p:pRg end="2" st="2"/>
                                            </p:txEl>
                                          </p:spTgt>
                                        </p:tgtEl>
                                        <p:attrNameLst>
                                          <p:attrName>style.visibility</p:attrName>
                                        </p:attrNameLst>
                                      </p:cBhvr>
                                      <p:to>
                                        <p:strVal val="visible"/>
                                      </p:to>
                                    </p:set>
                                    <p:animEffect filter="fade" transition="in">
                                      <p:cBhvr>
                                        <p:cTn dur="500"/>
                                        <p:tgtEl>
                                          <p:spTgt spid="120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211" name="Google Shape;1211;p1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You will also dissect four additional words of your choice for a total of twenty words.</a:t>
            </a:r>
            <a:endParaRPr/>
          </a:p>
          <a:p>
            <a:pPr indent="-342900" lvl="0" marL="342900" rtl="0" algn="l">
              <a:lnSpc>
                <a:spcPct val="90000"/>
              </a:lnSpc>
              <a:spcBef>
                <a:spcPts val="592"/>
              </a:spcBef>
              <a:spcAft>
                <a:spcPts val="0"/>
              </a:spcAft>
              <a:buClr>
                <a:schemeClr val="dk1"/>
              </a:buClr>
              <a:buSzPts val="2960"/>
              <a:buChar char="•"/>
            </a:pPr>
            <a:r>
              <a:rPr lang="en-US" sz="2960"/>
              <a:t>You will do the entire passage by yourself.  I will review your paper and give your points for words that you have correctly dissected.</a:t>
            </a:r>
            <a:endParaRPr/>
          </a:p>
          <a:p>
            <a:pPr indent="-342900" lvl="0" marL="342900" rtl="0" algn="l">
              <a:lnSpc>
                <a:spcPct val="90000"/>
              </a:lnSpc>
              <a:spcBef>
                <a:spcPts val="592"/>
              </a:spcBef>
              <a:spcAft>
                <a:spcPts val="0"/>
              </a:spcAft>
              <a:buClr>
                <a:schemeClr val="dk1"/>
              </a:buClr>
              <a:buSzPts val="2960"/>
              <a:buChar char="•"/>
            </a:pPr>
            <a:r>
              <a:rPr lang="en-US" sz="2960"/>
              <a:t>Be sure to carefully mark in your ‘Ls’ and backward ‘Ls’ and vertical lines.</a:t>
            </a:r>
            <a:endParaRPr/>
          </a:p>
          <a:p>
            <a:pPr indent="-342900" lvl="0" marL="342900" rtl="0" algn="l">
              <a:lnSpc>
                <a:spcPct val="90000"/>
              </a:lnSpc>
              <a:spcBef>
                <a:spcPts val="592"/>
              </a:spcBef>
              <a:spcAft>
                <a:spcPts val="0"/>
              </a:spcAft>
              <a:buClr>
                <a:schemeClr val="dk1"/>
              </a:buClr>
              <a:buSzPts val="2960"/>
              <a:buChar char="•"/>
            </a:pPr>
            <a:r>
              <a:rPr lang="en-US" sz="2960"/>
              <a:t>Remember to use the rules of 2’s and 3’s.</a:t>
            </a:r>
            <a:endParaRPr/>
          </a:p>
        </p:txBody>
      </p:sp>
      <p:sp>
        <p:nvSpPr>
          <p:cNvPr id="1212" name="Google Shape;1212;p12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0" st="0"/>
                                            </p:txEl>
                                          </p:spTgt>
                                        </p:tgtEl>
                                        <p:attrNameLst>
                                          <p:attrName>style.visibility</p:attrName>
                                        </p:attrNameLst>
                                      </p:cBhvr>
                                      <p:to>
                                        <p:strVal val="visible"/>
                                      </p:to>
                                    </p:set>
                                    <p:animEffect filter="fade" transition="in">
                                      <p:cBhvr>
                                        <p:cTn dur="500"/>
                                        <p:tgtEl>
                                          <p:spTgt spid="1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1" st="1"/>
                                            </p:txEl>
                                          </p:spTgt>
                                        </p:tgtEl>
                                        <p:attrNameLst>
                                          <p:attrName>style.visibility</p:attrName>
                                        </p:attrNameLst>
                                      </p:cBhvr>
                                      <p:to>
                                        <p:strVal val="visible"/>
                                      </p:to>
                                    </p:set>
                                    <p:animEffect filter="fade" transition="in">
                                      <p:cBhvr>
                                        <p:cTn dur="500"/>
                                        <p:tgtEl>
                                          <p:spTgt spid="1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2" st="2"/>
                                            </p:txEl>
                                          </p:spTgt>
                                        </p:tgtEl>
                                        <p:attrNameLst>
                                          <p:attrName>style.visibility</p:attrName>
                                        </p:attrNameLst>
                                      </p:cBhvr>
                                      <p:to>
                                        <p:strVal val="visible"/>
                                      </p:to>
                                    </p:set>
                                    <p:animEffect filter="fade" transition="in">
                                      <p:cBhvr>
                                        <p:cTn dur="500"/>
                                        <p:tgtEl>
                                          <p:spTgt spid="1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xEl>
                                              <p:pRg end="3" st="3"/>
                                            </p:txEl>
                                          </p:spTgt>
                                        </p:tgtEl>
                                        <p:attrNameLst>
                                          <p:attrName>style.visibility</p:attrName>
                                        </p:attrNameLst>
                                      </p:cBhvr>
                                      <p:to>
                                        <p:strVal val="visible"/>
                                      </p:to>
                                    </p:set>
                                    <p:animEffect filter="fade" transition="in">
                                      <p:cBhvr>
                                        <p:cTn dur="500"/>
                                        <p:tgtEl>
                                          <p:spTgt spid="121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218" name="Google Shape;1218;p1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5200"/>
              <a:buChar char="•"/>
            </a:pPr>
            <a:r>
              <a:rPr lang="en-US" sz="4800"/>
              <a:t>When you have completed dissecting 20 words, take the comprehension quiz.  </a:t>
            </a:r>
            <a:endParaRPr sz="4800"/>
          </a:p>
          <a:p>
            <a:pPr indent="-342900" lvl="0" marL="342900" rtl="0" algn="l">
              <a:lnSpc>
                <a:spcPct val="100000"/>
              </a:lnSpc>
              <a:spcBef>
                <a:spcPts val="640"/>
              </a:spcBef>
              <a:spcAft>
                <a:spcPts val="0"/>
              </a:spcAft>
              <a:buClr>
                <a:schemeClr val="dk1"/>
              </a:buClr>
              <a:buSzPts val="5200"/>
              <a:buChar char="•"/>
            </a:pPr>
            <a:r>
              <a:rPr lang="en-US" sz="4800"/>
              <a:t>Circle the letter of the correct answer.</a:t>
            </a:r>
            <a:endParaRPr sz="4800"/>
          </a:p>
        </p:txBody>
      </p:sp>
      <p:sp>
        <p:nvSpPr>
          <p:cNvPr id="1219" name="Google Shape;1219;p1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pic>
        <p:nvPicPr>
          <p:cNvPr id="1225" name="Google Shape;1225;p131"/>
          <p:cNvPicPr preferRelativeResize="0"/>
          <p:nvPr/>
        </p:nvPicPr>
        <p:blipFill rotWithShape="1">
          <a:blip r:embed="rId3">
            <a:alphaModFix/>
          </a:blip>
          <a:srcRect b="0" l="0" r="0" t="0"/>
          <a:stretch/>
        </p:blipFill>
        <p:spPr>
          <a:xfrm>
            <a:off x="1571946" y="98425"/>
            <a:ext cx="5424756" cy="65181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4"/>
          <p:cNvPicPr preferRelativeResize="0"/>
          <p:nvPr/>
        </p:nvPicPr>
        <p:blipFill rotWithShape="1">
          <a:blip r:embed="rId3">
            <a:alphaModFix/>
          </a:blip>
          <a:srcRect b="0" l="0" r="0" t="0"/>
          <a:stretch/>
        </p:blipFill>
        <p:spPr>
          <a:xfrm>
            <a:off x="821933" y="592148"/>
            <a:ext cx="7890553" cy="5264122"/>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pic>
        <p:nvPicPr>
          <p:cNvPr id="1231" name="Google Shape;1231;p132"/>
          <p:cNvPicPr preferRelativeResize="0"/>
          <p:nvPr/>
        </p:nvPicPr>
        <p:blipFill rotWithShape="1">
          <a:blip r:embed="rId3">
            <a:alphaModFix/>
          </a:blip>
          <a:srcRect b="0" l="0" r="0" t="0"/>
          <a:stretch/>
        </p:blipFill>
        <p:spPr>
          <a:xfrm>
            <a:off x="1273995" y="98424"/>
            <a:ext cx="6524088" cy="641539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pic>
        <p:nvPicPr>
          <p:cNvPr id="1237" name="Google Shape;1237;p133"/>
          <p:cNvPicPr preferRelativeResize="0"/>
          <p:nvPr/>
        </p:nvPicPr>
        <p:blipFill rotWithShape="1">
          <a:blip r:embed="rId3">
            <a:alphaModFix/>
          </a:blip>
          <a:srcRect b="0" l="0" r="0" t="0"/>
          <a:stretch/>
        </p:blipFill>
        <p:spPr>
          <a:xfrm>
            <a:off x="1726058" y="976045"/>
            <a:ext cx="4911048" cy="570215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3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243" name="Google Shape;1243;p13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200"/>
              <a:buChar char="•"/>
            </a:pPr>
            <a:r>
              <a:rPr lang="en-US" sz="3800"/>
              <a:t>Trade papers with your shoulder partner.</a:t>
            </a:r>
            <a:endParaRPr sz="3800"/>
          </a:p>
          <a:p>
            <a:pPr indent="-342900" lvl="0" marL="342900" rtl="0" algn="l">
              <a:lnSpc>
                <a:spcPct val="100000"/>
              </a:lnSpc>
              <a:spcBef>
                <a:spcPts val="640"/>
              </a:spcBef>
              <a:spcAft>
                <a:spcPts val="0"/>
              </a:spcAft>
              <a:buClr>
                <a:schemeClr val="dk1"/>
              </a:buClr>
              <a:buSzPts val="4200"/>
              <a:buChar char="•"/>
            </a:pPr>
            <a:r>
              <a:rPr lang="en-US" sz="3800"/>
              <a:t>Each person will check their partner’s paper.</a:t>
            </a:r>
            <a:endParaRPr sz="3800"/>
          </a:p>
          <a:p>
            <a:pPr indent="-342900" lvl="0" marL="342900" rtl="0" algn="l">
              <a:lnSpc>
                <a:spcPct val="100000"/>
              </a:lnSpc>
              <a:spcBef>
                <a:spcPts val="640"/>
              </a:spcBef>
              <a:spcAft>
                <a:spcPts val="0"/>
              </a:spcAft>
              <a:buClr>
                <a:schemeClr val="dk1"/>
              </a:buClr>
              <a:buSzPts val="4200"/>
              <a:buChar char="•"/>
            </a:pPr>
            <a:r>
              <a:rPr lang="en-US" sz="3800"/>
              <a:t>If you disagree with the dissection, write the word at the bottom of the page.</a:t>
            </a:r>
            <a:endParaRPr sz="3800"/>
          </a:p>
        </p:txBody>
      </p:sp>
      <p:sp>
        <p:nvSpPr>
          <p:cNvPr id="1244" name="Google Shape;1244;p13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250" name="Google Shape;1250;p13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5100"/>
              <a:t>Work together with the person you exchanged paper with to try and decide the correct way to dissect the word(s).</a:t>
            </a:r>
            <a:endParaRPr sz="5100"/>
          </a:p>
        </p:txBody>
      </p:sp>
      <p:sp>
        <p:nvSpPr>
          <p:cNvPr id="1251" name="Google Shape;1251;p1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3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257" name="Google Shape;1257;p13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258" name="Google Shape;1258;p13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37"/>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rPr b="1" lang="en-US" sz="9600">
                <a:solidFill>
                  <a:srgbClr val="0000FF"/>
                </a:solidFill>
              </a:rPr>
              <a:t>DAY 6</a:t>
            </a:r>
            <a:endParaRPr b="1">
              <a:solidFill>
                <a:srgbClr val="0000FF"/>
              </a:solidFill>
            </a:endParaRPr>
          </a:p>
        </p:txBody>
      </p:sp>
      <p:sp>
        <p:nvSpPr>
          <p:cNvPr id="1264" name="Google Shape;1264;p137"/>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1265" name="Google Shape;1265;p1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13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Start-Up Activity</a:t>
            </a:r>
            <a:endParaRPr/>
          </a:p>
        </p:txBody>
      </p:sp>
      <p:sp>
        <p:nvSpPr>
          <p:cNvPr id="1271" name="Google Shape;1271;p13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Char char="•"/>
            </a:pPr>
            <a:r>
              <a:rPr lang="en-US"/>
              <a:t>In your journal DISSECT the words:</a:t>
            </a:r>
            <a:endParaRPr/>
          </a:p>
          <a:p>
            <a:pPr indent="-342900" lvl="0" marL="342900" rtl="0" algn="ctr">
              <a:lnSpc>
                <a:spcPct val="100000"/>
              </a:lnSpc>
              <a:spcBef>
                <a:spcPts val="640"/>
              </a:spcBef>
              <a:spcAft>
                <a:spcPts val="0"/>
              </a:spcAft>
              <a:buClr>
                <a:schemeClr val="dk1"/>
              </a:buClr>
              <a:buSzPts val="3200"/>
              <a:buChar char="•"/>
            </a:pPr>
            <a:r>
              <a:rPr lang="en-US"/>
              <a:t>imagination</a:t>
            </a:r>
            <a:endParaRPr/>
          </a:p>
          <a:p>
            <a:pPr indent="-342900" lvl="0" marL="342900" rtl="0" algn="ctr">
              <a:lnSpc>
                <a:spcPct val="100000"/>
              </a:lnSpc>
              <a:spcBef>
                <a:spcPts val="640"/>
              </a:spcBef>
              <a:spcAft>
                <a:spcPts val="0"/>
              </a:spcAft>
              <a:buClr>
                <a:schemeClr val="dk1"/>
              </a:buClr>
              <a:buSzPts val="3200"/>
              <a:buChar char="•"/>
            </a:pPr>
            <a:r>
              <a:rPr lang="en-US"/>
              <a:t>entertained</a:t>
            </a:r>
            <a:endParaRPr/>
          </a:p>
          <a:p>
            <a:pPr indent="-342900" lvl="0" marL="342900" rtl="0" algn="ctr">
              <a:lnSpc>
                <a:spcPct val="100000"/>
              </a:lnSpc>
              <a:spcBef>
                <a:spcPts val="640"/>
              </a:spcBef>
              <a:spcAft>
                <a:spcPts val="0"/>
              </a:spcAft>
              <a:buClr>
                <a:schemeClr val="dk1"/>
              </a:buClr>
              <a:buSzPts val="3200"/>
              <a:buChar char="•"/>
            </a:pPr>
            <a:r>
              <a:rPr lang="en-US"/>
              <a:t>admirable</a:t>
            </a:r>
            <a:endParaRPr/>
          </a:p>
          <a:p>
            <a:pPr indent="-342900" lvl="0" marL="342900" rtl="0" algn="ctr">
              <a:lnSpc>
                <a:spcPct val="100000"/>
              </a:lnSpc>
              <a:spcBef>
                <a:spcPts val="640"/>
              </a:spcBef>
              <a:spcAft>
                <a:spcPts val="0"/>
              </a:spcAft>
              <a:buClr>
                <a:schemeClr val="dk1"/>
              </a:buClr>
              <a:buSzPts val="3200"/>
              <a:buChar char="•"/>
            </a:pPr>
            <a:r>
              <a:rPr lang="en-US"/>
              <a:t>inflationism</a:t>
            </a:r>
            <a:endParaRPr/>
          </a:p>
        </p:txBody>
      </p:sp>
      <p:sp>
        <p:nvSpPr>
          <p:cNvPr id="1272" name="Google Shape;1272;p1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3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sz="6600">
                <a:solidFill>
                  <a:srgbClr val="00B050"/>
                </a:solidFill>
                <a:latin typeface="Book Antiqua"/>
                <a:ea typeface="Book Antiqua"/>
                <a:cs typeface="Book Antiqua"/>
                <a:sym typeface="Book Antiqua"/>
              </a:rPr>
              <a:t>REVIEW</a:t>
            </a:r>
            <a:endParaRPr/>
          </a:p>
        </p:txBody>
      </p:sp>
      <p:sp>
        <p:nvSpPr>
          <p:cNvPr id="1278" name="Google Shape;1278;p13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514350" lvl="0" marL="628650" rtl="0" algn="l">
              <a:lnSpc>
                <a:spcPct val="100000"/>
              </a:lnSpc>
              <a:spcBef>
                <a:spcPts val="360"/>
              </a:spcBef>
              <a:spcAft>
                <a:spcPts val="0"/>
              </a:spcAft>
              <a:buSzPts val="1800"/>
              <a:buFont typeface="Arial"/>
              <a:buAutoNum type="arabicPeriod"/>
            </a:pPr>
            <a:r>
              <a:rPr lang="en-US"/>
              <a:t>What does the word dissect mean?</a:t>
            </a:r>
            <a:endParaRPr/>
          </a:p>
          <a:p>
            <a:pPr indent="-514350" lvl="0" marL="628650" rtl="0" algn="l">
              <a:lnSpc>
                <a:spcPct val="100000"/>
              </a:lnSpc>
              <a:spcBef>
                <a:spcPts val="360"/>
              </a:spcBef>
              <a:spcAft>
                <a:spcPts val="0"/>
              </a:spcAft>
              <a:buSzPts val="1800"/>
              <a:buFont typeface="Arial"/>
              <a:buAutoNum type="arabicPeriod"/>
            </a:pPr>
            <a:r>
              <a:rPr lang="en-US"/>
              <a:t>What are the steps of the Word Identification Strategy?</a:t>
            </a:r>
            <a:endParaRPr/>
          </a:p>
          <a:p>
            <a:pPr indent="-514350" lvl="0" marL="628650" rtl="0" algn="l">
              <a:lnSpc>
                <a:spcPct val="100000"/>
              </a:lnSpc>
              <a:spcBef>
                <a:spcPts val="360"/>
              </a:spcBef>
              <a:spcAft>
                <a:spcPts val="0"/>
              </a:spcAft>
              <a:buSzPts val="1800"/>
              <a:buFont typeface="Arial"/>
              <a:buAutoNum type="arabicPeriod"/>
            </a:pPr>
            <a:r>
              <a:rPr lang="en-US"/>
              <a:t>What is the ruled of 2s and 3s?</a:t>
            </a:r>
            <a:endParaRPr/>
          </a:p>
          <a:p>
            <a:pPr indent="-514350" lvl="0" marL="628650" rtl="0" algn="l">
              <a:lnSpc>
                <a:spcPct val="100000"/>
              </a:lnSpc>
              <a:spcBef>
                <a:spcPts val="360"/>
              </a:spcBef>
              <a:spcAft>
                <a:spcPts val="0"/>
              </a:spcAft>
              <a:buSzPts val="1800"/>
              <a:buFont typeface="Arial"/>
              <a:buAutoNum type="arabicPeriod"/>
            </a:pPr>
            <a:r>
              <a:rPr lang="en-US"/>
              <a:t>When should you “Check with Someone”?</a:t>
            </a:r>
            <a:endParaRPr/>
          </a:p>
          <a:p>
            <a:pPr indent="-514350" lvl="0" marL="628650" rtl="0" algn="l">
              <a:lnSpc>
                <a:spcPct val="100000"/>
              </a:lnSpc>
              <a:spcBef>
                <a:spcPts val="360"/>
              </a:spcBef>
              <a:spcAft>
                <a:spcPts val="0"/>
              </a:spcAft>
              <a:buSzPts val="1800"/>
              <a:buFont typeface="Arial"/>
              <a:buAutoNum type="arabicPeriod"/>
            </a:pPr>
            <a:r>
              <a:rPr lang="en-US"/>
              <a:t>Where will you use the strategy?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0" st="0"/>
                                            </p:txEl>
                                          </p:spTgt>
                                        </p:tgtEl>
                                        <p:attrNameLst>
                                          <p:attrName>style.visibility</p:attrName>
                                        </p:attrNameLst>
                                      </p:cBhvr>
                                      <p:to>
                                        <p:strVal val="visible"/>
                                      </p:to>
                                    </p:set>
                                    <p:animEffect filter="fade" transition="in">
                                      <p:cBhvr>
                                        <p:cTn dur="500"/>
                                        <p:tgtEl>
                                          <p:spTgt spid="1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1" st="1"/>
                                            </p:txEl>
                                          </p:spTgt>
                                        </p:tgtEl>
                                        <p:attrNameLst>
                                          <p:attrName>style.visibility</p:attrName>
                                        </p:attrNameLst>
                                      </p:cBhvr>
                                      <p:to>
                                        <p:strVal val="visible"/>
                                      </p:to>
                                    </p:set>
                                    <p:animEffect filter="fade" transition="in">
                                      <p:cBhvr>
                                        <p:cTn dur="500"/>
                                        <p:tgtEl>
                                          <p:spTgt spid="1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2" st="2"/>
                                            </p:txEl>
                                          </p:spTgt>
                                        </p:tgtEl>
                                        <p:attrNameLst>
                                          <p:attrName>style.visibility</p:attrName>
                                        </p:attrNameLst>
                                      </p:cBhvr>
                                      <p:to>
                                        <p:strVal val="visible"/>
                                      </p:to>
                                    </p:set>
                                    <p:animEffect filter="fade" transition="in">
                                      <p:cBhvr>
                                        <p:cTn dur="500"/>
                                        <p:tgtEl>
                                          <p:spTgt spid="1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3" st="3"/>
                                            </p:txEl>
                                          </p:spTgt>
                                        </p:tgtEl>
                                        <p:attrNameLst>
                                          <p:attrName>style.visibility</p:attrName>
                                        </p:attrNameLst>
                                      </p:cBhvr>
                                      <p:to>
                                        <p:strVal val="visible"/>
                                      </p:to>
                                    </p:set>
                                    <p:animEffect filter="fade" transition="in">
                                      <p:cBhvr>
                                        <p:cTn dur="500"/>
                                        <p:tgtEl>
                                          <p:spTgt spid="12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4" st="4"/>
                                            </p:txEl>
                                          </p:spTgt>
                                        </p:tgtEl>
                                        <p:attrNameLst>
                                          <p:attrName>style.visibility</p:attrName>
                                        </p:attrNameLst>
                                      </p:cBhvr>
                                      <p:to>
                                        <p:strVal val="visible"/>
                                      </p:to>
                                    </p:set>
                                    <p:animEffect filter="fade" transition="in">
                                      <p:cBhvr>
                                        <p:cTn dur="500"/>
                                        <p:tgtEl>
                                          <p:spTgt spid="12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4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GET READY</a:t>
            </a:r>
            <a:endParaRPr/>
          </a:p>
        </p:txBody>
      </p:sp>
      <p:sp>
        <p:nvSpPr>
          <p:cNvPr id="1284" name="Google Shape;1284;p14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Please get out the following pages from your WORD ID section, then take everything else off of your desk :</a:t>
            </a:r>
            <a:endParaRPr/>
          </a:p>
          <a:p>
            <a:pPr indent="-514350" lvl="0" marL="514350" rtl="0" algn="l">
              <a:lnSpc>
                <a:spcPct val="100000"/>
              </a:lnSpc>
              <a:spcBef>
                <a:spcPts val="640"/>
              </a:spcBef>
              <a:spcAft>
                <a:spcPts val="0"/>
              </a:spcAft>
              <a:buClr>
                <a:schemeClr val="dk1"/>
              </a:buClr>
              <a:buSzPts val="3200"/>
              <a:buFont typeface="Book Antiqua"/>
              <a:buAutoNum type="arabicParenR"/>
            </a:pPr>
            <a:r>
              <a:rPr lang="en-US"/>
              <a:t>Prefix and Suffix Lists</a:t>
            </a:r>
            <a:endParaRPr/>
          </a:p>
          <a:p>
            <a:pPr indent="-514350" lvl="0" marL="514350" rtl="0" algn="l">
              <a:lnSpc>
                <a:spcPct val="100000"/>
              </a:lnSpc>
              <a:spcBef>
                <a:spcPts val="640"/>
              </a:spcBef>
              <a:spcAft>
                <a:spcPts val="0"/>
              </a:spcAft>
              <a:buClr>
                <a:schemeClr val="dk1"/>
              </a:buClr>
              <a:buSzPts val="3200"/>
              <a:buFont typeface="Book Antiqua"/>
              <a:buAutoNum type="arabicParenR"/>
            </a:pPr>
            <a:r>
              <a:rPr lang="en-US"/>
              <a:t>Paired Practice Checklist for students</a:t>
            </a:r>
            <a:endParaRPr/>
          </a:p>
          <a:p>
            <a:pPr indent="-514350" lvl="0" marL="514350" rtl="0" algn="l">
              <a:lnSpc>
                <a:spcPct val="100000"/>
              </a:lnSpc>
              <a:spcBef>
                <a:spcPts val="640"/>
              </a:spcBef>
              <a:spcAft>
                <a:spcPts val="0"/>
              </a:spcAft>
              <a:buClr>
                <a:schemeClr val="dk1"/>
              </a:buClr>
              <a:buSzPts val="3200"/>
              <a:buFont typeface="Book Antiqua"/>
              <a:buAutoNum type="arabicParenR"/>
            </a:pPr>
            <a:r>
              <a:rPr lang="en-US"/>
              <a:t>Reading Passage</a:t>
            </a:r>
            <a:endParaRPr/>
          </a:p>
        </p:txBody>
      </p:sp>
      <p:sp>
        <p:nvSpPr>
          <p:cNvPr id="1285" name="Google Shape;1285;p1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0" name="Shape 1290"/>
        <p:cNvGrpSpPr/>
        <p:nvPr/>
      </p:nvGrpSpPr>
      <p:grpSpPr>
        <a:xfrm>
          <a:off x="0" y="0"/>
          <a:ext cx="0" cy="0"/>
          <a:chOff x="0" y="0"/>
          <a:chExt cx="0" cy="0"/>
        </a:xfrm>
      </p:grpSpPr>
      <p:pic>
        <p:nvPicPr>
          <p:cNvPr id="1291" name="Google Shape;1291;p141"/>
          <p:cNvPicPr preferRelativeResize="0"/>
          <p:nvPr/>
        </p:nvPicPr>
        <p:blipFill rotWithShape="1">
          <a:blip r:embed="rId3">
            <a:alphaModFix/>
          </a:blip>
          <a:srcRect b="0" l="0" r="0" t="0"/>
          <a:stretch/>
        </p:blipFill>
        <p:spPr>
          <a:xfrm>
            <a:off x="2198670" y="98424"/>
            <a:ext cx="5363110" cy="62818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44" name="Google Shape;244;p2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300"/>
              <a:buChar char="•"/>
            </a:pPr>
            <a:r>
              <a:rPr lang="en-US" sz="3900"/>
              <a:t>Today we are going to start work on a strategy that will help you pronounce or DISSECT long words that  you encounter when you are reading.</a:t>
            </a:r>
            <a:endParaRPr sz="3900"/>
          </a:p>
          <a:p>
            <a:pPr indent="-342900" lvl="0" marL="342900" rtl="0" algn="l">
              <a:lnSpc>
                <a:spcPct val="100000"/>
              </a:lnSpc>
              <a:spcBef>
                <a:spcPts val="640"/>
              </a:spcBef>
              <a:spcAft>
                <a:spcPts val="0"/>
              </a:spcAft>
              <a:buClr>
                <a:schemeClr val="dk1"/>
              </a:buClr>
              <a:buSzPts val="4300"/>
              <a:buChar char="•"/>
            </a:pPr>
            <a:r>
              <a:rPr lang="en-US" sz="3900"/>
              <a:t>It is called the Word Identification Strategy.</a:t>
            </a:r>
            <a:endParaRPr sz="3900"/>
          </a:p>
        </p:txBody>
      </p:sp>
      <p:sp>
        <p:nvSpPr>
          <p:cNvPr id="245" name="Google Shape;245;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pic>
        <p:nvPicPr>
          <p:cNvPr id="1296" name="Google Shape;1296;p142"/>
          <p:cNvPicPr preferRelativeResize="0"/>
          <p:nvPr/>
        </p:nvPicPr>
        <p:blipFill rotWithShape="1">
          <a:blip r:embed="rId3">
            <a:alphaModFix/>
          </a:blip>
          <a:srcRect b="0" l="0" r="0" t="0"/>
          <a:stretch/>
        </p:blipFill>
        <p:spPr>
          <a:xfrm>
            <a:off x="1925299" y="0"/>
            <a:ext cx="5215243" cy="685800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4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02" name="Google Shape;1302;p1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Today, you will be practicing using the Word Identification Strategy with a partner.</a:t>
            </a:r>
            <a:endParaRPr/>
          </a:p>
          <a:p>
            <a:pPr indent="-342900" lvl="0" marL="342900" rtl="0" algn="l">
              <a:lnSpc>
                <a:spcPct val="90000"/>
              </a:lnSpc>
              <a:spcBef>
                <a:spcPts val="640"/>
              </a:spcBef>
              <a:spcAft>
                <a:spcPts val="0"/>
              </a:spcAft>
              <a:buClr>
                <a:schemeClr val="dk1"/>
              </a:buClr>
              <a:buSzPts val="3200"/>
              <a:buChar char="•"/>
            </a:pPr>
            <a:r>
              <a:rPr lang="en-US"/>
              <a:t>You will work with your shoulder partner.</a:t>
            </a:r>
            <a:endParaRPr/>
          </a:p>
          <a:p>
            <a:pPr indent="-342900" lvl="0" marL="342900" rtl="0" algn="l">
              <a:lnSpc>
                <a:spcPct val="90000"/>
              </a:lnSpc>
              <a:spcBef>
                <a:spcPts val="640"/>
              </a:spcBef>
              <a:spcAft>
                <a:spcPts val="0"/>
              </a:spcAft>
              <a:buClr>
                <a:schemeClr val="dk1"/>
              </a:buClr>
              <a:buSzPts val="3200"/>
              <a:buChar char="•"/>
            </a:pPr>
            <a:r>
              <a:rPr lang="en-US"/>
              <a:t>You will work together and help each other learn to apply the strategy to more and more difficult reading materials over the next few days.</a:t>
            </a:r>
            <a:endParaRPr/>
          </a:p>
        </p:txBody>
      </p:sp>
      <p:sp>
        <p:nvSpPr>
          <p:cNvPr id="1303" name="Google Shape;1303;p1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08" name="Shape 1308"/>
        <p:cNvGrpSpPr/>
        <p:nvPr/>
      </p:nvGrpSpPr>
      <p:grpSpPr>
        <a:xfrm>
          <a:off x="0" y="0"/>
          <a:ext cx="0" cy="0"/>
          <a:chOff x="0" y="0"/>
          <a:chExt cx="0" cy="0"/>
        </a:xfrm>
      </p:grpSpPr>
      <p:pic>
        <p:nvPicPr>
          <p:cNvPr id="1309" name="Google Shape;1309;p144"/>
          <p:cNvPicPr preferRelativeResize="0"/>
          <p:nvPr/>
        </p:nvPicPr>
        <p:blipFill rotWithShape="1">
          <a:blip r:embed="rId3">
            <a:alphaModFix/>
          </a:blip>
          <a:srcRect b="0" l="0" r="0" t="0"/>
          <a:stretch/>
        </p:blipFill>
        <p:spPr>
          <a:xfrm>
            <a:off x="1924449" y="0"/>
            <a:ext cx="5295099" cy="68580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pic>
        <p:nvPicPr>
          <p:cNvPr id="1315" name="Google Shape;1315;p145"/>
          <p:cNvPicPr preferRelativeResize="0"/>
          <p:nvPr/>
        </p:nvPicPr>
        <p:blipFill rotWithShape="1">
          <a:blip r:embed="rId3">
            <a:alphaModFix/>
          </a:blip>
          <a:srcRect b="0" l="0" r="0" t="0"/>
          <a:stretch/>
        </p:blipFill>
        <p:spPr>
          <a:xfrm>
            <a:off x="1225603" y="663503"/>
            <a:ext cx="6692792" cy="5531813"/>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4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21" name="Google Shape;1321;p14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Your goal, across all paired-practice activities that you will be completing, is to make sure that both you and your partner can eventually apply all parts of the strategy without any hints or any type of help.</a:t>
            </a:r>
            <a:endParaRPr/>
          </a:p>
          <a:p>
            <a:pPr indent="-342900" lvl="0" marL="342900" rtl="0" algn="l">
              <a:lnSpc>
                <a:spcPct val="90000"/>
              </a:lnSpc>
              <a:spcBef>
                <a:spcPts val="592"/>
              </a:spcBef>
              <a:spcAft>
                <a:spcPts val="0"/>
              </a:spcAft>
              <a:buClr>
                <a:schemeClr val="dk1"/>
              </a:buClr>
              <a:buSzPts val="2960"/>
              <a:buChar char="•"/>
            </a:pPr>
            <a:r>
              <a:rPr lang="en-US" sz="2960"/>
              <a:t>Another goal of this activity and others that we will be doing is to work up to applying the strategy to materials written at your grade level.</a:t>
            </a:r>
            <a:endParaRPr/>
          </a:p>
        </p:txBody>
      </p:sp>
      <p:sp>
        <p:nvSpPr>
          <p:cNvPr id="1322" name="Google Shape;1322;p14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4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28" name="Google Shape;1328;p1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 will start applying the strategy to the easiest reading materials, so you can concentrate on using the strategy steps with your partner.</a:t>
            </a:r>
            <a:endParaRPr/>
          </a:p>
          <a:p>
            <a:pPr indent="-342900" lvl="0" marL="342900" rtl="0" algn="l">
              <a:lnSpc>
                <a:spcPct val="100000"/>
              </a:lnSpc>
              <a:spcBef>
                <a:spcPts val="640"/>
              </a:spcBef>
              <a:spcAft>
                <a:spcPts val="0"/>
              </a:spcAft>
              <a:buClr>
                <a:schemeClr val="dk1"/>
              </a:buClr>
              <a:buSzPts val="3200"/>
              <a:buChar char="•"/>
            </a:pPr>
            <a:r>
              <a:rPr lang="en-US"/>
              <a:t>As you progress, you will read more difficult materials.</a:t>
            </a:r>
            <a:endParaRPr/>
          </a:p>
        </p:txBody>
      </p:sp>
      <p:sp>
        <p:nvSpPr>
          <p:cNvPr id="1329" name="Google Shape;1329;p14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4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35" name="Google Shape;1335;p14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There are two types of activities you will do with your partner. </a:t>
            </a:r>
            <a:endParaRPr/>
          </a:p>
          <a:p>
            <a:pPr indent="-342900" lvl="0" marL="342900" rtl="0" algn="l">
              <a:lnSpc>
                <a:spcPct val="100000"/>
              </a:lnSpc>
              <a:spcBef>
                <a:spcPts val="640"/>
              </a:spcBef>
              <a:spcAft>
                <a:spcPts val="0"/>
              </a:spcAft>
              <a:buClr>
                <a:schemeClr val="dk1"/>
              </a:buClr>
              <a:buSzPts val="3200"/>
              <a:buChar char="•"/>
            </a:pPr>
            <a:r>
              <a:rPr lang="en-US"/>
              <a:t>First, you will do the reading aloud activity.</a:t>
            </a:r>
            <a:endParaRPr/>
          </a:p>
          <a:p>
            <a:pPr indent="-342900" lvl="0" marL="342900" rtl="0" algn="l">
              <a:lnSpc>
                <a:spcPct val="100000"/>
              </a:lnSpc>
              <a:spcBef>
                <a:spcPts val="640"/>
              </a:spcBef>
              <a:spcAft>
                <a:spcPts val="0"/>
              </a:spcAft>
              <a:buClr>
                <a:schemeClr val="dk1"/>
              </a:buClr>
              <a:buSzPts val="3200"/>
              <a:buChar char="•"/>
            </a:pPr>
            <a:r>
              <a:rPr lang="en-US"/>
              <a:t>Second, you will do the fluency activity.</a:t>
            </a:r>
            <a:endParaRPr/>
          </a:p>
        </p:txBody>
      </p:sp>
      <p:sp>
        <p:nvSpPr>
          <p:cNvPr id="1336" name="Google Shape;1336;p14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49"/>
          <p:cNvSpPr txBox="1"/>
          <p:nvPr>
            <p:ph type="title"/>
          </p:nvPr>
        </p:nvSpPr>
        <p:spPr>
          <a:xfrm>
            <a:off x="457200" y="274638"/>
            <a:ext cx="8229600" cy="70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2 Roles</a:t>
            </a:r>
            <a:endParaRPr/>
          </a:p>
        </p:txBody>
      </p:sp>
      <p:sp>
        <p:nvSpPr>
          <p:cNvPr id="1342" name="Google Shape;1342;p149"/>
          <p:cNvSpPr txBox="1"/>
          <p:nvPr>
            <p:ph idx="1" type="body"/>
          </p:nvPr>
        </p:nvSpPr>
        <p:spPr>
          <a:xfrm>
            <a:off x="457200" y="891224"/>
            <a:ext cx="4040100" cy="639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US"/>
              <a:t>READER’S ROLE</a:t>
            </a:r>
            <a:endParaRPr/>
          </a:p>
        </p:txBody>
      </p:sp>
      <p:sp>
        <p:nvSpPr>
          <p:cNvPr id="1343" name="Google Shape;1343;p149"/>
          <p:cNvSpPr txBox="1"/>
          <p:nvPr>
            <p:ph idx="2" type="body"/>
          </p:nvPr>
        </p:nvSpPr>
        <p:spPr>
          <a:xfrm>
            <a:off x="457200" y="1615122"/>
            <a:ext cx="4040100" cy="49077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40"/>
              <a:buChar char="•"/>
            </a:pPr>
            <a:r>
              <a:rPr lang="en-US" sz="2040"/>
              <a:t>The first reader will read aloud from the beginning of the passage up to the dot and will dissect 8 highlighted words and any other unknown words on the Paired Practice Practice Checklist.</a:t>
            </a:r>
            <a:endParaRPr/>
          </a:p>
          <a:p>
            <a:pPr indent="-342900" lvl="0" marL="342900" rtl="0" algn="l">
              <a:lnSpc>
                <a:spcPct val="80000"/>
              </a:lnSpc>
              <a:spcBef>
                <a:spcPts val="408"/>
              </a:spcBef>
              <a:spcAft>
                <a:spcPts val="0"/>
              </a:spcAft>
              <a:buClr>
                <a:schemeClr val="dk1"/>
              </a:buClr>
              <a:buSzPts val="2040"/>
              <a:buChar char="•"/>
            </a:pPr>
            <a:r>
              <a:rPr lang="en-US" sz="2040"/>
              <a:t>When you are the reader, be sure to read the entire sentence.</a:t>
            </a:r>
            <a:endParaRPr/>
          </a:p>
          <a:p>
            <a:pPr indent="-342900" lvl="0" marL="342900" rtl="0" algn="l">
              <a:lnSpc>
                <a:spcPct val="80000"/>
              </a:lnSpc>
              <a:spcBef>
                <a:spcPts val="408"/>
              </a:spcBef>
              <a:spcAft>
                <a:spcPts val="0"/>
              </a:spcAft>
              <a:buClr>
                <a:schemeClr val="dk1"/>
              </a:buClr>
              <a:buSzPts val="2040"/>
              <a:buChar char="•"/>
            </a:pPr>
            <a:r>
              <a:rPr lang="en-US" sz="2040"/>
              <a:t>Do all the DISSECT steps you need to do in order to pronounce the words correctly.</a:t>
            </a:r>
            <a:endParaRPr/>
          </a:p>
          <a:p>
            <a:pPr indent="-342900" lvl="0" marL="342900" rtl="0" algn="l">
              <a:lnSpc>
                <a:spcPct val="80000"/>
              </a:lnSpc>
              <a:spcBef>
                <a:spcPts val="408"/>
              </a:spcBef>
              <a:spcAft>
                <a:spcPts val="0"/>
              </a:spcAft>
              <a:buClr>
                <a:schemeClr val="dk1"/>
              </a:buClr>
              <a:buSzPts val="2040"/>
              <a:buChar char="•"/>
            </a:pPr>
            <a:r>
              <a:rPr lang="en-US" sz="2040"/>
              <a:t>You must dissect at least 10 words when you are the reader.</a:t>
            </a:r>
            <a:endParaRPr/>
          </a:p>
        </p:txBody>
      </p:sp>
      <p:sp>
        <p:nvSpPr>
          <p:cNvPr id="1344" name="Google Shape;1344;p149"/>
          <p:cNvSpPr txBox="1"/>
          <p:nvPr>
            <p:ph idx="3" type="body"/>
          </p:nvPr>
        </p:nvSpPr>
        <p:spPr>
          <a:xfrm>
            <a:off x="4645025" y="891224"/>
            <a:ext cx="4041900" cy="639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US"/>
              <a:t>COACH’S ROLE</a:t>
            </a:r>
            <a:endParaRPr/>
          </a:p>
        </p:txBody>
      </p:sp>
      <p:sp>
        <p:nvSpPr>
          <p:cNvPr id="1345" name="Google Shape;1345;p149"/>
          <p:cNvSpPr txBox="1"/>
          <p:nvPr>
            <p:ph idx="4" type="body"/>
          </p:nvPr>
        </p:nvSpPr>
        <p:spPr>
          <a:xfrm>
            <a:off x="4770120" y="1530986"/>
            <a:ext cx="3916800" cy="45951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679"/>
              <a:buChar char="•"/>
            </a:pPr>
            <a:r>
              <a:rPr lang="en-US" sz="1679"/>
              <a:t>The coach will help by giving the prompts on the Partner Sheet if necessary.</a:t>
            </a:r>
            <a:endParaRPr/>
          </a:p>
          <a:p>
            <a:pPr indent="-342900" lvl="0" marL="342900" rtl="0" algn="l">
              <a:lnSpc>
                <a:spcPct val="80000"/>
              </a:lnSpc>
              <a:spcBef>
                <a:spcPts val="336"/>
              </a:spcBef>
              <a:spcAft>
                <a:spcPts val="0"/>
              </a:spcAft>
              <a:buClr>
                <a:schemeClr val="dk1"/>
              </a:buClr>
              <a:buSzPts val="1679"/>
              <a:buChar char="•"/>
            </a:pPr>
            <a:r>
              <a:rPr lang="en-US" sz="1679"/>
              <a:t>The coach will also serve as the person you can ask for help in the “Check with Someone” step.</a:t>
            </a:r>
            <a:endParaRPr/>
          </a:p>
          <a:p>
            <a:pPr indent="-342900" lvl="0" marL="342900" rtl="0" algn="l">
              <a:lnSpc>
                <a:spcPct val="80000"/>
              </a:lnSpc>
              <a:spcBef>
                <a:spcPts val="336"/>
              </a:spcBef>
              <a:spcAft>
                <a:spcPts val="0"/>
              </a:spcAft>
              <a:buClr>
                <a:schemeClr val="dk1"/>
              </a:buClr>
              <a:buSzPts val="1679"/>
              <a:buChar char="•"/>
            </a:pPr>
            <a:r>
              <a:rPr lang="en-US" sz="1679"/>
              <a:t>If neither of you knows the word, you will look it up in the dictionary.</a:t>
            </a:r>
            <a:endParaRPr/>
          </a:p>
          <a:p>
            <a:pPr indent="-342900" lvl="0" marL="342900" rtl="0" algn="l">
              <a:lnSpc>
                <a:spcPct val="80000"/>
              </a:lnSpc>
              <a:spcBef>
                <a:spcPts val="336"/>
              </a:spcBef>
              <a:spcAft>
                <a:spcPts val="0"/>
              </a:spcAft>
              <a:buClr>
                <a:schemeClr val="dk1"/>
              </a:buClr>
              <a:buSzPts val="1679"/>
              <a:buChar char="•"/>
            </a:pPr>
            <a:r>
              <a:rPr lang="en-US" sz="1679"/>
              <a:t>After you look it up, you will add it to your vocabulary journal, so that you will remember its meaning.</a:t>
            </a:r>
            <a:endParaRPr/>
          </a:p>
          <a:p>
            <a:pPr indent="-342900" lvl="0" marL="342900" rtl="0" algn="l">
              <a:lnSpc>
                <a:spcPct val="80000"/>
              </a:lnSpc>
              <a:spcBef>
                <a:spcPts val="336"/>
              </a:spcBef>
              <a:spcAft>
                <a:spcPts val="0"/>
              </a:spcAft>
              <a:buClr>
                <a:schemeClr val="dk1"/>
              </a:buClr>
              <a:buSzPts val="1679"/>
              <a:buChar char="•"/>
            </a:pPr>
            <a:r>
              <a:rPr lang="en-US" sz="1679"/>
              <a:t>The coach will also provide feedback and record the reader’s performance of the steps on the Paired Practice Checklist.</a:t>
            </a:r>
            <a:endParaRPr/>
          </a:p>
        </p:txBody>
      </p:sp>
      <p:sp>
        <p:nvSpPr>
          <p:cNvPr id="1346" name="Google Shape;1346;p14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xEl>
                                              <p:pRg end="0" st="0"/>
                                            </p:txEl>
                                          </p:spTgt>
                                        </p:tgtEl>
                                        <p:attrNameLst>
                                          <p:attrName>style.visibility</p:attrName>
                                        </p:attrNameLst>
                                      </p:cBhvr>
                                      <p:to>
                                        <p:strVal val="visible"/>
                                      </p:to>
                                    </p:set>
                                    <p:animEffect filter="fade" transition="in">
                                      <p:cBhvr>
                                        <p:cTn dur="1000"/>
                                        <p:tgtEl>
                                          <p:spTgt spid="13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xEl>
                                              <p:pRg end="1" st="1"/>
                                            </p:txEl>
                                          </p:spTgt>
                                        </p:tgtEl>
                                        <p:attrNameLst>
                                          <p:attrName>style.visibility</p:attrName>
                                        </p:attrNameLst>
                                      </p:cBhvr>
                                      <p:to>
                                        <p:strVal val="visible"/>
                                      </p:to>
                                    </p:set>
                                    <p:animEffect filter="fade" transition="in">
                                      <p:cBhvr>
                                        <p:cTn dur="1000"/>
                                        <p:tgtEl>
                                          <p:spTgt spid="13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xEl>
                                              <p:pRg end="2" st="2"/>
                                            </p:txEl>
                                          </p:spTgt>
                                        </p:tgtEl>
                                        <p:attrNameLst>
                                          <p:attrName>style.visibility</p:attrName>
                                        </p:attrNameLst>
                                      </p:cBhvr>
                                      <p:to>
                                        <p:strVal val="visible"/>
                                      </p:to>
                                    </p:set>
                                    <p:animEffect filter="fade" transition="in">
                                      <p:cBhvr>
                                        <p:cTn dur="1000"/>
                                        <p:tgtEl>
                                          <p:spTgt spid="13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xEl>
                                              <p:pRg end="3" st="3"/>
                                            </p:txEl>
                                          </p:spTgt>
                                        </p:tgtEl>
                                        <p:attrNameLst>
                                          <p:attrName>style.visibility</p:attrName>
                                        </p:attrNameLst>
                                      </p:cBhvr>
                                      <p:to>
                                        <p:strVal val="visible"/>
                                      </p:to>
                                    </p:set>
                                    <p:animEffect filter="fade" transition="in">
                                      <p:cBhvr>
                                        <p:cTn dur="1000"/>
                                        <p:tgtEl>
                                          <p:spTgt spid="13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xEl>
                                              <p:pRg end="0" st="0"/>
                                            </p:txEl>
                                          </p:spTgt>
                                        </p:tgtEl>
                                        <p:attrNameLst>
                                          <p:attrName>style.visibility</p:attrName>
                                        </p:attrNameLst>
                                      </p:cBhvr>
                                      <p:to>
                                        <p:strVal val="visible"/>
                                      </p:to>
                                    </p:set>
                                    <p:animEffect filter="fade" transition="in">
                                      <p:cBhvr>
                                        <p:cTn dur="1000"/>
                                        <p:tgtEl>
                                          <p:spTgt spid="1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xEl>
                                              <p:pRg end="1" st="1"/>
                                            </p:txEl>
                                          </p:spTgt>
                                        </p:tgtEl>
                                        <p:attrNameLst>
                                          <p:attrName>style.visibility</p:attrName>
                                        </p:attrNameLst>
                                      </p:cBhvr>
                                      <p:to>
                                        <p:strVal val="visible"/>
                                      </p:to>
                                    </p:set>
                                    <p:animEffect filter="fade" transition="in">
                                      <p:cBhvr>
                                        <p:cTn dur="1000"/>
                                        <p:tgtEl>
                                          <p:spTgt spid="1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xEl>
                                              <p:pRg end="2" st="2"/>
                                            </p:txEl>
                                          </p:spTgt>
                                        </p:tgtEl>
                                        <p:attrNameLst>
                                          <p:attrName>style.visibility</p:attrName>
                                        </p:attrNameLst>
                                      </p:cBhvr>
                                      <p:to>
                                        <p:strVal val="visible"/>
                                      </p:to>
                                    </p:set>
                                    <p:animEffect filter="fade" transition="in">
                                      <p:cBhvr>
                                        <p:cTn dur="1000"/>
                                        <p:tgtEl>
                                          <p:spTgt spid="1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xEl>
                                              <p:pRg end="3" st="3"/>
                                            </p:txEl>
                                          </p:spTgt>
                                        </p:tgtEl>
                                        <p:attrNameLst>
                                          <p:attrName>style.visibility</p:attrName>
                                        </p:attrNameLst>
                                      </p:cBhvr>
                                      <p:to>
                                        <p:strVal val="visible"/>
                                      </p:to>
                                    </p:set>
                                    <p:animEffect filter="fade" transition="in">
                                      <p:cBhvr>
                                        <p:cTn dur="1000"/>
                                        <p:tgtEl>
                                          <p:spTgt spid="13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xEl>
                                              <p:pRg end="4" st="4"/>
                                            </p:txEl>
                                          </p:spTgt>
                                        </p:tgtEl>
                                        <p:attrNameLst>
                                          <p:attrName>style.visibility</p:attrName>
                                        </p:attrNameLst>
                                      </p:cBhvr>
                                      <p:to>
                                        <p:strVal val="visible"/>
                                      </p:to>
                                    </p:set>
                                    <p:animEffect filter="fade" transition="in">
                                      <p:cBhvr>
                                        <p:cTn dur="1000"/>
                                        <p:tgtEl>
                                          <p:spTgt spid="134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50"/>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52" name="Google Shape;1352;p150"/>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t/>
            </a:r>
            <a:endParaRPr/>
          </a:p>
        </p:txBody>
      </p:sp>
      <p:sp>
        <p:nvSpPr>
          <p:cNvPr id="1353" name="Google Shape;1353;p150"/>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en-US"/>
              <a:t>Once you have been the reader, then you will stay with your partner and assume the coach’s role.</a:t>
            </a:r>
            <a:endParaRPr/>
          </a:p>
          <a:p>
            <a:pPr indent="-342900" lvl="0" marL="342900" rtl="0" algn="l">
              <a:lnSpc>
                <a:spcPct val="90000"/>
              </a:lnSpc>
              <a:spcBef>
                <a:spcPts val="480"/>
              </a:spcBef>
              <a:spcAft>
                <a:spcPts val="0"/>
              </a:spcAft>
              <a:buClr>
                <a:schemeClr val="dk1"/>
              </a:buClr>
              <a:buSzPts val="2400"/>
              <a:buChar char="•"/>
            </a:pPr>
            <a:r>
              <a:rPr lang="en-US"/>
              <a:t>The reader will start at the dot and will dissect all 8 highlighted words and any unknown words on the paired practice checklist.</a:t>
            </a:r>
            <a:endParaRPr/>
          </a:p>
        </p:txBody>
      </p:sp>
      <p:sp>
        <p:nvSpPr>
          <p:cNvPr id="1354" name="Google Shape;1354;p150"/>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t/>
            </a:r>
            <a:endParaRPr/>
          </a:p>
        </p:txBody>
      </p:sp>
      <p:sp>
        <p:nvSpPr>
          <p:cNvPr id="1355" name="Google Shape;1355;p150"/>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20"/>
              <a:buChar char="•"/>
            </a:pPr>
            <a:r>
              <a:rPr lang="en-US" sz="2220"/>
              <a:t>The reader must dissect at least 10 words.</a:t>
            </a:r>
            <a:endParaRPr/>
          </a:p>
          <a:p>
            <a:pPr indent="-342900" lvl="0" marL="342900" rtl="0" algn="l">
              <a:lnSpc>
                <a:spcPct val="100000"/>
              </a:lnSpc>
              <a:spcBef>
                <a:spcPts val="444"/>
              </a:spcBef>
              <a:spcAft>
                <a:spcPts val="0"/>
              </a:spcAft>
              <a:buClr>
                <a:schemeClr val="dk1"/>
              </a:buClr>
              <a:buSzPts val="2220"/>
              <a:buChar char="•"/>
            </a:pPr>
            <a:r>
              <a:rPr lang="en-US" sz="2220"/>
              <a:t>The second coach will provide help by using the prompts on the sheets as necessary.</a:t>
            </a:r>
            <a:endParaRPr/>
          </a:p>
          <a:p>
            <a:pPr indent="-342900" lvl="0" marL="342900" rtl="0" algn="l">
              <a:lnSpc>
                <a:spcPct val="100000"/>
              </a:lnSpc>
              <a:spcBef>
                <a:spcPts val="444"/>
              </a:spcBef>
              <a:spcAft>
                <a:spcPts val="0"/>
              </a:spcAft>
              <a:buClr>
                <a:schemeClr val="dk1"/>
              </a:buClr>
              <a:buSzPts val="2220"/>
              <a:buChar char="•"/>
            </a:pPr>
            <a:r>
              <a:rPr lang="en-US" sz="2220"/>
              <a:t>The second coach will also provide feedback and record the second reader’s performance of the steps on the checklist.</a:t>
            </a:r>
            <a:endParaRPr/>
          </a:p>
        </p:txBody>
      </p:sp>
      <p:sp>
        <p:nvSpPr>
          <p:cNvPr id="1356" name="Google Shape;1356;p15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3">
                                            <p:txEl>
                                              <p:pRg end="0" st="0"/>
                                            </p:txEl>
                                          </p:spTgt>
                                        </p:tgtEl>
                                        <p:attrNameLst>
                                          <p:attrName>style.visibility</p:attrName>
                                        </p:attrNameLst>
                                      </p:cBhvr>
                                      <p:to>
                                        <p:strVal val="visible"/>
                                      </p:to>
                                    </p:set>
                                    <p:animEffect filter="fade" transition="in">
                                      <p:cBhvr>
                                        <p:cTn dur="2000"/>
                                        <p:tgtEl>
                                          <p:spTgt spid="1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3">
                                            <p:txEl>
                                              <p:pRg end="1" st="1"/>
                                            </p:txEl>
                                          </p:spTgt>
                                        </p:tgtEl>
                                        <p:attrNameLst>
                                          <p:attrName>style.visibility</p:attrName>
                                        </p:attrNameLst>
                                      </p:cBhvr>
                                      <p:to>
                                        <p:strVal val="visible"/>
                                      </p:to>
                                    </p:set>
                                    <p:animEffect filter="fade" transition="in">
                                      <p:cBhvr>
                                        <p:cTn dur="2000"/>
                                        <p:tgtEl>
                                          <p:spTgt spid="1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5">
                                            <p:txEl>
                                              <p:pRg end="0" st="0"/>
                                            </p:txEl>
                                          </p:spTgt>
                                        </p:tgtEl>
                                        <p:attrNameLst>
                                          <p:attrName>style.visibility</p:attrName>
                                        </p:attrNameLst>
                                      </p:cBhvr>
                                      <p:to>
                                        <p:strVal val="visible"/>
                                      </p:to>
                                    </p:set>
                                    <p:animEffect filter="fade" transition="in">
                                      <p:cBhvr>
                                        <p:cTn dur="2000"/>
                                        <p:tgtEl>
                                          <p:spTgt spid="1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5">
                                            <p:txEl>
                                              <p:pRg end="1" st="1"/>
                                            </p:txEl>
                                          </p:spTgt>
                                        </p:tgtEl>
                                        <p:attrNameLst>
                                          <p:attrName>style.visibility</p:attrName>
                                        </p:attrNameLst>
                                      </p:cBhvr>
                                      <p:to>
                                        <p:strVal val="visible"/>
                                      </p:to>
                                    </p:set>
                                    <p:animEffect filter="fade" transition="in">
                                      <p:cBhvr>
                                        <p:cTn dur="2000"/>
                                        <p:tgtEl>
                                          <p:spTgt spid="1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5">
                                            <p:txEl>
                                              <p:pRg end="2" st="2"/>
                                            </p:txEl>
                                          </p:spTgt>
                                        </p:tgtEl>
                                        <p:attrNameLst>
                                          <p:attrName>style.visibility</p:attrName>
                                        </p:attrNameLst>
                                      </p:cBhvr>
                                      <p:to>
                                        <p:strVal val="visible"/>
                                      </p:to>
                                    </p:set>
                                    <p:animEffect filter="fade" transition="in">
                                      <p:cBhvr>
                                        <p:cTn dur="2000"/>
                                        <p:tgtEl>
                                          <p:spTgt spid="135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51"/>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Things to Remember</a:t>
            </a:r>
            <a:endParaRPr/>
          </a:p>
        </p:txBody>
      </p:sp>
      <p:sp>
        <p:nvSpPr>
          <p:cNvPr id="1362" name="Google Shape;1362;p151"/>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Coach</a:t>
            </a:r>
            <a:endParaRPr/>
          </a:p>
        </p:txBody>
      </p:sp>
      <p:sp>
        <p:nvSpPr>
          <p:cNvPr id="1363" name="Google Shape;1363;p151"/>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2220"/>
              <a:buNone/>
            </a:pPr>
            <a:r>
              <a:t/>
            </a:r>
            <a:endParaRPr sz="2800"/>
          </a:p>
          <a:p>
            <a:pPr indent="0" lvl="0" marL="0" rtl="0" algn="ctr">
              <a:lnSpc>
                <a:spcPct val="80000"/>
              </a:lnSpc>
              <a:spcBef>
                <a:spcPts val="0"/>
              </a:spcBef>
              <a:spcAft>
                <a:spcPts val="0"/>
              </a:spcAft>
              <a:buClr>
                <a:schemeClr val="dk1"/>
              </a:buClr>
              <a:buSzPts val="2220"/>
              <a:buNone/>
            </a:pPr>
            <a:r>
              <a:rPr lang="en-US" sz="2800"/>
              <a:t>When you are a coach, remember to compliment your partner when he/she does well and to recommend changes nicely and provide help and encouragement when it is needed.</a:t>
            </a:r>
            <a:endParaRPr sz="2800"/>
          </a:p>
        </p:txBody>
      </p:sp>
      <p:sp>
        <p:nvSpPr>
          <p:cNvPr id="1364" name="Google Shape;1364;p151"/>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Reader</a:t>
            </a:r>
            <a:endParaRPr/>
          </a:p>
        </p:txBody>
      </p:sp>
      <p:sp>
        <p:nvSpPr>
          <p:cNvPr id="1365" name="Google Shape;1365;p151"/>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SzPts val="2400"/>
              <a:buNone/>
            </a:pPr>
            <a:r>
              <a:t/>
            </a:r>
            <a:endParaRPr/>
          </a:p>
          <a:p>
            <a:pPr indent="-190500" lvl="0" marL="342900" rtl="0" algn="ctr">
              <a:lnSpc>
                <a:spcPct val="100000"/>
              </a:lnSpc>
              <a:spcBef>
                <a:spcPts val="0"/>
              </a:spcBef>
              <a:spcAft>
                <a:spcPts val="0"/>
              </a:spcAft>
              <a:buSzPts val="2400"/>
              <a:buNone/>
            </a:pPr>
            <a:r>
              <a:rPr lang="en-US" sz="2800"/>
              <a:t>When you are the reader, remember to exercise self-control and stay calm  as your coach helps or makes suggestions.</a:t>
            </a:r>
            <a:endParaRPr/>
          </a:p>
          <a:p>
            <a:pPr indent="-190500" lvl="0" marL="342900" rtl="0" algn="l">
              <a:lnSpc>
                <a:spcPct val="100000"/>
              </a:lnSpc>
              <a:spcBef>
                <a:spcPts val="0"/>
              </a:spcBef>
              <a:spcAft>
                <a:spcPts val="0"/>
              </a:spcAft>
              <a:buClr>
                <a:schemeClr val="dk1"/>
              </a:buClr>
              <a:buSzPts val="2400"/>
              <a:buNone/>
            </a:pPr>
            <a:r>
              <a:t/>
            </a:r>
            <a:endParaRPr/>
          </a:p>
        </p:txBody>
      </p:sp>
      <p:sp>
        <p:nvSpPr>
          <p:cNvPr id="1366" name="Google Shape;1366;p15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The Word Identification Strategy</a:t>
            </a:r>
            <a:endParaRPr/>
          </a:p>
        </p:txBody>
      </p:sp>
      <p:pic>
        <p:nvPicPr>
          <p:cNvPr descr="Frog1.gif" id="251" name="Google Shape;251;p26"/>
          <p:cNvPicPr preferRelativeResize="0"/>
          <p:nvPr>
            <p:ph idx="1" type="body"/>
          </p:nvPr>
        </p:nvPicPr>
        <p:blipFill rotWithShape="1">
          <a:blip r:embed="rId3">
            <a:alphaModFix/>
          </a:blip>
          <a:srcRect b="0" l="-40909" r="-40909" t="0"/>
          <a:stretch/>
        </p:blipFill>
        <p:spPr>
          <a:xfrm>
            <a:off x="-713318" y="1830387"/>
            <a:ext cx="8229600" cy="4526100"/>
          </a:xfrm>
          <a:prstGeom prst="rect">
            <a:avLst/>
          </a:prstGeom>
          <a:noFill/>
          <a:ln>
            <a:noFill/>
          </a:ln>
        </p:spPr>
      </p:pic>
      <p:sp>
        <p:nvSpPr>
          <p:cNvPr id="252" name="Google Shape;252;p26"/>
          <p:cNvSpPr txBox="1"/>
          <p:nvPr/>
        </p:nvSpPr>
        <p:spPr>
          <a:xfrm>
            <a:off x="3401482" y="1136953"/>
            <a:ext cx="2822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entury Gothic"/>
                <a:ea typeface="Century Gothic"/>
                <a:cs typeface="Century Gothic"/>
                <a:sym typeface="Century Gothic"/>
              </a:rPr>
              <a:t>DISSECT</a:t>
            </a:r>
            <a:endParaRPr b="0" i="0" sz="1400" u="none" cap="none" strike="noStrike">
              <a:solidFill>
                <a:srgbClr val="000000"/>
              </a:solidFill>
              <a:latin typeface="Arial"/>
              <a:ea typeface="Arial"/>
              <a:cs typeface="Arial"/>
              <a:sym typeface="Arial"/>
            </a:endParaRPr>
          </a:p>
        </p:txBody>
      </p:sp>
      <p:sp>
        <p:nvSpPr>
          <p:cNvPr id="253" name="Google Shape;253;p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254" name="Google Shape;254;p26"/>
          <p:cNvSpPr/>
          <p:nvPr/>
        </p:nvSpPr>
        <p:spPr>
          <a:xfrm>
            <a:off x="3622831" y="2394857"/>
            <a:ext cx="4068300" cy="1414500"/>
          </a:xfrm>
          <a:prstGeom prst="cloudCallout">
            <a:avLst>
              <a:gd fmla="val -20833" name="adj1"/>
              <a:gd fmla="val 62500" name="adj2"/>
            </a:avLst>
          </a:prstGeom>
          <a:solidFill>
            <a:srgbClr val="FFFF00"/>
          </a:solidFill>
          <a:ln cap="flat" cmpd="sng" w="9525">
            <a:solidFill>
              <a:srgbClr val="008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     DISSECT words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NOT frogs!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5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Scoring System</a:t>
            </a:r>
            <a:endParaRPr/>
          </a:p>
        </p:txBody>
      </p:sp>
      <p:sp>
        <p:nvSpPr>
          <p:cNvPr id="1372" name="Google Shape;1372;p152"/>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3200"/>
              <a:t>To record how your partner performs each step of the strategy each time he/she dissects a word, you will make a mark on the checklist.</a:t>
            </a:r>
            <a:endParaRPr/>
          </a:p>
        </p:txBody>
      </p:sp>
      <p:pic>
        <p:nvPicPr>
          <p:cNvPr descr="C:\Users\bpalasak\AppData\Local\Microsoft\Windows\Temporary Internet Files\Content.IE5\1XFVMSPH\Check-green.svg[1].png" id="1373" name="Google Shape;1373;p152"/>
          <p:cNvPicPr preferRelativeResize="0"/>
          <p:nvPr>
            <p:ph idx="2" type="body"/>
          </p:nvPr>
        </p:nvPicPr>
        <p:blipFill rotWithShape="1">
          <a:blip r:embed="rId3">
            <a:alphaModFix/>
          </a:blip>
          <a:srcRect b="0" l="0" r="0" t="0"/>
          <a:stretch/>
        </p:blipFill>
        <p:spPr>
          <a:xfrm>
            <a:off x="4427220" y="1229710"/>
            <a:ext cx="1926000" cy="1926000"/>
          </a:xfrm>
          <a:prstGeom prst="rect">
            <a:avLst/>
          </a:prstGeom>
          <a:noFill/>
          <a:ln>
            <a:noFill/>
          </a:ln>
        </p:spPr>
      </p:pic>
      <p:sp>
        <p:nvSpPr>
          <p:cNvPr id="1374" name="Google Shape;1374;p15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1375" name="Google Shape;1375;p152"/>
          <p:cNvSpPr txBox="1"/>
          <p:nvPr/>
        </p:nvSpPr>
        <p:spPr>
          <a:xfrm>
            <a:off x="4732656" y="3282482"/>
            <a:ext cx="1229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0" i="0" lang="en-US" sz="9600" u="none" cap="none" strike="noStrike">
                <a:solidFill>
                  <a:schemeClr val="dk1"/>
                </a:solidFill>
                <a:latin typeface="Century Gothic"/>
                <a:ea typeface="Century Gothic"/>
                <a:cs typeface="Century Gothic"/>
                <a:sym typeface="Century Gothic"/>
              </a:rPr>
              <a:t>H</a:t>
            </a:r>
            <a:endParaRPr b="0" i="0" sz="1400" u="none" cap="none" strike="noStrike">
              <a:solidFill>
                <a:srgbClr val="000000"/>
              </a:solidFill>
              <a:latin typeface="Arial"/>
              <a:ea typeface="Arial"/>
              <a:cs typeface="Arial"/>
              <a:sym typeface="Arial"/>
            </a:endParaRPr>
          </a:p>
        </p:txBody>
      </p:sp>
      <p:sp>
        <p:nvSpPr>
          <p:cNvPr id="1376" name="Google Shape;1376;p152"/>
          <p:cNvSpPr txBox="1"/>
          <p:nvPr/>
        </p:nvSpPr>
        <p:spPr>
          <a:xfrm>
            <a:off x="4815840" y="4602163"/>
            <a:ext cx="6021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0"/>
              <a:buFont typeface="Arial"/>
              <a:buNone/>
            </a:pPr>
            <a:r>
              <a:rPr b="0" i="0" lang="en-US" sz="120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377" name="Google Shape;1377;p152"/>
          <p:cNvSpPr txBox="1"/>
          <p:nvPr/>
        </p:nvSpPr>
        <p:spPr>
          <a:xfrm>
            <a:off x="6177455" y="1712822"/>
            <a:ext cx="2509200" cy="156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Partner correctly completes the step</a:t>
            </a:r>
            <a:endParaRPr b="0" i="0" sz="1400" u="none" cap="none" strike="noStrike">
              <a:solidFill>
                <a:srgbClr val="000000"/>
              </a:solidFill>
              <a:latin typeface="Arial"/>
              <a:ea typeface="Arial"/>
              <a:cs typeface="Arial"/>
              <a:sym typeface="Arial"/>
            </a:endParaRPr>
          </a:p>
        </p:txBody>
      </p:sp>
      <p:sp>
        <p:nvSpPr>
          <p:cNvPr id="1378" name="Google Shape;1378;p152"/>
          <p:cNvSpPr txBox="1"/>
          <p:nvPr/>
        </p:nvSpPr>
        <p:spPr>
          <a:xfrm>
            <a:off x="6098627" y="3458140"/>
            <a:ext cx="26670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Partner needed a hint from the coach about what to do next</a:t>
            </a:r>
            <a:endParaRPr b="0" i="0" sz="1400" u="none" cap="none" strike="noStrike">
              <a:solidFill>
                <a:srgbClr val="000000"/>
              </a:solidFill>
              <a:latin typeface="Arial"/>
              <a:ea typeface="Arial"/>
              <a:cs typeface="Arial"/>
              <a:sym typeface="Arial"/>
            </a:endParaRPr>
          </a:p>
        </p:txBody>
      </p:sp>
      <p:sp>
        <p:nvSpPr>
          <p:cNvPr id="1379" name="Google Shape;1379;p152"/>
          <p:cNvSpPr txBox="1"/>
          <p:nvPr/>
        </p:nvSpPr>
        <p:spPr>
          <a:xfrm>
            <a:off x="6290440" y="5156021"/>
            <a:ext cx="17343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The step was not needed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5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DISSECTING WHILE READING</a:t>
            </a:r>
            <a:endParaRPr/>
          </a:p>
        </p:txBody>
      </p:sp>
      <p:sp>
        <p:nvSpPr>
          <p:cNvPr id="1385" name="Google Shape;1385;p153"/>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a:t>When the reader dissects a word, the reader will write the word in the section labeled ‘Word Dissected.’  </a:t>
            </a:r>
            <a:endParaRPr/>
          </a:p>
          <a:p>
            <a:pPr indent="-342900" lvl="0" marL="342900" rtl="0" algn="l">
              <a:lnSpc>
                <a:spcPct val="100000"/>
              </a:lnSpc>
              <a:spcBef>
                <a:spcPts val="560"/>
              </a:spcBef>
              <a:spcAft>
                <a:spcPts val="0"/>
              </a:spcAft>
              <a:buClr>
                <a:schemeClr val="dk1"/>
              </a:buClr>
              <a:buSzPts val="2800"/>
              <a:buChar char="•"/>
            </a:pPr>
            <a:r>
              <a:rPr lang="en-US"/>
              <a:t>Then DISSECT the word right there on the Paired Practice Sheet.</a:t>
            </a:r>
            <a:endParaRPr/>
          </a:p>
        </p:txBody>
      </p:sp>
      <p:sp>
        <p:nvSpPr>
          <p:cNvPr id="1386" name="Google Shape;1386;p153"/>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dk1"/>
              </a:buClr>
              <a:buSzPts val="2800"/>
              <a:buNone/>
            </a:pPr>
            <a:r>
              <a:t/>
            </a:r>
            <a:endParaRPr/>
          </a:p>
        </p:txBody>
      </p:sp>
      <p:sp>
        <p:nvSpPr>
          <p:cNvPr id="1387" name="Google Shape;1387;p15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15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393" name="Google Shape;1393;p15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In the section labeled ‘Words Missed,’ the coach will write any words the reader skipped or mispronounced and did not stop to DISSECT.</a:t>
            </a:r>
            <a:endParaRPr/>
          </a:p>
          <a:p>
            <a:pPr indent="-342900" lvl="0" marL="342900" rtl="0" algn="l">
              <a:lnSpc>
                <a:spcPct val="80000"/>
              </a:lnSpc>
              <a:spcBef>
                <a:spcPts val="592"/>
              </a:spcBef>
              <a:spcAft>
                <a:spcPts val="0"/>
              </a:spcAft>
              <a:buClr>
                <a:schemeClr val="dk1"/>
              </a:buClr>
              <a:buSzPts val="2960"/>
              <a:buChar char="•"/>
            </a:pPr>
            <a:r>
              <a:rPr lang="en-US" sz="2960"/>
              <a:t>If you skip over it or mispronounce it and don’t go back to DISSECT it, your coach will write it on this list.</a:t>
            </a:r>
            <a:endParaRPr/>
          </a:p>
          <a:p>
            <a:pPr indent="-342900" lvl="0" marL="342900" rtl="0" algn="l">
              <a:lnSpc>
                <a:spcPct val="80000"/>
              </a:lnSpc>
              <a:spcBef>
                <a:spcPts val="592"/>
              </a:spcBef>
              <a:spcAft>
                <a:spcPts val="0"/>
              </a:spcAft>
              <a:buClr>
                <a:schemeClr val="dk1"/>
              </a:buClr>
              <a:buSzPts val="2960"/>
              <a:buChar char="•"/>
            </a:pPr>
            <a:r>
              <a:rPr lang="en-US" sz="2960"/>
              <a:t>If your coach has to suggest that you go back and DISSECT a word,  he will record the word on this list and will write an “H” next to the first step of the strategy.</a:t>
            </a:r>
            <a:endParaRPr/>
          </a:p>
        </p:txBody>
      </p:sp>
      <p:sp>
        <p:nvSpPr>
          <p:cNvPr id="1394" name="Google Shape;1394;p15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3">
                                            <p:txEl>
                                              <p:pRg end="0" st="0"/>
                                            </p:txEl>
                                          </p:spTgt>
                                        </p:tgtEl>
                                        <p:attrNameLst>
                                          <p:attrName>style.visibility</p:attrName>
                                        </p:attrNameLst>
                                      </p:cBhvr>
                                      <p:to>
                                        <p:strVal val="visible"/>
                                      </p:to>
                                    </p:set>
                                    <p:anim calcmode="lin" valueType="num">
                                      <p:cBhvr additive="base">
                                        <p:cTn dur="500"/>
                                        <p:tgtEl>
                                          <p:spTgt spid="13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3">
                                            <p:txEl>
                                              <p:pRg end="1" st="1"/>
                                            </p:txEl>
                                          </p:spTgt>
                                        </p:tgtEl>
                                        <p:attrNameLst>
                                          <p:attrName>style.visibility</p:attrName>
                                        </p:attrNameLst>
                                      </p:cBhvr>
                                      <p:to>
                                        <p:strVal val="visible"/>
                                      </p:to>
                                    </p:set>
                                    <p:anim calcmode="lin" valueType="num">
                                      <p:cBhvr additive="base">
                                        <p:cTn dur="500"/>
                                        <p:tgtEl>
                                          <p:spTgt spid="13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3">
                                            <p:txEl>
                                              <p:pRg end="2" st="2"/>
                                            </p:txEl>
                                          </p:spTgt>
                                        </p:tgtEl>
                                        <p:attrNameLst>
                                          <p:attrName>style.visibility</p:attrName>
                                        </p:attrNameLst>
                                      </p:cBhvr>
                                      <p:to>
                                        <p:strVal val="visible"/>
                                      </p:to>
                                    </p:set>
                                    <p:anim calcmode="lin" valueType="num">
                                      <p:cBhvr additive="base">
                                        <p:cTn dur="500"/>
                                        <p:tgtEl>
                                          <p:spTgt spid="13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5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00" name="Google Shape;1400;p15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At the end of the activity, your partner will rate the job you did as a coach.  </a:t>
            </a:r>
            <a:endParaRPr/>
          </a:p>
          <a:p>
            <a:pPr indent="-342900" lvl="0" marL="342900" rtl="0" algn="l">
              <a:lnSpc>
                <a:spcPct val="90000"/>
              </a:lnSpc>
              <a:spcBef>
                <a:spcPts val="592"/>
              </a:spcBef>
              <a:spcAft>
                <a:spcPts val="0"/>
              </a:spcAft>
              <a:buClr>
                <a:schemeClr val="dk1"/>
              </a:buClr>
              <a:buSzPts val="2960"/>
              <a:buChar char="•"/>
            </a:pPr>
            <a:r>
              <a:rPr lang="en-US" sz="2960"/>
              <a:t>He/she will check off whether you complimented him/her, whether you recommended changes nicely, and whether you were helpful and encouraging.</a:t>
            </a:r>
            <a:endParaRPr/>
          </a:p>
          <a:p>
            <a:pPr indent="-342900" lvl="0" marL="342900" rtl="0" algn="l">
              <a:lnSpc>
                <a:spcPct val="90000"/>
              </a:lnSpc>
              <a:spcBef>
                <a:spcPts val="592"/>
              </a:spcBef>
              <a:spcAft>
                <a:spcPts val="0"/>
              </a:spcAft>
              <a:buClr>
                <a:schemeClr val="dk1"/>
              </a:buClr>
              <a:buSzPts val="2960"/>
              <a:buChar char="•"/>
            </a:pPr>
            <a:r>
              <a:rPr lang="en-US" sz="2960"/>
              <a:t>He/she will do this on the record sheet that he/she will make when you use the strategy as a reader.</a:t>
            </a:r>
            <a:endParaRPr/>
          </a:p>
        </p:txBody>
      </p:sp>
      <p:sp>
        <p:nvSpPr>
          <p:cNvPr id="1401" name="Google Shape;1401;p15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xEl>
                                              <p:pRg end="0" st="0"/>
                                            </p:txEl>
                                          </p:spTgt>
                                        </p:tgtEl>
                                        <p:attrNameLst>
                                          <p:attrName>style.visibility</p:attrName>
                                        </p:attrNameLst>
                                      </p:cBhvr>
                                      <p:to>
                                        <p:strVal val="visible"/>
                                      </p:to>
                                    </p:set>
                                    <p:animEffect filter="fade" transition="in">
                                      <p:cBhvr>
                                        <p:cTn dur="500"/>
                                        <p:tgtEl>
                                          <p:spTgt spid="14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xEl>
                                              <p:pRg end="1" st="1"/>
                                            </p:txEl>
                                          </p:spTgt>
                                        </p:tgtEl>
                                        <p:attrNameLst>
                                          <p:attrName>style.visibility</p:attrName>
                                        </p:attrNameLst>
                                      </p:cBhvr>
                                      <p:to>
                                        <p:strVal val="visible"/>
                                      </p:to>
                                    </p:set>
                                    <p:animEffect filter="fade" transition="in">
                                      <p:cBhvr>
                                        <p:cTn dur="500"/>
                                        <p:tgtEl>
                                          <p:spTgt spid="14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xEl>
                                              <p:pRg end="2" st="2"/>
                                            </p:txEl>
                                          </p:spTgt>
                                        </p:tgtEl>
                                        <p:attrNameLst>
                                          <p:attrName>style.visibility</p:attrName>
                                        </p:attrNameLst>
                                      </p:cBhvr>
                                      <p:to>
                                        <p:strVal val="visible"/>
                                      </p:to>
                                    </p:set>
                                    <p:animEffect filter="fade" transition="in">
                                      <p:cBhvr>
                                        <p:cTn dur="500"/>
                                        <p:tgtEl>
                                          <p:spTgt spid="140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5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07" name="Google Shape;1407;p15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MODEL READ-ALOUD</a:t>
            </a:r>
            <a:endParaRPr/>
          </a:p>
        </p:txBody>
      </p:sp>
      <p:sp>
        <p:nvSpPr>
          <p:cNvPr id="1408" name="Google Shape;1408;p15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5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414" name="Google Shape;1414;p15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Paired Practice </a:t>
            </a:r>
            <a:endParaRPr/>
          </a:p>
          <a:p>
            <a:pPr indent="0" lvl="0" marL="0" rtl="0" algn="ctr">
              <a:lnSpc>
                <a:spcPct val="100000"/>
              </a:lnSpc>
              <a:spcBef>
                <a:spcPts val="0"/>
              </a:spcBef>
              <a:spcAft>
                <a:spcPts val="0"/>
              </a:spcAft>
              <a:buClr>
                <a:srgbClr val="888888"/>
              </a:buClr>
              <a:buSzPts val="3200"/>
              <a:buNone/>
            </a:pPr>
            <a:r>
              <a:t/>
            </a:r>
            <a:endParaRPr b="1" sz="7200">
              <a:solidFill>
                <a:srgbClr val="0000FF"/>
              </a:solidFill>
              <a:latin typeface="Book Antiqua"/>
              <a:ea typeface="Book Antiqua"/>
              <a:cs typeface="Book Antiqua"/>
              <a:sym typeface="Book Antiqua"/>
            </a:endParaRPr>
          </a:p>
        </p:txBody>
      </p:sp>
      <p:sp>
        <p:nvSpPr>
          <p:cNvPr id="1415" name="Google Shape;1415;p15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5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421" name="Google Shape;1421;p15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422" name="Google Shape;1422;p15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5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28" name="Google Shape;1428;p15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7</a:t>
            </a:r>
            <a:endParaRPr b="1" sz="12500">
              <a:solidFill>
                <a:srgbClr val="0000FF"/>
              </a:solidFill>
              <a:latin typeface="Salsa"/>
              <a:ea typeface="Salsa"/>
              <a:cs typeface="Salsa"/>
              <a:sym typeface="Salsa"/>
            </a:endParaRPr>
          </a:p>
        </p:txBody>
      </p:sp>
      <p:sp>
        <p:nvSpPr>
          <p:cNvPr id="1429" name="Google Shape;1429;p15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16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435" name="Google Shape;1435;p16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In your journal, DISSECT the following words:</a:t>
            </a:r>
            <a:endParaRPr/>
          </a:p>
          <a:p>
            <a:pPr indent="-342900" lvl="0" marL="342900" rtl="0" algn="l">
              <a:lnSpc>
                <a:spcPct val="100000"/>
              </a:lnSpc>
              <a:spcBef>
                <a:spcPts val="640"/>
              </a:spcBef>
              <a:spcAft>
                <a:spcPts val="0"/>
              </a:spcAft>
              <a:buClr>
                <a:schemeClr val="dk1"/>
              </a:buClr>
              <a:buSzPts val="3200"/>
              <a:buChar char="•"/>
            </a:pPr>
            <a:r>
              <a:rPr lang="en-US"/>
              <a:t>impoverish</a:t>
            </a:r>
            <a:endParaRPr/>
          </a:p>
          <a:p>
            <a:pPr indent="-342900" lvl="0" marL="342900" rtl="0" algn="l">
              <a:lnSpc>
                <a:spcPct val="100000"/>
              </a:lnSpc>
              <a:spcBef>
                <a:spcPts val="640"/>
              </a:spcBef>
              <a:spcAft>
                <a:spcPts val="0"/>
              </a:spcAft>
              <a:buClr>
                <a:schemeClr val="dk1"/>
              </a:buClr>
              <a:buSzPts val="3200"/>
              <a:buChar char="•"/>
            </a:pPr>
            <a:r>
              <a:rPr lang="en-US"/>
              <a:t>implement</a:t>
            </a:r>
            <a:endParaRPr/>
          </a:p>
          <a:p>
            <a:pPr indent="-342900" lvl="0" marL="342900" rtl="0" algn="l">
              <a:lnSpc>
                <a:spcPct val="100000"/>
              </a:lnSpc>
              <a:spcBef>
                <a:spcPts val="640"/>
              </a:spcBef>
              <a:spcAft>
                <a:spcPts val="0"/>
              </a:spcAft>
              <a:buClr>
                <a:schemeClr val="dk1"/>
              </a:buClr>
              <a:buSzPts val="3200"/>
              <a:buChar char="•"/>
            </a:pPr>
            <a:r>
              <a:rPr lang="en-US"/>
              <a:t>furnishing</a:t>
            </a:r>
            <a:endParaRPr/>
          </a:p>
          <a:p>
            <a:pPr indent="-342900" lvl="0" marL="342900" rtl="0" algn="l">
              <a:lnSpc>
                <a:spcPct val="100000"/>
              </a:lnSpc>
              <a:spcBef>
                <a:spcPts val="640"/>
              </a:spcBef>
              <a:spcAft>
                <a:spcPts val="0"/>
              </a:spcAft>
              <a:buClr>
                <a:schemeClr val="dk1"/>
              </a:buClr>
              <a:buSzPts val="3200"/>
              <a:buChar char="•"/>
            </a:pPr>
            <a:r>
              <a:rPr lang="en-US"/>
              <a:t>exultation</a:t>
            </a:r>
            <a:endParaRPr/>
          </a:p>
        </p:txBody>
      </p:sp>
      <p:sp>
        <p:nvSpPr>
          <p:cNvPr id="1436" name="Google Shape;1436;p16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6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GET READY</a:t>
            </a:r>
            <a:endParaRPr/>
          </a:p>
        </p:txBody>
      </p:sp>
      <p:sp>
        <p:nvSpPr>
          <p:cNvPr id="1442" name="Google Shape;1442;p1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Please get out the following pages from your WORD ID section, then take everything else off of your desk :</a:t>
            </a:r>
            <a:endParaRPr/>
          </a:p>
          <a:p>
            <a:pPr indent="-514350" lvl="0" marL="514350" rtl="0" algn="l">
              <a:lnSpc>
                <a:spcPct val="90000"/>
              </a:lnSpc>
              <a:spcBef>
                <a:spcPts val="640"/>
              </a:spcBef>
              <a:spcAft>
                <a:spcPts val="0"/>
              </a:spcAft>
              <a:buClr>
                <a:schemeClr val="dk1"/>
              </a:buClr>
              <a:buSzPts val="3200"/>
              <a:buFont typeface="Book Antiqua"/>
              <a:buAutoNum type="arabicParenR"/>
            </a:pPr>
            <a:r>
              <a:rPr lang="en-US"/>
              <a:t>Fluency Progress Chart</a:t>
            </a:r>
            <a:endParaRPr/>
          </a:p>
          <a:p>
            <a:pPr indent="-514350" lvl="0" marL="514350" rtl="0" algn="l">
              <a:lnSpc>
                <a:spcPct val="90000"/>
              </a:lnSpc>
              <a:spcBef>
                <a:spcPts val="640"/>
              </a:spcBef>
              <a:spcAft>
                <a:spcPts val="0"/>
              </a:spcAft>
              <a:buClr>
                <a:schemeClr val="dk1"/>
              </a:buClr>
              <a:buSzPts val="3200"/>
              <a:buFont typeface="Book Antiqua"/>
              <a:buAutoNum type="arabicParenR"/>
            </a:pPr>
            <a:r>
              <a:rPr lang="en-US"/>
              <a:t>Fluency Record Sheet</a:t>
            </a:r>
            <a:endParaRPr/>
          </a:p>
          <a:p>
            <a:pPr indent="-514350" lvl="0" marL="514350" rtl="0" algn="l">
              <a:lnSpc>
                <a:spcPct val="90000"/>
              </a:lnSpc>
              <a:spcBef>
                <a:spcPts val="640"/>
              </a:spcBef>
              <a:spcAft>
                <a:spcPts val="0"/>
              </a:spcAft>
              <a:buClr>
                <a:schemeClr val="dk1"/>
              </a:buClr>
              <a:buSzPts val="3200"/>
              <a:buFont typeface="Book Antiqua"/>
              <a:buAutoNum type="arabicParenR"/>
            </a:pPr>
            <a:r>
              <a:rPr lang="en-US"/>
              <a:t>Word Identification Paired Practice Checklist</a:t>
            </a:r>
            <a:endParaRPr/>
          </a:p>
          <a:p>
            <a:pPr indent="-514350" lvl="0" marL="514350" rtl="0" algn="l">
              <a:lnSpc>
                <a:spcPct val="90000"/>
              </a:lnSpc>
              <a:spcBef>
                <a:spcPts val="640"/>
              </a:spcBef>
              <a:spcAft>
                <a:spcPts val="0"/>
              </a:spcAft>
              <a:buClr>
                <a:schemeClr val="dk1"/>
              </a:buClr>
              <a:buSzPts val="3200"/>
              <a:buFont typeface="Book Antiqua"/>
              <a:buAutoNum type="arabicParenR"/>
            </a:pPr>
            <a:r>
              <a:rPr lang="en-US"/>
              <a:t>Prefix and Suffix Lists</a:t>
            </a:r>
            <a:endParaRPr/>
          </a:p>
          <a:p>
            <a:pPr indent="-514350" lvl="0" marL="514350" rtl="0" algn="l">
              <a:lnSpc>
                <a:spcPct val="90000"/>
              </a:lnSpc>
              <a:spcBef>
                <a:spcPts val="640"/>
              </a:spcBef>
              <a:spcAft>
                <a:spcPts val="0"/>
              </a:spcAft>
              <a:buClr>
                <a:schemeClr val="dk1"/>
              </a:buClr>
              <a:buSzPts val="3200"/>
              <a:buFont typeface="Book Antiqua"/>
              <a:buAutoNum type="arabicParenR"/>
            </a:pPr>
            <a:r>
              <a:rPr lang="en-US"/>
              <a:t>Reading Passage from our last class</a:t>
            </a:r>
            <a:endParaRPr/>
          </a:p>
        </p:txBody>
      </p:sp>
      <p:sp>
        <p:nvSpPr>
          <p:cNvPr id="1443" name="Google Shape;1443;p16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DISSECT</a:t>
            </a:r>
            <a:endParaRPr/>
          </a:p>
        </p:txBody>
      </p:sp>
      <p:sp>
        <p:nvSpPr>
          <p:cNvPr id="260" name="Google Shape;260;p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960"/>
              <a:buChar char="•"/>
            </a:pPr>
            <a:r>
              <a:rPr lang="en-US" sz="2960"/>
              <a:t>Does anyone know what DISSECT means?</a:t>
            </a:r>
            <a:endParaRPr/>
          </a:p>
          <a:p>
            <a:pPr indent="-342900" lvl="0" marL="342900" rtl="0" algn="l">
              <a:lnSpc>
                <a:spcPct val="100000"/>
              </a:lnSpc>
              <a:spcBef>
                <a:spcPts val="592"/>
              </a:spcBef>
              <a:spcAft>
                <a:spcPts val="0"/>
              </a:spcAft>
              <a:buClr>
                <a:schemeClr val="dk1"/>
              </a:buClr>
              <a:buSzPts val="2960"/>
              <a:buChar char="•"/>
            </a:pPr>
            <a:r>
              <a:rPr lang="en-US" sz="2960"/>
              <a:t>Dissect means to divide something or cut it into several parts.</a:t>
            </a:r>
            <a:endParaRPr/>
          </a:p>
          <a:p>
            <a:pPr indent="-342900" lvl="0" marL="342900" rtl="0" algn="l">
              <a:lnSpc>
                <a:spcPct val="100000"/>
              </a:lnSpc>
              <a:spcBef>
                <a:spcPts val="592"/>
              </a:spcBef>
              <a:spcAft>
                <a:spcPts val="0"/>
              </a:spcAft>
              <a:buClr>
                <a:schemeClr val="dk1"/>
              </a:buClr>
              <a:buSzPts val="2960"/>
              <a:buChar char="•"/>
            </a:pPr>
            <a:r>
              <a:rPr lang="en-US" sz="2960"/>
              <a:t>That’s exactly what you will be doing when you use the Word Identification Strategy.</a:t>
            </a:r>
            <a:endParaRPr/>
          </a:p>
          <a:p>
            <a:pPr indent="-342900" lvl="0" marL="342900" rtl="0" algn="l">
              <a:lnSpc>
                <a:spcPct val="100000"/>
              </a:lnSpc>
              <a:spcBef>
                <a:spcPts val="592"/>
              </a:spcBef>
              <a:spcAft>
                <a:spcPts val="0"/>
              </a:spcAft>
              <a:buClr>
                <a:schemeClr val="dk1"/>
              </a:buClr>
              <a:buSzPts val="2960"/>
              <a:buChar char="•"/>
            </a:pPr>
            <a:r>
              <a:rPr lang="en-US" sz="2960"/>
              <a:t>You will be cutting up the words into short pieces that you can easily pronounce.</a:t>
            </a:r>
            <a:endParaRPr/>
          </a:p>
        </p:txBody>
      </p:sp>
      <p:sp>
        <p:nvSpPr>
          <p:cNvPr id="261" name="Google Shape;261;p2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5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5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500"/>
                                        <p:tgtEl>
                                          <p:spTgt spid="2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pic>
        <p:nvPicPr>
          <p:cNvPr id="1448" name="Google Shape;1448;p162"/>
          <p:cNvPicPr preferRelativeResize="0"/>
          <p:nvPr/>
        </p:nvPicPr>
        <p:blipFill rotWithShape="1">
          <a:blip r:embed="rId3">
            <a:alphaModFix/>
          </a:blip>
          <a:srcRect b="0" l="0" r="0" t="0"/>
          <a:stretch/>
        </p:blipFill>
        <p:spPr>
          <a:xfrm>
            <a:off x="1924449" y="0"/>
            <a:ext cx="5295099" cy="6858000"/>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pic>
        <p:nvPicPr>
          <p:cNvPr id="1454" name="Google Shape;1454;p163"/>
          <p:cNvPicPr preferRelativeResize="0"/>
          <p:nvPr/>
        </p:nvPicPr>
        <p:blipFill rotWithShape="1">
          <a:blip r:embed="rId3">
            <a:alphaModFix/>
          </a:blip>
          <a:srcRect b="0" l="0" r="0" t="0"/>
          <a:stretch/>
        </p:blipFill>
        <p:spPr>
          <a:xfrm>
            <a:off x="871145" y="262812"/>
            <a:ext cx="7401710" cy="616881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16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FLUENCY</a:t>
            </a:r>
            <a:endParaRPr/>
          </a:p>
        </p:txBody>
      </p:sp>
      <p:sp>
        <p:nvSpPr>
          <p:cNvPr id="1460" name="Google Shape;1460;p16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After you finish the paired practice checklist sheet, you will do a fluency activity.</a:t>
            </a:r>
            <a:endParaRPr/>
          </a:p>
          <a:p>
            <a:pPr indent="-342900" lvl="0" marL="342900" rtl="0" algn="l">
              <a:lnSpc>
                <a:spcPct val="90000"/>
              </a:lnSpc>
              <a:spcBef>
                <a:spcPts val="592"/>
              </a:spcBef>
              <a:spcAft>
                <a:spcPts val="0"/>
              </a:spcAft>
              <a:buClr>
                <a:schemeClr val="dk1"/>
              </a:buClr>
              <a:buSzPts val="2960"/>
              <a:buChar char="•"/>
            </a:pPr>
            <a:r>
              <a:rPr lang="en-US" sz="2960"/>
              <a:t>What is fluency?</a:t>
            </a:r>
            <a:endParaRPr/>
          </a:p>
          <a:p>
            <a:pPr indent="-342900" lvl="0" marL="342900" rtl="0" algn="l">
              <a:lnSpc>
                <a:spcPct val="90000"/>
              </a:lnSpc>
              <a:spcBef>
                <a:spcPts val="592"/>
              </a:spcBef>
              <a:spcAft>
                <a:spcPts val="0"/>
              </a:spcAft>
              <a:buClr>
                <a:schemeClr val="dk1"/>
              </a:buClr>
              <a:buSzPts val="2960"/>
              <a:buChar char="•"/>
            </a:pPr>
            <a:r>
              <a:rPr lang="en-US" sz="2960"/>
              <a:t>What is expression?</a:t>
            </a:r>
            <a:endParaRPr/>
          </a:p>
          <a:p>
            <a:pPr indent="-342900" lvl="0" marL="342900" rtl="0" algn="l">
              <a:lnSpc>
                <a:spcPct val="90000"/>
              </a:lnSpc>
              <a:spcBef>
                <a:spcPts val="592"/>
              </a:spcBef>
              <a:spcAft>
                <a:spcPts val="0"/>
              </a:spcAft>
              <a:buClr>
                <a:schemeClr val="dk1"/>
              </a:buClr>
              <a:buSzPts val="2960"/>
              <a:buChar char="•"/>
            </a:pPr>
            <a:r>
              <a:rPr lang="en-US" sz="2960"/>
              <a:t>The first time you go through a passage, you probably won’t be very quick or smooth while reading it, and your voice won’t have much expression because you will be stopping to dissect the words.</a:t>
            </a:r>
            <a:endParaRPr/>
          </a:p>
        </p:txBody>
      </p:sp>
      <p:sp>
        <p:nvSpPr>
          <p:cNvPr id="1461" name="Google Shape;1461;p16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6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67" name="Google Shape;1467;p16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Doing the fluency activities will help you become fluent readers. </a:t>
            </a:r>
            <a:endParaRPr/>
          </a:p>
          <a:p>
            <a:pPr indent="-342900" lvl="0" marL="342900" rtl="0" algn="l">
              <a:lnSpc>
                <a:spcPct val="90000"/>
              </a:lnSpc>
              <a:spcBef>
                <a:spcPts val="640"/>
              </a:spcBef>
              <a:spcAft>
                <a:spcPts val="0"/>
              </a:spcAft>
              <a:buClr>
                <a:schemeClr val="dk1"/>
              </a:buClr>
              <a:buSzPts val="3200"/>
              <a:buChar char="•"/>
            </a:pPr>
            <a:r>
              <a:rPr lang="en-US"/>
              <a:t>You will gradually learn to read more and more difficult material with fluency.</a:t>
            </a:r>
            <a:endParaRPr/>
          </a:p>
          <a:p>
            <a:pPr indent="-342900" lvl="0" marL="342900" rtl="0" algn="l">
              <a:lnSpc>
                <a:spcPct val="90000"/>
              </a:lnSpc>
              <a:spcBef>
                <a:spcPts val="640"/>
              </a:spcBef>
              <a:spcAft>
                <a:spcPts val="0"/>
              </a:spcAft>
              <a:buClr>
                <a:schemeClr val="dk1"/>
              </a:buClr>
              <a:buSzPts val="3200"/>
              <a:buChar char="•"/>
            </a:pPr>
            <a:r>
              <a:rPr lang="en-US"/>
              <a:t>In this activity, you and your partner will each read as quickly and smoothly and with as much expression as you can in 1 minute.</a:t>
            </a:r>
            <a:endParaRPr/>
          </a:p>
        </p:txBody>
      </p:sp>
      <p:sp>
        <p:nvSpPr>
          <p:cNvPr id="1468" name="Google Shape;1468;p16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7">
                                            <p:txEl>
                                              <p:pRg end="0" st="0"/>
                                            </p:txEl>
                                          </p:spTgt>
                                        </p:tgtEl>
                                        <p:attrNameLst>
                                          <p:attrName>style.visibility</p:attrName>
                                        </p:attrNameLst>
                                      </p:cBhvr>
                                      <p:to>
                                        <p:strVal val="visible"/>
                                      </p:to>
                                    </p:set>
                                    <p:animEffect filter="fade" transition="in">
                                      <p:cBhvr>
                                        <p:cTn dur="500"/>
                                        <p:tgtEl>
                                          <p:spTgt spid="1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7">
                                            <p:txEl>
                                              <p:pRg end="1" st="1"/>
                                            </p:txEl>
                                          </p:spTgt>
                                        </p:tgtEl>
                                        <p:attrNameLst>
                                          <p:attrName>style.visibility</p:attrName>
                                        </p:attrNameLst>
                                      </p:cBhvr>
                                      <p:to>
                                        <p:strVal val="visible"/>
                                      </p:to>
                                    </p:set>
                                    <p:animEffect filter="fade" transition="in">
                                      <p:cBhvr>
                                        <p:cTn dur="500"/>
                                        <p:tgtEl>
                                          <p:spTgt spid="14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7">
                                            <p:txEl>
                                              <p:pRg end="2" st="2"/>
                                            </p:txEl>
                                          </p:spTgt>
                                        </p:tgtEl>
                                        <p:attrNameLst>
                                          <p:attrName>style.visibility</p:attrName>
                                        </p:attrNameLst>
                                      </p:cBhvr>
                                      <p:to>
                                        <p:strVal val="visible"/>
                                      </p:to>
                                    </p:set>
                                    <p:animEffect filter="fade" transition="in">
                                      <p:cBhvr>
                                        <p:cTn dur="500"/>
                                        <p:tgtEl>
                                          <p:spTgt spid="14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6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74" name="Google Shape;1474;p16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960"/>
              <a:buChar char="•"/>
            </a:pPr>
            <a:r>
              <a:rPr lang="en-US" sz="2960"/>
              <a:t>You will use timers to read for one minute.  The coach will set the timer, so the reader can focus on reading.</a:t>
            </a:r>
            <a:endParaRPr/>
          </a:p>
          <a:p>
            <a:pPr indent="-342900" lvl="0" marL="342900" rtl="0" algn="l">
              <a:lnSpc>
                <a:spcPct val="100000"/>
              </a:lnSpc>
              <a:spcBef>
                <a:spcPts val="592"/>
              </a:spcBef>
              <a:spcAft>
                <a:spcPts val="0"/>
              </a:spcAft>
              <a:buClr>
                <a:schemeClr val="dk1"/>
              </a:buClr>
              <a:buSzPts val="2960"/>
              <a:buChar char="•"/>
            </a:pPr>
            <a:r>
              <a:rPr lang="en-US" sz="2960"/>
              <a:t>Start reading after the dot on your page.</a:t>
            </a:r>
            <a:endParaRPr/>
          </a:p>
          <a:p>
            <a:pPr indent="-342900" lvl="0" marL="342900" rtl="0" algn="l">
              <a:lnSpc>
                <a:spcPct val="100000"/>
              </a:lnSpc>
              <a:spcBef>
                <a:spcPts val="592"/>
              </a:spcBef>
              <a:spcAft>
                <a:spcPts val="0"/>
              </a:spcAft>
              <a:buClr>
                <a:schemeClr val="dk1"/>
              </a:buClr>
              <a:buSzPts val="2960"/>
              <a:buChar char="•"/>
            </a:pPr>
            <a:r>
              <a:rPr lang="en-US" sz="2960"/>
              <a:t>The coach will tell the reader when one minute is up.</a:t>
            </a:r>
            <a:endParaRPr/>
          </a:p>
          <a:p>
            <a:pPr indent="-342900" lvl="0" marL="342900" rtl="0" algn="l">
              <a:lnSpc>
                <a:spcPct val="100000"/>
              </a:lnSpc>
              <a:spcBef>
                <a:spcPts val="592"/>
              </a:spcBef>
              <a:spcAft>
                <a:spcPts val="0"/>
              </a:spcAft>
              <a:buClr>
                <a:schemeClr val="dk1"/>
              </a:buClr>
              <a:buSzPts val="2960"/>
              <a:buChar char="•"/>
            </a:pPr>
            <a:r>
              <a:rPr lang="en-US" sz="2960"/>
              <a:t>The reader will mark a line after the last word that they read.</a:t>
            </a:r>
            <a:endParaRPr/>
          </a:p>
        </p:txBody>
      </p:sp>
      <p:sp>
        <p:nvSpPr>
          <p:cNvPr id="1475" name="Google Shape;1475;p16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0" st="0"/>
                                            </p:txEl>
                                          </p:spTgt>
                                        </p:tgtEl>
                                        <p:attrNameLst>
                                          <p:attrName>style.visibility</p:attrName>
                                        </p:attrNameLst>
                                      </p:cBhvr>
                                      <p:to>
                                        <p:strVal val="visible"/>
                                      </p:to>
                                    </p:set>
                                    <p:animEffect filter="fade" transition="in">
                                      <p:cBhvr>
                                        <p:cTn dur="500"/>
                                        <p:tgtEl>
                                          <p:spTgt spid="1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1" st="1"/>
                                            </p:txEl>
                                          </p:spTgt>
                                        </p:tgtEl>
                                        <p:attrNameLst>
                                          <p:attrName>style.visibility</p:attrName>
                                        </p:attrNameLst>
                                      </p:cBhvr>
                                      <p:to>
                                        <p:strVal val="visible"/>
                                      </p:to>
                                    </p:set>
                                    <p:animEffect filter="fade" transition="in">
                                      <p:cBhvr>
                                        <p:cTn dur="500"/>
                                        <p:tgtEl>
                                          <p:spTgt spid="14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2" st="2"/>
                                            </p:txEl>
                                          </p:spTgt>
                                        </p:tgtEl>
                                        <p:attrNameLst>
                                          <p:attrName>style.visibility</p:attrName>
                                        </p:attrNameLst>
                                      </p:cBhvr>
                                      <p:to>
                                        <p:strVal val="visible"/>
                                      </p:to>
                                    </p:set>
                                    <p:animEffect filter="fade" transition="in">
                                      <p:cBhvr>
                                        <p:cTn dur="500"/>
                                        <p:tgtEl>
                                          <p:spTgt spid="14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3" st="3"/>
                                            </p:txEl>
                                          </p:spTgt>
                                        </p:tgtEl>
                                        <p:attrNameLst>
                                          <p:attrName>style.visibility</p:attrName>
                                        </p:attrNameLst>
                                      </p:cBhvr>
                                      <p:to>
                                        <p:strVal val="visible"/>
                                      </p:to>
                                    </p:set>
                                    <p:animEffect filter="fade" transition="in">
                                      <p:cBhvr>
                                        <p:cTn dur="500"/>
                                        <p:tgtEl>
                                          <p:spTgt spid="14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6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81" name="Google Shape;1481;p16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Each line has the number of words at the end.  </a:t>
            </a:r>
            <a:endParaRPr/>
          </a:p>
          <a:p>
            <a:pPr indent="-342900" lvl="0" marL="342900" rtl="0" algn="l">
              <a:lnSpc>
                <a:spcPct val="100000"/>
              </a:lnSpc>
              <a:spcBef>
                <a:spcPts val="640"/>
              </a:spcBef>
              <a:spcAft>
                <a:spcPts val="0"/>
              </a:spcAft>
              <a:buClr>
                <a:schemeClr val="dk1"/>
              </a:buClr>
              <a:buSzPts val="3200"/>
              <a:buChar char="•"/>
            </a:pPr>
            <a:r>
              <a:rPr lang="en-US"/>
              <a:t>You may need to subtract a few words if you didn’t read to the end of the line.</a:t>
            </a:r>
            <a:endParaRPr/>
          </a:p>
          <a:p>
            <a:pPr indent="-342900" lvl="0" marL="342900" rtl="0" algn="l">
              <a:lnSpc>
                <a:spcPct val="100000"/>
              </a:lnSpc>
              <a:spcBef>
                <a:spcPts val="640"/>
              </a:spcBef>
              <a:spcAft>
                <a:spcPts val="0"/>
              </a:spcAft>
              <a:buClr>
                <a:schemeClr val="dk1"/>
              </a:buClr>
              <a:buSzPts val="3200"/>
              <a:buChar char="•"/>
            </a:pPr>
            <a:r>
              <a:rPr lang="en-US"/>
              <a:t>Your coach will record the number on the fluency record sheet.</a:t>
            </a:r>
            <a:endParaRPr/>
          </a:p>
        </p:txBody>
      </p:sp>
      <p:sp>
        <p:nvSpPr>
          <p:cNvPr id="1482" name="Google Shape;1482;p16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16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88" name="Google Shape;1488;p16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Then the first reader will read the same part of the passage again for one minute, and the coach will record the number of words on the Fluency Record Sheet in the blank next to the words ‘Second Minute.’</a:t>
            </a:r>
            <a:endParaRPr/>
          </a:p>
          <a:p>
            <a:pPr indent="-342900" lvl="0" marL="342900" rtl="0" algn="l">
              <a:lnSpc>
                <a:spcPct val="80000"/>
              </a:lnSpc>
              <a:spcBef>
                <a:spcPts val="592"/>
              </a:spcBef>
              <a:spcAft>
                <a:spcPts val="0"/>
              </a:spcAft>
              <a:buClr>
                <a:schemeClr val="dk1"/>
              </a:buClr>
              <a:buSzPts val="2960"/>
              <a:buChar char="•"/>
            </a:pPr>
            <a:r>
              <a:rPr lang="en-US" sz="2960"/>
              <a:t>Then the first reader will read the same part of the passage again for one minute, and again the coach will record the number of words read on the blank next to the words ‘Third Minute.’</a:t>
            </a:r>
            <a:endParaRPr/>
          </a:p>
        </p:txBody>
      </p:sp>
      <p:sp>
        <p:nvSpPr>
          <p:cNvPr id="1489" name="Google Shape;1489;p16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8">
                                            <p:txEl>
                                              <p:pRg end="0" st="0"/>
                                            </p:txEl>
                                          </p:spTgt>
                                        </p:tgtEl>
                                        <p:attrNameLst>
                                          <p:attrName>style.visibility</p:attrName>
                                        </p:attrNameLst>
                                      </p:cBhvr>
                                      <p:to>
                                        <p:strVal val="visible"/>
                                      </p:to>
                                    </p:set>
                                    <p:animEffect filter="fade" transition="in">
                                      <p:cBhvr>
                                        <p:cTn dur="500"/>
                                        <p:tgtEl>
                                          <p:spTgt spid="14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8">
                                            <p:txEl>
                                              <p:pRg end="1" st="1"/>
                                            </p:txEl>
                                          </p:spTgt>
                                        </p:tgtEl>
                                        <p:attrNameLst>
                                          <p:attrName>style.visibility</p:attrName>
                                        </p:attrNameLst>
                                      </p:cBhvr>
                                      <p:to>
                                        <p:strVal val="visible"/>
                                      </p:to>
                                    </p:set>
                                    <p:animEffect filter="fade" transition="in">
                                      <p:cBhvr>
                                        <p:cTn dur="500"/>
                                        <p:tgtEl>
                                          <p:spTgt spid="14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16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495" name="Google Shape;1495;p16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You will then switch roles.</a:t>
            </a:r>
            <a:endParaRPr/>
          </a:p>
          <a:p>
            <a:pPr indent="-342900" lvl="0" marL="342900" rtl="0" algn="l">
              <a:lnSpc>
                <a:spcPct val="80000"/>
              </a:lnSpc>
              <a:spcBef>
                <a:spcPts val="592"/>
              </a:spcBef>
              <a:spcAft>
                <a:spcPts val="0"/>
              </a:spcAft>
              <a:buClr>
                <a:schemeClr val="dk1"/>
              </a:buClr>
              <a:buSzPts val="2960"/>
              <a:buChar char="•"/>
            </a:pPr>
            <a:r>
              <a:rPr lang="en-US" sz="2960"/>
              <a:t>The second reader will read three times for one minute each time, starting at the dot.</a:t>
            </a:r>
            <a:endParaRPr/>
          </a:p>
          <a:p>
            <a:pPr indent="-342900" lvl="0" marL="342900" rtl="0" algn="l">
              <a:lnSpc>
                <a:spcPct val="80000"/>
              </a:lnSpc>
              <a:spcBef>
                <a:spcPts val="592"/>
              </a:spcBef>
              <a:spcAft>
                <a:spcPts val="0"/>
              </a:spcAft>
              <a:buClr>
                <a:schemeClr val="dk1"/>
              </a:buClr>
              <a:buSzPts val="2960"/>
              <a:buChar char="•"/>
            </a:pPr>
            <a:r>
              <a:rPr lang="en-US" sz="2960"/>
              <a:t>Be sure to stop after each minute to record the number of words read each time.</a:t>
            </a:r>
            <a:endParaRPr/>
          </a:p>
          <a:p>
            <a:pPr indent="-342900" lvl="0" marL="342900" rtl="0" algn="l">
              <a:lnSpc>
                <a:spcPct val="80000"/>
              </a:lnSpc>
              <a:spcBef>
                <a:spcPts val="592"/>
              </a:spcBef>
              <a:spcAft>
                <a:spcPts val="0"/>
              </a:spcAft>
              <a:buClr>
                <a:schemeClr val="dk1"/>
              </a:buClr>
              <a:buSzPts val="2960"/>
              <a:buChar char="•"/>
            </a:pPr>
            <a:r>
              <a:rPr lang="en-US" sz="2960"/>
              <a:t>You will need to subtract the number of words from where you started to the number of words where you ended to determine the number of words read.</a:t>
            </a:r>
            <a:endParaRPr/>
          </a:p>
        </p:txBody>
      </p:sp>
      <p:sp>
        <p:nvSpPr>
          <p:cNvPr id="1496" name="Google Shape;1496;p16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xEl>
                                              <p:pRg end="0" st="0"/>
                                            </p:txEl>
                                          </p:spTgt>
                                        </p:tgtEl>
                                        <p:attrNameLst>
                                          <p:attrName>style.visibility</p:attrName>
                                        </p:attrNameLst>
                                      </p:cBhvr>
                                      <p:to>
                                        <p:strVal val="visible"/>
                                      </p:to>
                                    </p:set>
                                    <p:animEffect filter="fade" transition="in">
                                      <p:cBhvr>
                                        <p:cTn dur="500"/>
                                        <p:tgtEl>
                                          <p:spTgt spid="14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xEl>
                                              <p:pRg end="1" st="1"/>
                                            </p:txEl>
                                          </p:spTgt>
                                        </p:tgtEl>
                                        <p:attrNameLst>
                                          <p:attrName>style.visibility</p:attrName>
                                        </p:attrNameLst>
                                      </p:cBhvr>
                                      <p:to>
                                        <p:strVal val="visible"/>
                                      </p:to>
                                    </p:set>
                                    <p:animEffect filter="fade" transition="in">
                                      <p:cBhvr>
                                        <p:cTn dur="500"/>
                                        <p:tgtEl>
                                          <p:spTgt spid="14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xEl>
                                              <p:pRg end="2" st="2"/>
                                            </p:txEl>
                                          </p:spTgt>
                                        </p:tgtEl>
                                        <p:attrNameLst>
                                          <p:attrName>style.visibility</p:attrName>
                                        </p:attrNameLst>
                                      </p:cBhvr>
                                      <p:to>
                                        <p:strVal val="visible"/>
                                      </p:to>
                                    </p:set>
                                    <p:animEffect filter="fade" transition="in">
                                      <p:cBhvr>
                                        <p:cTn dur="500"/>
                                        <p:tgtEl>
                                          <p:spTgt spid="14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xEl>
                                              <p:pRg end="3" st="3"/>
                                            </p:txEl>
                                          </p:spTgt>
                                        </p:tgtEl>
                                        <p:attrNameLst>
                                          <p:attrName>style.visibility</p:attrName>
                                        </p:attrNameLst>
                                      </p:cBhvr>
                                      <p:to>
                                        <p:strVal val="visible"/>
                                      </p:to>
                                    </p:set>
                                    <p:animEffect filter="fade" transition="in">
                                      <p:cBhvr>
                                        <p:cTn dur="500"/>
                                        <p:tgtEl>
                                          <p:spTgt spid="149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17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Fluency Progress Chart</a:t>
            </a:r>
            <a:endParaRPr/>
          </a:p>
        </p:txBody>
      </p:sp>
      <p:sp>
        <p:nvSpPr>
          <p:cNvPr id="1502" name="Google Shape;1502;p17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720"/>
              <a:buChar char="•"/>
            </a:pPr>
            <a:r>
              <a:rPr lang="en-US" sz="2720"/>
              <a:t>At the end of the exercise, you will have each read three times for one minute each.</a:t>
            </a:r>
            <a:endParaRPr/>
          </a:p>
          <a:p>
            <a:pPr indent="-342900" lvl="0" marL="342900" rtl="0" algn="l">
              <a:lnSpc>
                <a:spcPct val="90000"/>
              </a:lnSpc>
              <a:spcBef>
                <a:spcPts val="544"/>
              </a:spcBef>
              <a:spcAft>
                <a:spcPts val="0"/>
              </a:spcAft>
              <a:buClr>
                <a:schemeClr val="dk1"/>
              </a:buClr>
              <a:buSzPts val="2720"/>
              <a:buChar char="•"/>
            </a:pPr>
            <a:r>
              <a:rPr lang="en-US" sz="2720"/>
              <a:t>Your goal is to increase the number of words you read, the smoothness with which you read, and the expression you use each time that you read.</a:t>
            </a:r>
            <a:endParaRPr/>
          </a:p>
          <a:p>
            <a:pPr indent="-342900" lvl="0" marL="342900" rtl="0" algn="l">
              <a:lnSpc>
                <a:spcPct val="90000"/>
              </a:lnSpc>
              <a:spcBef>
                <a:spcPts val="544"/>
              </a:spcBef>
              <a:spcAft>
                <a:spcPts val="0"/>
              </a:spcAft>
              <a:buClr>
                <a:schemeClr val="dk1"/>
              </a:buClr>
              <a:buSzPts val="2720"/>
              <a:buChar char="•"/>
            </a:pPr>
            <a:r>
              <a:rPr lang="en-US" sz="2720"/>
              <a:t>Each day, you will try to beat your last record.  </a:t>
            </a:r>
            <a:endParaRPr/>
          </a:p>
          <a:p>
            <a:pPr indent="-342900" lvl="0" marL="342900" rtl="0" algn="l">
              <a:lnSpc>
                <a:spcPct val="90000"/>
              </a:lnSpc>
              <a:spcBef>
                <a:spcPts val="544"/>
              </a:spcBef>
              <a:spcAft>
                <a:spcPts val="0"/>
              </a:spcAft>
              <a:buClr>
                <a:schemeClr val="dk1"/>
              </a:buClr>
              <a:buSzPts val="2720"/>
              <a:buChar char="•"/>
            </a:pPr>
            <a:r>
              <a:rPr lang="en-US" sz="2720"/>
              <a:t>You will record the highest number of words read per minute each time you do fluency practice the Fluency Progress Chart.</a:t>
            </a:r>
            <a:endParaRPr/>
          </a:p>
        </p:txBody>
      </p:sp>
      <p:sp>
        <p:nvSpPr>
          <p:cNvPr id="1503" name="Google Shape;1503;p17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2">
                                            <p:txEl>
                                              <p:pRg end="0" st="0"/>
                                            </p:txEl>
                                          </p:spTgt>
                                        </p:tgtEl>
                                        <p:attrNameLst>
                                          <p:attrName>style.visibility</p:attrName>
                                        </p:attrNameLst>
                                      </p:cBhvr>
                                      <p:to>
                                        <p:strVal val="visible"/>
                                      </p:to>
                                    </p:set>
                                    <p:anim calcmode="lin" valueType="num">
                                      <p:cBhvr additive="base">
                                        <p:cTn dur="500"/>
                                        <p:tgtEl>
                                          <p:spTgt spid="150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2">
                                            <p:txEl>
                                              <p:pRg end="1" st="1"/>
                                            </p:txEl>
                                          </p:spTgt>
                                        </p:tgtEl>
                                        <p:attrNameLst>
                                          <p:attrName>style.visibility</p:attrName>
                                        </p:attrNameLst>
                                      </p:cBhvr>
                                      <p:to>
                                        <p:strVal val="visible"/>
                                      </p:to>
                                    </p:set>
                                    <p:anim calcmode="lin" valueType="num">
                                      <p:cBhvr additive="base">
                                        <p:cTn dur="500"/>
                                        <p:tgtEl>
                                          <p:spTgt spid="150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2">
                                            <p:txEl>
                                              <p:pRg end="2" st="2"/>
                                            </p:txEl>
                                          </p:spTgt>
                                        </p:tgtEl>
                                        <p:attrNameLst>
                                          <p:attrName>style.visibility</p:attrName>
                                        </p:attrNameLst>
                                      </p:cBhvr>
                                      <p:to>
                                        <p:strVal val="visible"/>
                                      </p:to>
                                    </p:set>
                                    <p:anim calcmode="lin" valueType="num">
                                      <p:cBhvr additive="base">
                                        <p:cTn dur="500"/>
                                        <p:tgtEl>
                                          <p:spTgt spid="150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2">
                                            <p:txEl>
                                              <p:pRg end="3" st="3"/>
                                            </p:txEl>
                                          </p:spTgt>
                                        </p:tgtEl>
                                        <p:attrNameLst>
                                          <p:attrName>style.visibility</p:attrName>
                                        </p:attrNameLst>
                                      </p:cBhvr>
                                      <p:to>
                                        <p:strVal val="visible"/>
                                      </p:to>
                                    </p:set>
                                    <p:anim calcmode="lin" valueType="num">
                                      <p:cBhvr additive="base">
                                        <p:cTn dur="500"/>
                                        <p:tgtEl>
                                          <p:spTgt spid="150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17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509" name="Google Shape;1509;p17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MODEL FLUENCY PRACTICE</a:t>
            </a:r>
            <a:endParaRPr/>
          </a:p>
        </p:txBody>
      </p:sp>
      <p:sp>
        <p:nvSpPr>
          <p:cNvPr id="1510" name="Google Shape;1510;p17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67" name="Google Shape;267;p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900"/>
              <a:buChar char="•"/>
            </a:pPr>
            <a:r>
              <a:rPr lang="en-US" sz="3500"/>
              <a:t>If you  are able to pronounce any word you encounter, you will be more likely to understand and more able to discuss what you read.</a:t>
            </a:r>
            <a:endParaRPr sz="3500"/>
          </a:p>
          <a:p>
            <a:pPr indent="-342900" lvl="0" marL="342900" rtl="0" algn="l">
              <a:lnSpc>
                <a:spcPct val="100000"/>
              </a:lnSpc>
              <a:spcBef>
                <a:spcPts val="640"/>
              </a:spcBef>
              <a:spcAft>
                <a:spcPts val="0"/>
              </a:spcAft>
              <a:buClr>
                <a:schemeClr val="dk1"/>
              </a:buClr>
              <a:buSzPts val="3900"/>
              <a:buChar char="•"/>
            </a:pPr>
            <a:r>
              <a:rPr lang="en-US" sz="3500"/>
              <a:t>How will this help you in classes such as English, science, and history?</a:t>
            </a:r>
            <a:endParaRPr sz="3500"/>
          </a:p>
        </p:txBody>
      </p:sp>
      <p:sp>
        <p:nvSpPr>
          <p:cNvPr id="268" name="Google Shape;268;p2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 calcmode="lin" valueType="num">
                                      <p:cBhvr additive="base">
                                        <p:cTn dur="500"/>
                                        <p:tgtEl>
                                          <p:spTgt spid="2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 calcmode="lin" valueType="num">
                                      <p:cBhvr additive="base">
                                        <p:cTn dur="500"/>
                                        <p:tgtEl>
                                          <p:spTgt spid="2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7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516" name="Google Shape;1516;p17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PARTNER FLUENCY PRACTICE</a:t>
            </a:r>
            <a:endParaRPr/>
          </a:p>
        </p:txBody>
      </p:sp>
      <p:sp>
        <p:nvSpPr>
          <p:cNvPr id="1517" name="Google Shape;1517;p17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7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523" name="Google Shape;1523;p17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with Word ID</a:t>
            </a:r>
            <a:endParaRPr b="1" sz="9600">
              <a:solidFill>
                <a:srgbClr val="0000FF"/>
              </a:solidFill>
              <a:latin typeface="Book Antiqua"/>
              <a:ea typeface="Book Antiqua"/>
              <a:cs typeface="Book Antiqua"/>
              <a:sym typeface="Book Antiqua"/>
            </a:endParaRPr>
          </a:p>
        </p:txBody>
      </p:sp>
      <p:sp>
        <p:nvSpPr>
          <p:cNvPr id="1524" name="Google Shape;1524;p17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7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530" name="Google Shape;1530;p17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9600">
                <a:solidFill>
                  <a:srgbClr val="0000FF"/>
                </a:solidFill>
                <a:latin typeface="Salsa"/>
                <a:ea typeface="Salsa"/>
                <a:cs typeface="Salsa"/>
                <a:sym typeface="Salsa"/>
              </a:rPr>
              <a:t>DAY 8</a:t>
            </a:r>
            <a:endParaRPr b="1">
              <a:solidFill>
                <a:srgbClr val="0000FF"/>
              </a:solidFill>
              <a:latin typeface="Salsa"/>
              <a:ea typeface="Salsa"/>
              <a:cs typeface="Salsa"/>
              <a:sym typeface="Salsa"/>
            </a:endParaRPr>
          </a:p>
        </p:txBody>
      </p:sp>
      <p:sp>
        <p:nvSpPr>
          <p:cNvPr id="1531" name="Google Shape;1531;p17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17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537" name="Google Shape;1537;p17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In your journal, DISSECT the following words:</a:t>
            </a:r>
            <a:endParaRPr/>
          </a:p>
          <a:p>
            <a:pPr indent="-342900" lvl="0" marL="342900" rtl="0" algn="ctr">
              <a:lnSpc>
                <a:spcPct val="100000"/>
              </a:lnSpc>
              <a:spcBef>
                <a:spcPts val="640"/>
              </a:spcBef>
              <a:spcAft>
                <a:spcPts val="0"/>
              </a:spcAft>
              <a:buClr>
                <a:schemeClr val="dk1"/>
              </a:buClr>
              <a:buSzPts val="3200"/>
              <a:buChar char="•"/>
            </a:pPr>
            <a:r>
              <a:rPr lang="en-US"/>
              <a:t>obdurate</a:t>
            </a:r>
            <a:endParaRPr/>
          </a:p>
          <a:p>
            <a:pPr indent="-254000" lvl="0" marL="342900" rtl="0" algn="ctr">
              <a:lnSpc>
                <a:spcPct val="100000"/>
              </a:lnSpc>
              <a:spcBef>
                <a:spcPts val="640"/>
              </a:spcBef>
              <a:spcAft>
                <a:spcPts val="0"/>
              </a:spcAft>
              <a:buSzPts val="1800"/>
              <a:buChar char="•"/>
            </a:pPr>
            <a:r>
              <a:rPr lang="en-US"/>
              <a:t>monotonous</a:t>
            </a:r>
            <a:endParaRPr/>
          </a:p>
          <a:p>
            <a:pPr indent="-254000" lvl="0" marL="342900" rtl="0" algn="ctr">
              <a:lnSpc>
                <a:spcPct val="100000"/>
              </a:lnSpc>
              <a:spcBef>
                <a:spcPts val="640"/>
              </a:spcBef>
              <a:spcAft>
                <a:spcPts val="0"/>
              </a:spcAft>
              <a:buSzPts val="1800"/>
              <a:buChar char="•"/>
            </a:pPr>
            <a:r>
              <a:rPr lang="en-US"/>
              <a:t>insubordination</a:t>
            </a:r>
            <a:endParaRPr/>
          </a:p>
          <a:p>
            <a:pPr indent="-254000" lvl="0" marL="342900" rtl="0" algn="ctr">
              <a:lnSpc>
                <a:spcPct val="100000"/>
              </a:lnSpc>
              <a:spcBef>
                <a:spcPts val="640"/>
              </a:spcBef>
              <a:spcAft>
                <a:spcPts val="0"/>
              </a:spcAft>
              <a:buSzPts val="1800"/>
              <a:buChar char="•"/>
            </a:pPr>
            <a:r>
              <a:rPr lang="en-US"/>
              <a:t>anthropology</a:t>
            </a:r>
            <a:endParaRPr/>
          </a:p>
        </p:txBody>
      </p:sp>
      <p:sp>
        <p:nvSpPr>
          <p:cNvPr id="1538" name="Google Shape;1538;p17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7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0000FF"/>
                </a:solidFill>
              </a:rPr>
              <a:t>Differentiated Practice</a:t>
            </a:r>
            <a:endParaRPr b="1">
              <a:solidFill>
                <a:srgbClr val="0000FF"/>
              </a:solidFill>
            </a:endParaRPr>
          </a:p>
        </p:txBody>
      </p:sp>
      <p:sp>
        <p:nvSpPr>
          <p:cNvPr id="1545" name="Google Shape;1545;p17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lang="en-US"/>
              <a:t>Today, I will be working individually with students at my desk.</a:t>
            </a:r>
            <a:endParaRPr/>
          </a:p>
          <a:p>
            <a:pPr indent="-342900" lvl="0" marL="457200" rtl="0" algn="l">
              <a:lnSpc>
                <a:spcPct val="100000"/>
              </a:lnSpc>
              <a:spcBef>
                <a:spcPts val="0"/>
              </a:spcBef>
              <a:spcAft>
                <a:spcPts val="0"/>
              </a:spcAft>
              <a:buSzPts val="1800"/>
              <a:buChar char="•"/>
            </a:pPr>
            <a:r>
              <a:rPr lang="en-US"/>
              <a:t>When I call your name, come over to work with me individually.</a:t>
            </a:r>
            <a:endParaRPr/>
          </a:p>
          <a:p>
            <a:pPr indent="-342900" lvl="0" marL="457200" rtl="0" algn="l">
              <a:lnSpc>
                <a:spcPct val="100000"/>
              </a:lnSpc>
              <a:spcBef>
                <a:spcPts val="0"/>
              </a:spcBef>
              <a:spcAft>
                <a:spcPts val="0"/>
              </a:spcAft>
              <a:buSzPts val="1800"/>
              <a:buChar char="•"/>
            </a:pPr>
            <a:r>
              <a:rPr lang="en-US"/>
              <a:t>While I am working with someone individually, I expect everyone to be completing their assigned independent practice activity.</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7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0000FF"/>
                </a:solidFill>
              </a:rPr>
              <a:t>Differentiated Practice</a:t>
            </a:r>
            <a:endParaRPr b="1">
              <a:solidFill>
                <a:srgbClr val="0000FF"/>
              </a:solidFill>
            </a:endParaRPr>
          </a:p>
        </p:txBody>
      </p:sp>
      <p:sp>
        <p:nvSpPr>
          <p:cNvPr id="1552" name="Google Shape;1552;p17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lang="en-US"/>
              <a:t>While I am working with you individually, I expect you to show me your very best performance of the strategy steps.</a:t>
            </a:r>
            <a:endParaRPr/>
          </a:p>
          <a:p>
            <a:pPr indent="-342900" lvl="0" marL="457200" rtl="0" algn="l">
              <a:lnSpc>
                <a:spcPct val="100000"/>
              </a:lnSpc>
              <a:spcBef>
                <a:spcPts val="0"/>
              </a:spcBef>
              <a:spcAft>
                <a:spcPts val="0"/>
              </a:spcAft>
              <a:buSzPts val="1800"/>
              <a:buChar char="•"/>
            </a:pPr>
            <a:r>
              <a:rPr lang="en-US"/>
              <a:t>I will explain to you what you need to do in order to perform the strategy better.</a:t>
            </a:r>
            <a:endParaRPr/>
          </a:p>
          <a:p>
            <a:pPr indent="-342900" lvl="0" marL="457200" rtl="0" algn="l">
              <a:lnSpc>
                <a:spcPct val="100000"/>
              </a:lnSpc>
              <a:spcBef>
                <a:spcPts val="0"/>
              </a:spcBef>
              <a:spcAft>
                <a:spcPts val="0"/>
              </a:spcAft>
              <a:buSzPts val="1800"/>
              <a:buChar char="•"/>
            </a:pPr>
            <a:r>
              <a:rPr lang="en-US"/>
              <a:t>I expect you to exercise self-control when accepting my feedback.</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17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0000FF"/>
                </a:solidFill>
              </a:rPr>
              <a:t>Differentiated Practice</a:t>
            </a:r>
            <a:endParaRPr b="1">
              <a:solidFill>
                <a:srgbClr val="0000FF"/>
              </a:solidFill>
            </a:endParaRPr>
          </a:p>
        </p:txBody>
      </p:sp>
      <p:sp>
        <p:nvSpPr>
          <p:cNvPr id="1559" name="Google Shape;1559;p17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lang="en-US"/>
              <a:t>I will give you a grade on your performance for the day as well as tell you whether you can move to the next level or whether you have mastered the strategy.</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7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0000FF"/>
                </a:solidFill>
              </a:rPr>
              <a:t>Differentiated Practice</a:t>
            </a:r>
            <a:endParaRPr b="1">
              <a:solidFill>
                <a:srgbClr val="0000FF"/>
              </a:solidFill>
            </a:endParaRPr>
          </a:p>
        </p:txBody>
      </p:sp>
      <p:sp>
        <p:nvSpPr>
          <p:cNvPr id="1566" name="Google Shape;1566;p179"/>
          <p:cNvSpPr txBox="1"/>
          <p:nvPr>
            <p:ph idx="1" type="body"/>
          </p:nvPr>
        </p:nvSpPr>
        <p:spPr>
          <a:xfrm>
            <a:off x="99150" y="1239300"/>
            <a:ext cx="3569700" cy="540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2800"/>
              <a:buNone/>
            </a:pPr>
            <a:r>
              <a:rPr lang="en-US" sz="4800"/>
              <a:t>Teacher will work with students individually</a:t>
            </a:r>
            <a:endParaRPr sz="4800"/>
          </a:p>
        </p:txBody>
      </p:sp>
      <p:sp>
        <p:nvSpPr>
          <p:cNvPr id="1567" name="Google Shape;1567;p179"/>
          <p:cNvSpPr txBox="1"/>
          <p:nvPr>
            <p:ph idx="2" type="body"/>
          </p:nvPr>
        </p:nvSpPr>
        <p:spPr>
          <a:xfrm>
            <a:off x="3937625" y="1417650"/>
            <a:ext cx="4038600" cy="488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sz="3000"/>
              <a:t>Independent Practice:</a:t>
            </a:r>
            <a:endParaRPr sz="3000"/>
          </a:p>
          <a:p>
            <a:pPr indent="-419100" lvl="0" marL="457200" rtl="0" algn="l">
              <a:lnSpc>
                <a:spcPct val="100000"/>
              </a:lnSpc>
              <a:spcBef>
                <a:spcPts val="560"/>
              </a:spcBef>
              <a:spcAft>
                <a:spcPts val="0"/>
              </a:spcAft>
              <a:buSzPts val="3000"/>
              <a:buChar char="•"/>
            </a:pPr>
            <a:r>
              <a:rPr lang="en-US" sz="3000"/>
              <a:t>Assignment Sheet</a:t>
            </a:r>
            <a:endParaRPr sz="3000"/>
          </a:p>
          <a:p>
            <a:pPr indent="-419100" lvl="0" marL="457200" rtl="0" algn="l">
              <a:lnSpc>
                <a:spcPct val="100000"/>
              </a:lnSpc>
              <a:spcBef>
                <a:spcPts val="0"/>
              </a:spcBef>
              <a:spcAft>
                <a:spcPts val="0"/>
              </a:spcAft>
              <a:buSzPts val="3000"/>
              <a:buChar char="•"/>
            </a:pPr>
            <a:r>
              <a:rPr lang="en-US" sz="3000"/>
              <a:t>Word ID passage</a:t>
            </a:r>
            <a:endParaRPr sz="3000"/>
          </a:p>
          <a:p>
            <a:pPr indent="-419100" lvl="0" marL="457200" rtl="0" algn="l">
              <a:lnSpc>
                <a:spcPct val="100000"/>
              </a:lnSpc>
              <a:spcBef>
                <a:spcPts val="0"/>
              </a:spcBef>
              <a:spcAft>
                <a:spcPts val="0"/>
              </a:spcAft>
              <a:buSzPts val="3000"/>
              <a:buChar char="•"/>
            </a:pPr>
            <a:r>
              <a:rPr lang="en-US" sz="3000"/>
              <a:t>Comprehension quiz</a:t>
            </a:r>
            <a:endParaRPr sz="3000"/>
          </a:p>
          <a:p>
            <a:pPr indent="-419100" lvl="0" marL="457200" rtl="0" algn="l">
              <a:lnSpc>
                <a:spcPct val="100000"/>
              </a:lnSpc>
              <a:spcBef>
                <a:spcPts val="0"/>
              </a:spcBef>
              <a:spcAft>
                <a:spcPts val="0"/>
              </a:spcAft>
              <a:buSzPts val="3000"/>
              <a:buChar char="•"/>
            </a:pPr>
            <a:r>
              <a:rPr lang="en-US" sz="3000"/>
              <a:t>Word ID Independent Practice Score Sheet</a:t>
            </a:r>
            <a:endParaRPr sz="3000"/>
          </a:p>
          <a:p>
            <a:pPr indent="-419100" lvl="0" marL="457200" rtl="0" algn="l">
              <a:lnSpc>
                <a:spcPct val="100000"/>
              </a:lnSpc>
              <a:spcBef>
                <a:spcPts val="0"/>
              </a:spcBef>
              <a:spcAft>
                <a:spcPts val="0"/>
              </a:spcAft>
              <a:buSzPts val="3000"/>
              <a:buChar char="•"/>
            </a:pPr>
            <a:r>
              <a:rPr lang="en-US" sz="3000"/>
              <a:t>Prefix/Suffix Lists</a:t>
            </a:r>
            <a:endParaRPr sz="3000"/>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18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573" name="Google Shape;1573;p18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574" name="Google Shape;1574;p18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8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580" name="Google Shape;1580;p18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9</a:t>
            </a:r>
            <a:endParaRPr b="1" sz="12500">
              <a:solidFill>
                <a:srgbClr val="0000FF"/>
              </a:solidFill>
              <a:latin typeface="Salsa"/>
              <a:ea typeface="Salsa"/>
              <a:cs typeface="Salsa"/>
              <a:sym typeface="Salsa"/>
            </a:endParaRPr>
          </a:p>
        </p:txBody>
      </p:sp>
      <p:sp>
        <p:nvSpPr>
          <p:cNvPr id="1581" name="Google Shape;1581;p18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74" name="Google Shape;274;p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 will be better able to answer a teacher’s questions in class.</a:t>
            </a:r>
            <a:endParaRPr/>
          </a:p>
          <a:p>
            <a:pPr indent="-342900" lvl="0" marL="342900" rtl="0" algn="l">
              <a:lnSpc>
                <a:spcPct val="100000"/>
              </a:lnSpc>
              <a:spcBef>
                <a:spcPts val="640"/>
              </a:spcBef>
              <a:spcAft>
                <a:spcPts val="0"/>
              </a:spcAft>
              <a:buClr>
                <a:schemeClr val="dk1"/>
              </a:buClr>
              <a:buSzPts val="3200"/>
              <a:buChar char="•"/>
            </a:pPr>
            <a:r>
              <a:rPr lang="en-US"/>
              <a:t>You will be able to easily get through reading assignments.</a:t>
            </a:r>
            <a:endParaRPr/>
          </a:p>
          <a:p>
            <a:pPr indent="-342900" lvl="0" marL="342900" rtl="0" algn="l">
              <a:lnSpc>
                <a:spcPct val="100000"/>
              </a:lnSpc>
              <a:spcBef>
                <a:spcPts val="640"/>
              </a:spcBef>
              <a:spcAft>
                <a:spcPts val="0"/>
              </a:spcAft>
              <a:buClr>
                <a:schemeClr val="dk1"/>
              </a:buClr>
              <a:buSzPts val="3200"/>
              <a:buChar char="•"/>
            </a:pPr>
            <a:r>
              <a:rPr lang="en-US"/>
              <a:t>You will be better able to complete assignments.</a:t>
            </a:r>
            <a:endParaRPr/>
          </a:p>
          <a:p>
            <a:pPr indent="-342900" lvl="0" marL="342900" rtl="0" algn="l">
              <a:lnSpc>
                <a:spcPct val="100000"/>
              </a:lnSpc>
              <a:spcBef>
                <a:spcPts val="640"/>
              </a:spcBef>
              <a:spcAft>
                <a:spcPts val="0"/>
              </a:spcAft>
              <a:buClr>
                <a:schemeClr val="dk1"/>
              </a:buClr>
              <a:buSzPts val="3200"/>
              <a:buChar char="•"/>
            </a:pPr>
            <a:r>
              <a:rPr lang="en-US"/>
              <a:t>You may get better grades.</a:t>
            </a:r>
            <a:endParaRPr/>
          </a:p>
        </p:txBody>
      </p:sp>
      <p:sp>
        <p:nvSpPr>
          <p:cNvPr id="275" name="Google Shape;275;p2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20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20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20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2000"/>
                                        <p:tgtEl>
                                          <p:spTgt spid="2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18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587" name="Google Shape;1587;p18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In your journal, DISSECT the following words:</a:t>
            </a:r>
            <a:endParaRPr/>
          </a:p>
          <a:p>
            <a:pPr indent="-342900" lvl="0" marL="342900" rtl="0" algn="l">
              <a:lnSpc>
                <a:spcPct val="100000"/>
              </a:lnSpc>
              <a:spcBef>
                <a:spcPts val="640"/>
              </a:spcBef>
              <a:spcAft>
                <a:spcPts val="0"/>
              </a:spcAft>
              <a:buClr>
                <a:schemeClr val="dk1"/>
              </a:buClr>
              <a:buSzPts val="3200"/>
              <a:buChar char="•"/>
            </a:pPr>
            <a:r>
              <a:rPr lang="en-US"/>
              <a:t>impoverish</a:t>
            </a:r>
            <a:endParaRPr/>
          </a:p>
          <a:p>
            <a:pPr indent="-342900" lvl="0" marL="342900" rtl="0" algn="l">
              <a:lnSpc>
                <a:spcPct val="100000"/>
              </a:lnSpc>
              <a:spcBef>
                <a:spcPts val="640"/>
              </a:spcBef>
              <a:spcAft>
                <a:spcPts val="0"/>
              </a:spcAft>
              <a:buClr>
                <a:schemeClr val="dk1"/>
              </a:buClr>
              <a:buSzPts val="3200"/>
              <a:buChar char="•"/>
            </a:pPr>
            <a:r>
              <a:rPr lang="en-US"/>
              <a:t>implement</a:t>
            </a:r>
            <a:endParaRPr/>
          </a:p>
          <a:p>
            <a:pPr indent="-342900" lvl="0" marL="342900" rtl="0" algn="l">
              <a:lnSpc>
                <a:spcPct val="100000"/>
              </a:lnSpc>
              <a:spcBef>
                <a:spcPts val="640"/>
              </a:spcBef>
              <a:spcAft>
                <a:spcPts val="0"/>
              </a:spcAft>
              <a:buClr>
                <a:schemeClr val="dk1"/>
              </a:buClr>
              <a:buSzPts val="3200"/>
              <a:buChar char="•"/>
            </a:pPr>
            <a:r>
              <a:rPr lang="en-US"/>
              <a:t>furnishing</a:t>
            </a:r>
            <a:endParaRPr/>
          </a:p>
          <a:p>
            <a:pPr indent="-342900" lvl="0" marL="342900" rtl="0" algn="l">
              <a:lnSpc>
                <a:spcPct val="100000"/>
              </a:lnSpc>
              <a:spcBef>
                <a:spcPts val="640"/>
              </a:spcBef>
              <a:spcAft>
                <a:spcPts val="0"/>
              </a:spcAft>
              <a:buClr>
                <a:schemeClr val="dk1"/>
              </a:buClr>
              <a:buSzPts val="3200"/>
              <a:buChar char="•"/>
            </a:pPr>
            <a:r>
              <a:rPr lang="en-US"/>
              <a:t>exultation</a:t>
            </a:r>
            <a:endParaRPr/>
          </a:p>
        </p:txBody>
      </p:sp>
      <p:sp>
        <p:nvSpPr>
          <p:cNvPr id="1588" name="Google Shape;1588;p18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pic>
        <p:nvPicPr>
          <p:cNvPr id="1594" name="Google Shape;1594;p183"/>
          <p:cNvPicPr preferRelativeResize="0"/>
          <p:nvPr/>
        </p:nvPicPr>
        <p:blipFill rotWithShape="1">
          <a:blip r:embed="rId3">
            <a:alphaModFix/>
          </a:blip>
          <a:srcRect b="0" l="0" r="0" t="0"/>
          <a:stretch/>
        </p:blipFill>
        <p:spPr>
          <a:xfrm>
            <a:off x="528800" y="396600"/>
            <a:ext cx="7932150" cy="5949100"/>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18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Paired Practice </a:t>
            </a:r>
            <a:endParaRPr/>
          </a:p>
        </p:txBody>
      </p:sp>
      <p:sp>
        <p:nvSpPr>
          <p:cNvPr id="1600" name="Google Shape;1600;p18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Get out:</a:t>
            </a:r>
            <a:endParaRPr/>
          </a:p>
          <a:p>
            <a:pPr indent="-342900" lvl="0" marL="342900" rtl="0" algn="l">
              <a:lnSpc>
                <a:spcPct val="90000"/>
              </a:lnSpc>
              <a:spcBef>
                <a:spcPts val="640"/>
              </a:spcBef>
              <a:spcAft>
                <a:spcPts val="0"/>
              </a:spcAft>
              <a:buClr>
                <a:schemeClr val="dk1"/>
              </a:buClr>
              <a:buSzPts val="3200"/>
              <a:buChar char="•"/>
            </a:pPr>
            <a:r>
              <a:rPr lang="en-US"/>
              <a:t>A blank Word ID paired practice checklist for students</a:t>
            </a:r>
            <a:endParaRPr/>
          </a:p>
          <a:p>
            <a:pPr indent="-342900" lvl="0" marL="342900" rtl="0" algn="l">
              <a:lnSpc>
                <a:spcPct val="90000"/>
              </a:lnSpc>
              <a:spcBef>
                <a:spcPts val="640"/>
              </a:spcBef>
              <a:spcAft>
                <a:spcPts val="0"/>
              </a:spcAft>
              <a:buClr>
                <a:schemeClr val="dk1"/>
              </a:buClr>
              <a:buSzPts val="3200"/>
              <a:buChar char="•"/>
            </a:pPr>
            <a:r>
              <a:rPr lang="en-US"/>
              <a:t>Your first Word ID paired practice sheet</a:t>
            </a:r>
            <a:endParaRPr/>
          </a:p>
          <a:p>
            <a:pPr indent="-342900" lvl="0" marL="342900" rtl="0" algn="l">
              <a:lnSpc>
                <a:spcPct val="90000"/>
              </a:lnSpc>
              <a:spcBef>
                <a:spcPts val="640"/>
              </a:spcBef>
              <a:spcAft>
                <a:spcPts val="0"/>
              </a:spcAft>
              <a:buClr>
                <a:schemeClr val="dk1"/>
              </a:buClr>
              <a:buSzPts val="3200"/>
              <a:buChar char="•"/>
            </a:pPr>
            <a:r>
              <a:rPr lang="en-US"/>
              <a:t>Your Word ID fluency record sheet</a:t>
            </a:r>
            <a:endParaRPr/>
          </a:p>
          <a:p>
            <a:pPr indent="-342900" lvl="0" marL="342900" rtl="0" algn="l">
              <a:lnSpc>
                <a:spcPct val="90000"/>
              </a:lnSpc>
              <a:spcBef>
                <a:spcPts val="640"/>
              </a:spcBef>
              <a:spcAft>
                <a:spcPts val="0"/>
              </a:spcAft>
              <a:buClr>
                <a:schemeClr val="dk1"/>
              </a:buClr>
              <a:buSzPts val="3200"/>
              <a:buChar char="•"/>
            </a:pPr>
            <a:r>
              <a:rPr lang="en-US"/>
              <a:t>Your Word ID fluency progress chart</a:t>
            </a:r>
            <a:endParaRPr/>
          </a:p>
          <a:p>
            <a:pPr indent="-342900" lvl="0" marL="342900" rtl="0" algn="l">
              <a:lnSpc>
                <a:spcPct val="90000"/>
              </a:lnSpc>
              <a:spcBef>
                <a:spcPts val="640"/>
              </a:spcBef>
              <a:spcAft>
                <a:spcPts val="0"/>
              </a:spcAft>
              <a:buClr>
                <a:schemeClr val="dk1"/>
              </a:buClr>
              <a:buSzPts val="3200"/>
              <a:buChar char="•"/>
            </a:pPr>
            <a:r>
              <a:rPr lang="en-US"/>
              <a:t>Word ID Assignment Sheet</a:t>
            </a:r>
            <a:endParaRPr/>
          </a:p>
          <a:p>
            <a:pPr indent="-342900" lvl="0" marL="342900" rtl="0" algn="l">
              <a:lnSpc>
                <a:spcPct val="90000"/>
              </a:lnSpc>
              <a:spcBef>
                <a:spcPts val="640"/>
              </a:spcBef>
              <a:spcAft>
                <a:spcPts val="0"/>
              </a:spcAft>
              <a:buClr>
                <a:schemeClr val="dk1"/>
              </a:buClr>
              <a:buSzPts val="3200"/>
              <a:buChar char="•"/>
            </a:pPr>
            <a:r>
              <a:rPr lang="en-US"/>
              <a:t>Word Mapping Prefix and Suffix Lists</a:t>
            </a:r>
            <a:endParaRPr/>
          </a:p>
        </p:txBody>
      </p:sp>
      <p:sp>
        <p:nvSpPr>
          <p:cNvPr id="1601" name="Google Shape;1601;p18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18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07" name="Google Shape;1607;p18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We will be finishing up our Paired Practice #2 today.  </a:t>
            </a:r>
            <a:endParaRPr/>
          </a:p>
          <a:p>
            <a:pPr indent="-342900" lvl="0" marL="342900" rtl="0" algn="l">
              <a:lnSpc>
                <a:spcPct val="80000"/>
              </a:lnSpc>
              <a:spcBef>
                <a:spcPts val="592"/>
              </a:spcBef>
              <a:spcAft>
                <a:spcPts val="0"/>
              </a:spcAft>
              <a:buClr>
                <a:schemeClr val="dk1"/>
              </a:buClr>
              <a:buSzPts val="2960"/>
              <a:buChar char="•"/>
            </a:pPr>
            <a:r>
              <a:rPr lang="en-US" sz="2960"/>
              <a:t>Please get with your partner to finish the Paired Practice Checklist and  the Fluency Check.</a:t>
            </a:r>
            <a:endParaRPr/>
          </a:p>
          <a:p>
            <a:pPr indent="-342900" lvl="0" marL="342900" rtl="0" algn="l">
              <a:lnSpc>
                <a:spcPct val="80000"/>
              </a:lnSpc>
              <a:spcBef>
                <a:spcPts val="592"/>
              </a:spcBef>
              <a:spcAft>
                <a:spcPts val="0"/>
              </a:spcAft>
              <a:buClr>
                <a:schemeClr val="dk1"/>
              </a:buClr>
              <a:buSzPts val="2960"/>
              <a:buChar char="•"/>
            </a:pPr>
            <a:r>
              <a:rPr lang="en-US" sz="2960"/>
              <a:t>When that is completed, see Mrs. Palasak to get a comprehension quiz.</a:t>
            </a:r>
            <a:endParaRPr/>
          </a:p>
          <a:p>
            <a:pPr indent="-342900" lvl="0" marL="342900" rtl="0" algn="l">
              <a:lnSpc>
                <a:spcPct val="80000"/>
              </a:lnSpc>
              <a:spcBef>
                <a:spcPts val="592"/>
              </a:spcBef>
              <a:spcAft>
                <a:spcPts val="0"/>
              </a:spcAft>
              <a:buClr>
                <a:schemeClr val="dk1"/>
              </a:buClr>
              <a:buSzPts val="2960"/>
              <a:buChar char="•"/>
            </a:pPr>
            <a:r>
              <a:rPr lang="en-US" sz="2960"/>
              <a:t>Turn all of the things into the basket listed at the bottom of today’s agenda.</a:t>
            </a:r>
            <a:endParaRPr/>
          </a:p>
          <a:p>
            <a:pPr indent="-342900" lvl="0" marL="342900" rtl="0" algn="l">
              <a:lnSpc>
                <a:spcPct val="80000"/>
              </a:lnSpc>
              <a:spcBef>
                <a:spcPts val="592"/>
              </a:spcBef>
              <a:spcAft>
                <a:spcPts val="0"/>
              </a:spcAft>
              <a:buClr>
                <a:schemeClr val="dk1"/>
              </a:buClr>
              <a:buSzPts val="2960"/>
              <a:buChar char="•"/>
            </a:pPr>
            <a:r>
              <a:rPr lang="en-US" sz="2960"/>
              <a:t>Then, read your new independent novel while we wait for everyone to finish.</a:t>
            </a:r>
            <a:endParaRPr/>
          </a:p>
        </p:txBody>
      </p:sp>
      <p:sp>
        <p:nvSpPr>
          <p:cNvPr id="1608" name="Google Shape;1608;p18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18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14" name="Google Shape;1614;p18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10</a:t>
            </a:r>
            <a:endParaRPr b="1" sz="12500">
              <a:solidFill>
                <a:srgbClr val="0000FF"/>
              </a:solidFill>
              <a:latin typeface="Salsa"/>
              <a:ea typeface="Salsa"/>
              <a:cs typeface="Salsa"/>
              <a:sym typeface="Salsa"/>
            </a:endParaRPr>
          </a:p>
        </p:txBody>
      </p:sp>
      <p:sp>
        <p:nvSpPr>
          <p:cNvPr id="1615" name="Google Shape;1615;p18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18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621" name="Google Shape;1621;p18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Complete Activity #2 on your Prefix Lesson 1 Learning Sheet.</a:t>
            </a:r>
            <a:endParaRPr sz="4800"/>
          </a:p>
          <a:p>
            <a:pPr indent="-457200" lvl="0" marL="457200" rtl="0" algn="l">
              <a:lnSpc>
                <a:spcPct val="100000"/>
              </a:lnSpc>
              <a:spcBef>
                <a:spcPts val="0"/>
              </a:spcBef>
              <a:spcAft>
                <a:spcPts val="0"/>
              </a:spcAft>
              <a:buSzPts val="4800"/>
              <a:buChar char="•"/>
            </a:pPr>
            <a:r>
              <a:rPr lang="en-US" sz="4800"/>
              <a:t>Isolate the prefixes on all the listed words.</a:t>
            </a:r>
            <a:endParaRPr sz="4800"/>
          </a:p>
        </p:txBody>
      </p:sp>
      <p:sp>
        <p:nvSpPr>
          <p:cNvPr id="1622" name="Google Shape;1622;p18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18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0000FF"/>
                </a:solidFill>
              </a:rPr>
              <a:t>Differentiated Practice</a:t>
            </a:r>
            <a:endParaRPr b="1">
              <a:solidFill>
                <a:srgbClr val="0000FF"/>
              </a:solidFill>
            </a:endParaRPr>
          </a:p>
        </p:txBody>
      </p:sp>
      <p:sp>
        <p:nvSpPr>
          <p:cNvPr id="1629" name="Google Shape;1629;p188"/>
          <p:cNvSpPr txBox="1"/>
          <p:nvPr>
            <p:ph idx="1" type="body"/>
          </p:nvPr>
        </p:nvSpPr>
        <p:spPr>
          <a:xfrm>
            <a:off x="99150" y="1239300"/>
            <a:ext cx="3569700" cy="540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2800"/>
              <a:buNone/>
            </a:pPr>
            <a:r>
              <a:rPr lang="en-US" sz="4800"/>
              <a:t>Teacher will work with students individually</a:t>
            </a:r>
            <a:endParaRPr sz="4800"/>
          </a:p>
        </p:txBody>
      </p:sp>
      <p:sp>
        <p:nvSpPr>
          <p:cNvPr id="1630" name="Google Shape;1630;p188"/>
          <p:cNvSpPr txBox="1"/>
          <p:nvPr>
            <p:ph idx="2" type="body"/>
          </p:nvPr>
        </p:nvSpPr>
        <p:spPr>
          <a:xfrm>
            <a:off x="3937625" y="1417650"/>
            <a:ext cx="4038600" cy="488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sz="3000"/>
              <a:t>Independent Practice:</a:t>
            </a:r>
            <a:endParaRPr sz="3000"/>
          </a:p>
          <a:p>
            <a:pPr indent="-419100" lvl="0" marL="457200" rtl="0" algn="l">
              <a:lnSpc>
                <a:spcPct val="100000"/>
              </a:lnSpc>
              <a:spcBef>
                <a:spcPts val="560"/>
              </a:spcBef>
              <a:spcAft>
                <a:spcPts val="0"/>
              </a:spcAft>
              <a:buSzPts val="3000"/>
              <a:buChar char="•"/>
            </a:pPr>
            <a:r>
              <a:rPr lang="en-US" sz="3000"/>
              <a:t>Assignment Sheet</a:t>
            </a:r>
            <a:endParaRPr sz="3000"/>
          </a:p>
          <a:p>
            <a:pPr indent="-419100" lvl="0" marL="457200" rtl="0" algn="l">
              <a:lnSpc>
                <a:spcPct val="100000"/>
              </a:lnSpc>
              <a:spcBef>
                <a:spcPts val="0"/>
              </a:spcBef>
              <a:spcAft>
                <a:spcPts val="0"/>
              </a:spcAft>
              <a:buSzPts val="3000"/>
              <a:buChar char="•"/>
            </a:pPr>
            <a:r>
              <a:rPr lang="en-US" sz="3000"/>
              <a:t>Word ID passage</a:t>
            </a:r>
            <a:endParaRPr sz="3000"/>
          </a:p>
          <a:p>
            <a:pPr indent="-419100" lvl="0" marL="457200" rtl="0" algn="l">
              <a:lnSpc>
                <a:spcPct val="100000"/>
              </a:lnSpc>
              <a:spcBef>
                <a:spcPts val="0"/>
              </a:spcBef>
              <a:spcAft>
                <a:spcPts val="0"/>
              </a:spcAft>
              <a:buSzPts val="3000"/>
              <a:buChar char="•"/>
            </a:pPr>
            <a:r>
              <a:rPr lang="en-US" sz="3000"/>
              <a:t>Comprehension quiz</a:t>
            </a:r>
            <a:endParaRPr sz="3000"/>
          </a:p>
          <a:p>
            <a:pPr indent="-419100" lvl="0" marL="457200" rtl="0" algn="l">
              <a:lnSpc>
                <a:spcPct val="100000"/>
              </a:lnSpc>
              <a:spcBef>
                <a:spcPts val="0"/>
              </a:spcBef>
              <a:spcAft>
                <a:spcPts val="0"/>
              </a:spcAft>
              <a:buSzPts val="3000"/>
              <a:buChar char="•"/>
            </a:pPr>
            <a:r>
              <a:rPr lang="en-US" sz="3000"/>
              <a:t>Word ID Independent Practice Score Sheet</a:t>
            </a:r>
            <a:endParaRPr sz="3000"/>
          </a:p>
          <a:p>
            <a:pPr indent="-419100" lvl="0" marL="457200" rtl="0" algn="l">
              <a:lnSpc>
                <a:spcPct val="100000"/>
              </a:lnSpc>
              <a:spcBef>
                <a:spcPts val="0"/>
              </a:spcBef>
              <a:spcAft>
                <a:spcPts val="0"/>
              </a:spcAft>
              <a:buSzPts val="3000"/>
              <a:buChar char="•"/>
            </a:pPr>
            <a:r>
              <a:rPr lang="en-US" sz="3000"/>
              <a:t>Prefix/Suffix Lists</a:t>
            </a:r>
            <a:endParaRPr sz="3000"/>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18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636" name="Google Shape;1636;p18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637" name="Google Shape;1637;p18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19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43" name="Google Shape;1643;p19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11</a:t>
            </a:r>
            <a:endParaRPr b="1" sz="12500">
              <a:solidFill>
                <a:srgbClr val="0000FF"/>
              </a:solidFill>
              <a:latin typeface="Salsa"/>
              <a:ea typeface="Salsa"/>
              <a:cs typeface="Salsa"/>
              <a:sym typeface="Salsa"/>
            </a:endParaRPr>
          </a:p>
        </p:txBody>
      </p:sp>
      <p:sp>
        <p:nvSpPr>
          <p:cNvPr id="1644" name="Google Shape;1644;p19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19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650" name="Google Shape;1650;p19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In your journal, make a Word Map for these words:</a:t>
            </a:r>
            <a:endParaRPr sz="4800"/>
          </a:p>
          <a:p>
            <a:pPr indent="-457200" lvl="0" marL="457200" rtl="0" algn="l">
              <a:lnSpc>
                <a:spcPct val="100000"/>
              </a:lnSpc>
              <a:spcBef>
                <a:spcPts val="0"/>
              </a:spcBef>
              <a:spcAft>
                <a:spcPts val="0"/>
              </a:spcAft>
              <a:buSzPts val="4800"/>
              <a:buChar char="•"/>
            </a:pPr>
            <a:r>
              <a:rPr lang="en-US" sz="4800"/>
              <a:t>illegal</a:t>
            </a:r>
            <a:endParaRPr sz="4800"/>
          </a:p>
          <a:p>
            <a:pPr indent="-457200" lvl="0" marL="457200" rtl="0" algn="l">
              <a:lnSpc>
                <a:spcPct val="100000"/>
              </a:lnSpc>
              <a:spcBef>
                <a:spcPts val="0"/>
              </a:spcBef>
              <a:spcAft>
                <a:spcPts val="0"/>
              </a:spcAft>
              <a:buSzPts val="4800"/>
              <a:buChar char="•"/>
            </a:pPr>
            <a:r>
              <a:rPr lang="en-US" sz="4800"/>
              <a:t>irregular</a:t>
            </a:r>
            <a:endParaRPr sz="4800"/>
          </a:p>
        </p:txBody>
      </p:sp>
      <p:sp>
        <p:nvSpPr>
          <p:cNvPr id="1651" name="Google Shape;1651;p19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81" name="Google Shape;281;p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600"/>
              <a:buChar char="•"/>
            </a:pPr>
            <a:r>
              <a:rPr lang="en-US" sz="4200"/>
              <a:t>You can use the Word Identification Strategy any time you are reading something and come upon a long word you’ve never seen before.</a:t>
            </a:r>
            <a:endParaRPr sz="4200"/>
          </a:p>
          <a:p>
            <a:pPr indent="-342900" lvl="0" marL="342900" rtl="0" algn="l">
              <a:lnSpc>
                <a:spcPct val="100000"/>
              </a:lnSpc>
              <a:spcBef>
                <a:spcPts val="640"/>
              </a:spcBef>
              <a:spcAft>
                <a:spcPts val="0"/>
              </a:spcAft>
              <a:buClr>
                <a:schemeClr val="dk1"/>
              </a:buClr>
              <a:buSzPts val="4600"/>
              <a:buChar char="•"/>
            </a:pPr>
            <a:r>
              <a:rPr lang="en-US" sz="4200"/>
              <a:t>Can you think of any examples?</a:t>
            </a:r>
            <a:endParaRPr sz="4200"/>
          </a:p>
        </p:txBody>
      </p:sp>
      <p:sp>
        <p:nvSpPr>
          <p:cNvPr id="282" name="Google Shape;282;p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19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57" name="Google Shape;1657;p19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Paired Practice</a:t>
            </a:r>
            <a:endParaRPr b="1" sz="12500">
              <a:solidFill>
                <a:srgbClr val="0000FF"/>
              </a:solidFill>
              <a:latin typeface="Salsa"/>
              <a:ea typeface="Salsa"/>
              <a:cs typeface="Salsa"/>
              <a:sym typeface="Salsa"/>
            </a:endParaRPr>
          </a:p>
        </p:txBody>
      </p:sp>
      <p:sp>
        <p:nvSpPr>
          <p:cNvPr id="1658" name="Google Shape;1658;p19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19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664" name="Google Shape;1664;p19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665" name="Google Shape;1665;p19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19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71" name="Google Shape;1671;p19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12</a:t>
            </a:r>
            <a:endParaRPr b="1" sz="12500">
              <a:solidFill>
                <a:srgbClr val="0000FF"/>
              </a:solidFill>
              <a:latin typeface="Salsa"/>
              <a:ea typeface="Salsa"/>
              <a:cs typeface="Salsa"/>
              <a:sym typeface="Salsa"/>
            </a:endParaRPr>
          </a:p>
        </p:txBody>
      </p:sp>
      <p:sp>
        <p:nvSpPr>
          <p:cNvPr id="1672" name="Google Shape;1672;p19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p19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678" name="Google Shape;1678;p19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In your journal, make a Word Map for these words:</a:t>
            </a:r>
            <a:endParaRPr sz="4800"/>
          </a:p>
          <a:p>
            <a:pPr indent="-457200" lvl="0" marL="457200" rtl="0" algn="l">
              <a:lnSpc>
                <a:spcPct val="100000"/>
              </a:lnSpc>
              <a:spcBef>
                <a:spcPts val="0"/>
              </a:spcBef>
              <a:spcAft>
                <a:spcPts val="0"/>
              </a:spcAft>
              <a:buSzPts val="4800"/>
              <a:buChar char="•"/>
            </a:pPr>
            <a:r>
              <a:rPr lang="en-US" sz="4800"/>
              <a:t>dislocating</a:t>
            </a:r>
            <a:endParaRPr sz="4800"/>
          </a:p>
          <a:p>
            <a:pPr indent="-457200" lvl="0" marL="457200" rtl="0" algn="l">
              <a:lnSpc>
                <a:spcPct val="100000"/>
              </a:lnSpc>
              <a:spcBef>
                <a:spcPts val="0"/>
              </a:spcBef>
              <a:spcAft>
                <a:spcPts val="0"/>
              </a:spcAft>
              <a:buSzPts val="4800"/>
              <a:buChar char="•"/>
            </a:pPr>
            <a:r>
              <a:rPr lang="en-US" sz="4800"/>
              <a:t>manuscript</a:t>
            </a:r>
            <a:endParaRPr sz="4800"/>
          </a:p>
        </p:txBody>
      </p:sp>
      <p:sp>
        <p:nvSpPr>
          <p:cNvPr id="1679" name="Google Shape;1679;p19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19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85" name="Google Shape;1685;p19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9600">
                <a:solidFill>
                  <a:srgbClr val="0000FF"/>
                </a:solidFill>
                <a:latin typeface="Salsa"/>
                <a:ea typeface="Salsa"/>
                <a:cs typeface="Salsa"/>
                <a:sym typeface="Salsa"/>
              </a:rPr>
              <a:t>Independent Practice</a:t>
            </a:r>
            <a:endParaRPr b="1" sz="9600">
              <a:solidFill>
                <a:srgbClr val="0000FF"/>
              </a:solidFill>
              <a:latin typeface="Salsa"/>
              <a:ea typeface="Salsa"/>
              <a:cs typeface="Salsa"/>
              <a:sym typeface="Salsa"/>
            </a:endParaRPr>
          </a:p>
        </p:txBody>
      </p:sp>
      <p:sp>
        <p:nvSpPr>
          <p:cNvPr id="1686" name="Google Shape;1686;p19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9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692" name="Google Shape;1692;p19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693" name="Google Shape;1693;p19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19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699" name="Google Shape;1699;p19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13</a:t>
            </a:r>
            <a:endParaRPr b="1" sz="12500">
              <a:solidFill>
                <a:srgbClr val="0000FF"/>
              </a:solidFill>
              <a:latin typeface="Salsa"/>
              <a:ea typeface="Salsa"/>
              <a:cs typeface="Salsa"/>
              <a:sym typeface="Salsa"/>
            </a:endParaRPr>
          </a:p>
        </p:txBody>
      </p:sp>
      <p:sp>
        <p:nvSpPr>
          <p:cNvPr id="1700" name="Google Shape;1700;p19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19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706" name="Google Shape;1706;p19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Complete Activity #3 on your Prefix Lesson 1 Learning Sheet</a:t>
            </a:r>
            <a:endParaRPr sz="4800"/>
          </a:p>
          <a:p>
            <a:pPr indent="-457200" lvl="0" marL="457200" rtl="0" algn="l">
              <a:lnSpc>
                <a:spcPct val="100000"/>
              </a:lnSpc>
              <a:spcBef>
                <a:spcPts val="0"/>
              </a:spcBef>
              <a:spcAft>
                <a:spcPts val="0"/>
              </a:spcAft>
              <a:buSzPts val="4800"/>
              <a:buChar char="•"/>
            </a:pPr>
            <a:r>
              <a:rPr lang="en-US" sz="4800"/>
              <a:t>Show that you know the meaning of each word by filling in the blanks.</a:t>
            </a:r>
            <a:endParaRPr sz="4800"/>
          </a:p>
        </p:txBody>
      </p:sp>
      <p:sp>
        <p:nvSpPr>
          <p:cNvPr id="1707" name="Google Shape;1707;p19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20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13" name="Google Shape;1713;p20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7200">
                <a:solidFill>
                  <a:srgbClr val="0000FF"/>
                </a:solidFill>
                <a:latin typeface="Salsa"/>
                <a:ea typeface="Salsa"/>
                <a:cs typeface="Salsa"/>
                <a:sym typeface="Salsa"/>
              </a:rPr>
              <a:t>Paired Practice Vocabulary Verbal Rehearsal</a:t>
            </a:r>
            <a:endParaRPr b="1" sz="7200">
              <a:solidFill>
                <a:srgbClr val="0000FF"/>
              </a:solidFill>
              <a:latin typeface="Salsa"/>
              <a:ea typeface="Salsa"/>
              <a:cs typeface="Salsa"/>
              <a:sym typeface="Salsa"/>
            </a:endParaRPr>
          </a:p>
        </p:txBody>
      </p:sp>
      <p:sp>
        <p:nvSpPr>
          <p:cNvPr id="1714" name="Google Shape;1714;p20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20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20" name="Google Shape;1720;p20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Paired Practice</a:t>
            </a:r>
            <a:endParaRPr b="1" sz="12500">
              <a:solidFill>
                <a:srgbClr val="0000FF"/>
              </a:solidFill>
              <a:latin typeface="Salsa"/>
              <a:ea typeface="Salsa"/>
              <a:cs typeface="Salsa"/>
              <a:sym typeface="Salsa"/>
            </a:endParaRPr>
          </a:p>
        </p:txBody>
      </p:sp>
      <p:sp>
        <p:nvSpPr>
          <p:cNvPr id="1721" name="Google Shape;1721;p20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88" name="Google Shape;288;p3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000"/>
              <a:buChar char="•"/>
            </a:pPr>
            <a:r>
              <a:rPr lang="en-US" sz="4000"/>
              <a:t>Look at the reading materials I have gathered for you.</a:t>
            </a:r>
            <a:endParaRPr/>
          </a:p>
          <a:p>
            <a:pPr indent="-342900" lvl="0" marL="342900" rtl="0" algn="l">
              <a:lnSpc>
                <a:spcPct val="100000"/>
              </a:lnSpc>
              <a:spcBef>
                <a:spcPts val="800"/>
              </a:spcBef>
              <a:spcAft>
                <a:spcPts val="0"/>
              </a:spcAft>
              <a:buClr>
                <a:schemeClr val="dk1"/>
              </a:buClr>
              <a:buSzPts val="4000"/>
              <a:buChar char="•"/>
            </a:pPr>
            <a:r>
              <a:rPr lang="en-US" sz="4000"/>
              <a:t>Why is it important to be able to read the things I have given you?</a:t>
            </a:r>
            <a:endParaRPr/>
          </a:p>
          <a:p>
            <a:pPr indent="-342900" lvl="0" marL="342900" rtl="0" algn="l">
              <a:lnSpc>
                <a:spcPct val="100000"/>
              </a:lnSpc>
              <a:spcBef>
                <a:spcPts val="800"/>
              </a:spcBef>
              <a:spcAft>
                <a:spcPts val="0"/>
              </a:spcAft>
              <a:buClr>
                <a:schemeClr val="dk1"/>
              </a:buClr>
              <a:buSzPts val="4000"/>
              <a:buChar char="•"/>
            </a:pPr>
            <a:r>
              <a:rPr lang="en-US" sz="4000"/>
              <a:t>How can these things help you?</a:t>
            </a:r>
            <a:endParaRPr/>
          </a:p>
        </p:txBody>
      </p:sp>
      <p:sp>
        <p:nvSpPr>
          <p:cNvPr id="289" name="Google Shape;289;p3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 calcmode="lin" valueType="num">
                                      <p:cBhvr additive="base">
                                        <p:cTn dur="500"/>
                                        <p:tgtEl>
                                          <p:spTgt spid="2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 calcmode="lin" valueType="num">
                                      <p:cBhvr additive="base">
                                        <p:cTn dur="500"/>
                                        <p:tgtEl>
                                          <p:spTgt spid="28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 calcmode="lin" valueType="num">
                                      <p:cBhvr additive="base">
                                        <p:cTn dur="500"/>
                                        <p:tgtEl>
                                          <p:spTgt spid="28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20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27" name="Google Shape;1727;p20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Prefix Quiz #1</a:t>
            </a:r>
            <a:endParaRPr b="1" sz="12500">
              <a:solidFill>
                <a:srgbClr val="0000FF"/>
              </a:solidFill>
              <a:latin typeface="Salsa"/>
              <a:ea typeface="Salsa"/>
              <a:cs typeface="Salsa"/>
              <a:sym typeface="Salsa"/>
            </a:endParaRPr>
          </a:p>
        </p:txBody>
      </p:sp>
      <p:sp>
        <p:nvSpPr>
          <p:cNvPr id="1728" name="Google Shape;1728;p20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20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34" name="Google Shape;1734;p20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14</a:t>
            </a:r>
            <a:endParaRPr b="1" sz="12500">
              <a:solidFill>
                <a:srgbClr val="0000FF"/>
              </a:solidFill>
              <a:latin typeface="Salsa"/>
              <a:ea typeface="Salsa"/>
              <a:cs typeface="Salsa"/>
              <a:sym typeface="Salsa"/>
            </a:endParaRPr>
          </a:p>
        </p:txBody>
      </p:sp>
      <p:sp>
        <p:nvSpPr>
          <p:cNvPr id="1735" name="Google Shape;1735;p20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20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741" name="Google Shape;1741;p20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pic>
        <p:nvPicPr>
          <p:cNvPr id="1742" name="Google Shape;1742;p204"/>
          <p:cNvPicPr preferRelativeResize="0"/>
          <p:nvPr/>
        </p:nvPicPr>
        <p:blipFill rotWithShape="1">
          <a:blip r:embed="rId3">
            <a:alphaModFix/>
          </a:blip>
          <a:srcRect b="0" l="0" r="0" t="0"/>
          <a:stretch/>
        </p:blipFill>
        <p:spPr>
          <a:xfrm>
            <a:off x="1569925" y="1417650"/>
            <a:ext cx="6493174" cy="4869875"/>
          </a:xfrm>
          <a:prstGeom prst="rect">
            <a:avLst/>
          </a:prstGeom>
          <a:noFill/>
          <a:ln>
            <a:noFill/>
          </a:ln>
        </p:spPr>
      </p:pic>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sp>
        <p:nvSpPr>
          <p:cNvPr id="1747" name="Google Shape;1747;p20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48" name="Google Shape;1748;p20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9600">
                <a:solidFill>
                  <a:srgbClr val="0000FF"/>
                </a:solidFill>
                <a:latin typeface="Salsa"/>
                <a:ea typeface="Salsa"/>
                <a:cs typeface="Salsa"/>
                <a:sym typeface="Salsa"/>
              </a:rPr>
              <a:t>Independent Practice</a:t>
            </a:r>
            <a:endParaRPr b="1" sz="9600">
              <a:solidFill>
                <a:srgbClr val="0000FF"/>
              </a:solidFill>
              <a:latin typeface="Salsa"/>
              <a:ea typeface="Salsa"/>
              <a:cs typeface="Salsa"/>
              <a:sym typeface="Salsa"/>
            </a:endParaRPr>
          </a:p>
        </p:txBody>
      </p:sp>
      <p:sp>
        <p:nvSpPr>
          <p:cNvPr id="1749" name="Google Shape;1749;p20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20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55" name="Google Shape;1755;p20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15</a:t>
            </a:r>
            <a:endParaRPr b="1" sz="12500">
              <a:solidFill>
                <a:srgbClr val="0000FF"/>
              </a:solidFill>
              <a:latin typeface="Salsa"/>
              <a:ea typeface="Salsa"/>
              <a:cs typeface="Salsa"/>
              <a:sym typeface="Salsa"/>
            </a:endParaRPr>
          </a:p>
        </p:txBody>
      </p:sp>
      <p:sp>
        <p:nvSpPr>
          <p:cNvPr id="1756" name="Google Shape;1756;p20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0" name="Shape 1760"/>
        <p:cNvGrpSpPr/>
        <p:nvPr/>
      </p:nvGrpSpPr>
      <p:grpSpPr>
        <a:xfrm>
          <a:off x="0" y="0"/>
          <a:ext cx="0" cy="0"/>
          <a:chOff x="0" y="0"/>
          <a:chExt cx="0" cy="0"/>
        </a:xfrm>
      </p:grpSpPr>
      <p:sp>
        <p:nvSpPr>
          <p:cNvPr id="1761" name="Google Shape;1761;p20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762" name="Google Shape;1762;p20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SzPts val="1800"/>
              <a:buNone/>
            </a:pPr>
            <a:r>
              <a:rPr lang="en-US" sz="7200"/>
              <a:t>Complete Activity #2 on your Prefix Lesson 2 Learning Sheet</a:t>
            </a:r>
            <a:endParaRPr sz="7200"/>
          </a:p>
          <a:p>
            <a:pPr indent="0" lvl="0" marL="457200" rtl="0" algn="l">
              <a:lnSpc>
                <a:spcPct val="100000"/>
              </a:lnSpc>
              <a:spcBef>
                <a:spcPts val="640"/>
              </a:spcBef>
              <a:spcAft>
                <a:spcPts val="0"/>
              </a:spcAft>
              <a:buSzPts val="1800"/>
              <a:buNone/>
            </a:pPr>
            <a:r>
              <a:t/>
            </a:r>
            <a:endParaRPr sz="4800"/>
          </a:p>
        </p:txBody>
      </p:sp>
      <p:sp>
        <p:nvSpPr>
          <p:cNvPr id="1763" name="Google Shape;1763;p20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7" name="Shape 1767"/>
        <p:cNvGrpSpPr/>
        <p:nvPr/>
      </p:nvGrpSpPr>
      <p:grpSpPr>
        <a:xfrm>
          <a:off x="0" y="0"/>
          <a:ext cx="0" cy="0"/>
          <a:chOff x="0" y="0"/>
          <a:chExt cx="0" cy="0"/>
        </a:xfrm>
      </p:grpSpPr>
      <p:sp>
        <p:nvSpPr>
          <p:cNvPr id="1768" name="Google Shape;1768;p20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69" name="Google Shape;1769;p20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Paired Practice</a:t>
            </a:r>
            <a:endParaRPr b="1" sz="12500">
              <a:solidFill>
                <a:srgbClr val="0000FF"/>
              </a:solidFill>
              <a:latin typeface="Salsa"/>
              <a:ea typeface="Salsa"/>
              <a:cs typeface="Salsa"/>
              <a:sym typeface="Salsa"/>
            </a:endParaRPr>
          </a:p>
        </p:txBody>
      </p:sp>
      <p:sp>
        <p:nvSpPr>
          <p:cNvPr id="1770" name="Google Shape;1770;p20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20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776" name="Google Shape;1776;p20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777" name="Google Shape;1777;p20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21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83" name="Google Shape;1783;p21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16</a:t>
            </a:r>
            <a:endParaRPr b="1" sz="12500">
              <a:solidFill>
                <a:srgbClr val="0000FF"/>
              </a:solidFill>
              <a:latin typeface="Salsa"/>
              <a:ea typeface="Salsa"/>
              <a:cs typeface="Salsa"/>
              <a:sym typeface="Salsa"/>
            </a:endParaRPr>
          </a:p>
        </p:txBody>
      </p:sp>
      <p:sp>
        <p:nvSpPr>
          <p:cNvPr id="1784" name="Google Shape;1784;p21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21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790" name="Google Shape;1790;p21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In your journal, make a Word Map for these words:</a:t>
            </a:r>
            <a:endParaRPr sz="4800"/>
          </a:p>
          <a:p>
            <a:pPr indent="-457200" lvl="0" marL="457200" rtl="0" algn="l">
              <a:lnSpc>
                <a:spcPct val="100000"/>
              </a:lnSpc>
              <a:spcBef>
                <a:spcPts val="0"/>
              </a:spcBef>
              <a:spcAft>
                <a:spcPts val="0"/>
              </a:spcAft>
              <a:buSzPts val="4800"/>
              <a:buChar char="•"/>
            </a:pPr>
            <a:r>
              <a:rPr lang="en-US" sz="4800"/>
              <a:t>enslave</a:t>
            </a:r>
            <a:endParaRPr sz="4800"/>
          </a:p>
          <a:p>
            <a:pPr indent="-457200" lvl="0" marL="457200" rtl="0" algn="l">
              <a:lnSpc>
                <a:spcPct val="100000"/>
              </a:lnSpc>
              <a:spcBef>
                <a:spcPts val="0"/>
              </a:spcBef>
              <a:spcAft>
                <a:spcPts val="0"/>
              </a:spcAft>
              <a:buSzPts val="4800"/>
              <a:buChar char="•"/>
            </a:pPr>
            <a:r>
              <a:rPr lang="en-US" sz="4800"/>
              <a:t>empower</a:t>
            </a:r>
            <a:endParaRPr sz="4800"/>
          </a:p>
        </p:txBody>
      </p:sp>
      <p:sp>
        <p:nvSpPr>
          <p:cNvPr id="1791" name="Google Shape;1791;p21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t/>
            </a:r>
            <a:endParaRPr/>
          </a:p>
        </p:txBody>
      </p:sp>
      <p:sp>
        <p:nvSpPr>
          <p:cNvPr id="94" name="Google Shape;94;p14"/>
          <p:cNvSpPr txBox="1"/>
          <p:nvPr>
            <p:ph idx="1" type="body"/>
          </p:nvPr>
        </p:nvSpPr>
        <p:spPr>
          <a:xfrm>
            <a:off x="628650" y="1789150"/>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14000">
                <a:solidFill>
                  <a:srgbClr val="0000FF"/>
                </a:solidFill>
                <a:latin typeface="Salsa"/>
                <a:ea typeface="Salsa"/>
                <a:cs typeface="Salsa"/>
                <a:sym typeface="Salsa"/>
              </a:rPr>
              <a:t>WORD ID</a:t>
            </a:r>
            <a:endParaRPr sz="14000">
              <a:solidFill>
                <a:srgbClr val="0000FF"/>
              </a:solidFill>
              <a:latin typeface="Salsa"/>
              <a:ea typeface="Salsa"/>
              <a:cs typeface="Salsa"/>
              <a:sym typeface="Sals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400 Word Reading Passage</a:t>
            </a:r>
            <a:endParaRPr/>
          </a:p>
        </p:txBody>
      </p:sp>
      <p:graphicFrame>
        <p:nvGraphicFramePr>
          <p:cNvPr id="295" name="Google Shape;295;p32"/>
          <p:cNvGraphicFramePr/>
          <p:nvPr/>
        </p:nvGraphicFramePr>
        <p:xfrm>
          <a:off x="457200" y="1702676"/>
          <a:ext cx="3000000" cy="3000000"/>
        </p:xfrm>
        <a:graphic>
          <a:graphicData uri="http://schemas.openxmlformats.org/drawingml/2006/table">
            <a:tbl>
              <a:tblPr bandRow="1" firstRow="1">
                <a:noFill/>
                <a:tableStyleId>{4329CA04-29CF-4AEE-B14E-BA5ED4E66A12}</a:tableStyleId>
              </a:tblPr>
              <a:tblGrid>
                <a:gridCol w="4114800"/>
                <a:gridCol w="4114800"/>
              </a:tblGrid>
              <a:tr h="930175">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t>Before Mastery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t>After Mastery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t>20 errors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t>3 errors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t>40% correct on Comprehension Questions</a:t>
                      </a:r>
                      <a:endParaRPr sz="36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entury Gothic"/>
                        <a:buNone/>
                      </a:pPr>
                      <a:r>
                        <a:rPr lang="en-US" sz="3600" u="none" cap="none" strike="noStrike"/>
                        <a:t>70% correct on Comprehension Questions</a:t>
                      </a:r>
                      <a:endParaRPr sz="3600" u="none" cap="none" strike="noStrike"/>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p>
                  </a:txBody>
                  <a:tcPr marT="45725" marB="45725" marR="91450" marL="91450"/>
                </a:tc>
              </a:tr>
            </a:tbl>
          </a:graphicData>
        </a:graphic>
      </p:graphicFrame>
      <p:sp>
        <p:nvSpPr>
          <p:cNvPr id="296" name="Google Shape;296;p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21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797" name="Google Shape;1797;p2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9600">
                <a:solidFill>
                  <a:srgbClr val="0000FF"/>
                </a:solidFill>
                <a:latin typeface="Salsa"/>
                <a:ea typeface="Salsa"/>
                <a:cs typeface="Salsa"/>
                <a:sym typeface="Salsa"/>
              </a:rPr>
              <a:t>Independent Practice</a:t>
            </a:r>
            <a:endParaRPr b="1" sz="9600">
              <a:solidFill>
                <a:srgbClr val="0000FF"/>
              </a:solidFill>
              <a:latin typeface="Salsa"/>
              <a:ea typeface="Salsa"/>
              <a:cs typeface="Salsa"/>
              <a:sym typeface="Salsa"/>
            </a:endParaRPr>
          </a:p>
        </p:txBody>
      </p:sp>
      <p:sp>
        <p:nvSpPr>
          <p:cNvPr id="1798" name="Google Shape;1798;p21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2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804" name="Google Shape;1804;p2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805" name="Google Shape;1805;p2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2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811" name="Google Shape;1811;p2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17</a:t>
            </a:r>
            <a:endParaRPr b="1" sz="12500">
              <a:solidFill>
                <a:srgbClr val="0000FF"/>
              </a:solidFill>
              <a:latin typeface="Salsa"/>
              <a:ea typeface="Salsa"/>
              <a:cs typeface="Salsa"/>
              <a:sym typeface="Salsa"/>
            </a:endParaRPr>
          </a:p>
        </p:txBody>
      </p:sp>
      <p:sp>
        <p:nvSpPr>
          <p:cNvPr id="1812" name="Google Shape;1812;p2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21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818" name="Google Shape;1818;p2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640"/>
              </a:spcBef>
              <a:spcAft>
                <a:spcPts val="0"/>
              </a:spcAft>
              <a:buSzPts val="4800"/>
              <a:buChar char="•"/>
            </a:pPr>
            <a:r>
              <a:rPr lang="en-US" sz="4800"/>
              <a:t>In your journal, make a Word Map for these words:</a:t>
            </a:r>
            <a:endParaRPr sz="4800"/>
          </a:p>
          <a:p>
            <a:pPr indent="-457200" lvl="0" marL="457200" rtl="0" algn="l">
              <a:lnSpc>
                <a:spcPct val="100000"/>
              </a:lnSpc>
              <a:spcBef>
                <a:spcPts val="0"/>
              </a:spcBef>
              <a:spcAft>
                <a:spcPts val="0"/>
              </a:spcAft>
              <a:buSzPts val="4800"/>
              <a:buChar char="•"/>
            </a:pPr>
            <a:r>
              <a:rPr lang="en-US" sz="4800"/>
              <a:t>illuminate</a:t>
            </a:r>
            <a:endParaRPr sz="4800"/>
          </a:p>
          <a:p>
            <a:pPr indent="-457200" lvl="0" marL="457200" rtl="0" algn="l">
              <a:lnSpc>
                <a:spcPct val="100000"/>
              </a:lnSpc>
              <a:spcBef>
                <a:spcPts val="0"/>
              </a:spcBef>
              <a:spcAft>
                <a:spcPts val="0"/>
              </a:spcAft>
              <a:buSzPts val="4800"/>
              <a:buChar char="•"/>
            </a:pPr>
            <a:r>
              <a:rPr lang="en-US" sz="4800"/>
              <a:t>bibliography</a:t>
            </a:r>
            <a:endParaRPr sz="4800"/>
          </a:p>
        </p:txBody>
      </p:sp>
      <p:sp>
        <p:nvSpPr>
          <p:cNvPr id="1819" name="Google Shape;1819;p2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2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825" name="Google Shape;1825;p21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Paired Practice</a:t>
            </a:r>
            <a:endParaRPr b="1" sz="12500">
              <a:solidFill>
                <a:srgbClr val="0000FF"/>
              </a:solidFill>
              <a:latin typeface="Salsa"/>
              <a:ea typeface="Salsa"/>
              <a:cs typeface="Salsa"/>
              <a:sym typeface="Salsa"/>
            </a:endParaRPr>
          </a:p>
        </p:txBody>
      </p:sp>
      <p:sp>
        <p:nvSpPr>
          <p:cNvPr id="1826" name="Google Shape;1826;p2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2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832" name="Google Shape;1832;p21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833" name="Google Shape;1833;p2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21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839" name="Google Shape;1839;p21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DAY 18</a:t>
            </a:r>
            <a:endParaRPr b="1" sz="12500">
              <a:solidFill>
                <a:srgbClr val="0000FF"/>
              </a:solidFill>
              <a:latin typeface="Salsa"/>
              <a:ea typeface="Salsa"/>
              <a:cs typeface="Salsa"/>
              <a:sym typeface="Salsa"/>
            </a:endParaRPr>
          </a:p>
        </p:txBody>
      </p:sp>
      <p:sp>
        <p:nvSpPr>
          <p:cNvPr id="1840" name="Google Shape;1840;p2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p2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solidFill>
                  <a:srgbClr val="0000FF"/>
                </a:solidFill>
                <a:latin typeface="Salsa"/>
                <a:ea typeface="Salsa"/>
                <a:cs typeface="Salsa"/>
                <a:sym typeface="Salsa"/>
              </a:rPr>
              <a:t>Start-Up Activity</a:t>
            </a:r>
            <a:endParaRPr>
              <a:solidFill>
                <a:srgbClr val="0000FF"/>
              </a:solidFill>
              <a:latin typeface="Salsa"/>
              <a:ea typeface="Salsa"/>
              <a:cs typeface="Salsa"/>
              <a:sym typeface="Salsa"/>
            </a:endParaRPr>
          </a:p>
        </p:txBody>
      </p:sp>
      <p:sp>
        <p:nvSpPr>
          <p:cNvPr id="1846" name="Google Shape;1846;p2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SzPts val="1800"/>
              <a:buNone/>
            </a:pPr>
            <a:r>
              <a:rPr lang="en-US" sz="7200"/>
              <a:t>Complete Activity #3 on your Prefix Lesson 2 Learning Sheet</a:t>
            </a:r>
            <a:endParaRPr sz="7200"/>
          </a:p>
          <a:p>
            <a:pPr indent="0" lvl="0" marL="457200" rtl="0" algn="l">
              <a:lnSpc>
                <a:spcPct val="100000"/>
              </a:lnSpc>
              <a:spcBef>
                <a:spcPts val="640"/>
              </a:spcBef>
              <a:spcAft>
                <a:spcPts val="0"/>
              </a:spcAft>
              <a:buSzPts val="1800"/>
              <a:buNone/>
            </a:pPr>
            <a:r>
              <a:t/>
            </a:r>
            <a:endParaRPr sz="4800"/>
          </a:p>
        </p:txBody>
      </p:sp>
      <p:sp>
        <p:nvSpPr>
          <p:cNvPr id="1847" name="Google Shape;1847;p2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p220"/>
          <p:cNvSpPr txBox="1"/>
          <p:nvPr>
            <p:ph idx="4294967295" type="body"/>
          </p:nvPr>
        </p:nvSpPr>
        <p:spPr>
          <a:xfrm>
            <a:off x="628650" y="548875"/>
            <a:ext cx="7886700" cy="5178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7200">
                <a:solidFill>
                  <a:srgbClr val="0000FF"/>
                </a:solidFill>
                <a:latin typeface="Salsa"/>
                <a:ea typeface="Salsa"/>
                <a:cs typeface="Salsa"/>
                <a:sym typeface="Salsa"/>
              </a:rPr>
              <a:t>Paired Practice Vocabulary Verbal Rehearsal</a:t>
            </a:r>
            <a:endParaRPr/>
          </a:p>
          <a:p>
            <a:pPr indent="0" lvl="0" marL="0" rtl="0" algn="ctr">
              <a:lnSpc>
                <a:spcPct val="100000"/>
              </a:lnSpc>
              <a:spcBef>
                <a:spcPts val="1920"/>
              </a:spcBef>
              <a:spcAft>
                <a:spcPts val="0"/>
              </a:spcAft>
              <a:buClr>
                <a:schemeClr val="dk1"/>
              </a:buClr>
              <a:buSzPts val="9600"/>
              <a:buNone/>
            </a:pPr>
            <a:r>
              <a:rPr b="1" lang="en-US" sz="4400">
                <a:solidFill>
                  <a:srgbClr val="0000FF"/>
                </a:solidFill>
                <a:latin typeface="Salsa"/>
                <a:ea typeface="Salsa"/>
                <a:cs typeface="Salsa"/>
                <a:sym typeface="Salsa"/>
              </a:rPr>
              <a:t>Word Mapping Prefix Lesson 1 &amp; 2</a:t>
            </a:r>
            <a:endParaRPr b="1" sz="4400">
              <a:solidFill>
                <a:srgbClr val="0000FF"/>
              </a:solidFill>
              <a:latin typeface="Salsa"/>
              <a:ea typeface="Salsa"/>
              <a:cs typeface="Salsa"/>
              <a:sym typeface="Salsa"/>
            </a:endParaRPr>
          </a:p>
        </p:txBody>
      </p:sp>
      <p:sp>
        <p:nvSpPr>
          <p:cNvPr id="1853" name="Google Shape;1853;p2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221"/>
          <p:cNvSpPr txBox="1"/>
          <p:nvPr>
            <p:ph idx="4294967295" type="body"/>
          </p:nvPr>
        </p:nvSpPr>
        <p:spPr>
          <a:xfrm>
            <a:off x="628650" y="494150"/>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8600">
                <a:solidFill>
                  <a:srgbClr val="0000FF"/>
                </a:solidFill>
                <a:latin typeface="Salsa"/>
                <a:ea typeface="Salsa"/>
                <a:cs typeface="Salsa"/>
                <a:sym typeface="Salsa"/>
              </a:rPr>
              <a:t>Independent &amp; Differentiated Practice</a:t>
            </a:r>
            <a:endParaRPr b="1" sz="8600">
              <a:solidFill>
                <a:srgbClr val="0000FF"/>
              </a:solidFill>
              <a:latin typeface="Salsa"/>
              <a:ea typeface="Salsa"/>
              <a:cs typeface="Salsa"/>
              <a:sym typeface="Salsa"/>
            </a:endParaRPr>
          </a:p>
        </p:txBody>
      </p:sp>
      <p:sp>
        <p:nvSpPr>
          <p:cNvPr id="1859" name="Google Shape;1859;p2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02" name="Google Shape;302;p3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7200"/>
              <a:buNone/>
            </a:pPr>
            <a:r>
              <a:rPr lang="en-US" sz="7200"/>
              <a:t>Word Identification Notes Sheet</a:t>
            </a:r>
            <a:endParaRPr/>
          </a:p>
          <a:p>
            <a:pPr indent="0" lvl="0" marL="0" rtl="0" algn="ctr">
              <a:lnSpc>
                <a:spcPct val="90000"/>
              </a:lnSpc>
              <a:spcBef>
                <a:spcPts val="1440"/>
              </a:spcBef>
              <a:spcAft>
                <a:spcPts val="0"/>
              </a:spcAft>
              <a:buClr>
                <a:schemeClr val="dk1"/>
              </a:buClr>
              <a:buSzPts val="7200"/>
              <a:buNone/>
            </a:pPr>
            <a:r>
              <a:rPr lang="en-US" sz="7200"/>
              <a:t>(page 1)</a:t>
            </a:r>
            <a:endParaRPr/>
          </a:p>
        </p:txBody>
      </p:sp>
      <p:sp>
        <p:nvSpPr>
          <p:cNvPr id="303" name="Google Shape;303;p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222"/>
          <p:cNvSpPr txBox="1"/>
          <p:nvPr>
            <p:ph idx="4294967295" type="body"/>
          </p:nvPr>
        </p:nvSpPr>
        <p:spPr>
          <a:xfrm>
            <a:off x="628650" y="547175"/>
            <a:ext cx="7886700" cy="5629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920"/>
              </a:spcBef>
              <a:spcAft>
                <a:spcPts val="0"/>
              </a:spcAft>
              <a:buClr>
                <a:schemeClr val="dk1"/>
              </a:buClr>
              <a:buSzPts val="9600"/>
              <a:buNone/>
            </a:pPr>
            <a:r>
              <a:rPr b="1" lang="en-US" sz="12500">
                <a:solidFill>
                  <a:srgbClr val="0000FF"/>
                </a:solidFill>
                <a:latin typeface="Salsa"/>
                <a:ea typeface="Salsa"/>
                <a:cs typeface="Salsa"/>
                <a:sym typeface="Salsa"/>
              </a:rPr>
              <a:t>Prefix Quiz #2</a:t>
            </a:r>
            <a:endParaRPr b="1" sz="12500">
              <a:solidFill>
                <a:srgbClr val="0000FF"/>
              </a:solidFill>
              <a:latin typeface="Salsa"/>
              <a:ea typeface="Salsa"/>
              <a:cs typeface="Salsa"/>
              <a:sym typeface="Salsa"/>
            </a:endParaRPr>
          </a:p>
        </p:txBody>
      </p:sp>
      <p:sp>
        <p:nvSpPr>
          <p:cNvPr id="1865" name="Google Shape;1865;p2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22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t/>
            </a:r>
            <a:endParaRPr/>
          </a:p>
        </p:txBody>
      </p:sp>
      <p:sp>
        <p:nvSpPr>
          <p:cNvPr id="1871" name="Google Shape;1871;p22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360"/>
              </a:spcBef>
              <a:spcAft>
                <a:spcPts val="0"/>
              </a:spcAft>
              <a:buSzPts val="1800"/>
              <a:buNone/>
            </a:pPr>
            <a:r>
              <a:rPr b="1" lang="en-US" sz="9900">
                <a:solidFill>
                  <a:srgbClr val="00B050"/>
                </a:solidFill>
              </a:rPr>
              <a:t>End of Word ID</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pic>
        <p:nvPicPr>
          <p:cNvPr id="1876" name="Google Shape;1876;p224"/>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1877" name="Google Shape;1877;p22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878" name="Google Shape;1878;p22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p2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84" name="Google Shape;1884;p2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pic>
        <p:nvPicPr>
          <p:cNvPr id="1889" name="Google Shape;1889;p226"/>
          <p:cNvPicPr preferRelativeResize="0"/>
          <p:nvPr>
            <p:ph idx="1" type="body"/>
          </p:nvPr>
        </p:nvPicPr>
        <p:blipFill rotWithShape="1">
          <a:blip r:embed="rId3">
            <a:alphaModFix/>
          </a:blip>
          <a:srcRect b="0" l="0" r="0" t="0"/>
          <a:stretch/>
        </p:blipFill>
        <p:spPr>
          <a:xfrm>
            <a:off x="0" y="-103910"/>
            <a:ext cx="9144000" cy="7065818"/>
          </a:xfrm>
          <a:prstGeom prst="rect">
            <a:avLst/>
          </a:prstGeom>
          <a:noFill/>
          <a:ln>
            <a:noFill/>
          </a:ln>
        </p:spPr>
      </p:pic>
      <p:sp>
        <p:nvSpPr>
          <p:cNvPr id="1890" name="Google Shape;1890;p2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227"/>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96" name="Google Shape;1896;p227"/>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0" name="Shape 1900"/>
        <p:cNvGrpSpPr/>
        <p:nvPr/>
      </p:nvGrpSpPr>
      <p:grpSpPr>
        <a:xfrm>
          <a:off x="0" y="0"/>
          <a:ext cx="0" cy="0"/>
          <a:chOff x="0" y="0"/>
          <a:chExt cx="0" cy="0"/>
        </a:xfrm>
      </p:grpSpPr>
      <p:sp>
        <p:nvSpPr>
          <p:cNvPr id="1901" name="Google Shape;1901;p2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02" name="Google Shape;1902;p2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903" name="Google Shape;1903;p228"/>
          <p:cNvPicPr preferRelativeResize="0"/>
          <p:nvPr/>
        </p:nvPicPr>
        <p:blipFill rotWithShape="1">
          <a:blip r:embed="rId3">
            <a:alphaModFix/>
          </a:blip>
          <a:srcRect b="0" l="0" r="0" t="0"/>
          <a:stretch/>
        </p:blipFill>
        <p:spPr>
          <a:xfrm>
            <a:off x="0" y="0"/>
            <a:ext cx="9094593"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34"/>
          <p:cNvPicPr preferRelativeResize="0"/>
          <p:nvPr/>
        </p:nvPicPr>
        <p:blipFill rotWithShape="1">
          <a:blip r:embed="rId3">
            <a:alphaModFix/>
          </a:blip>
          <a:srcRect b="0" l="0" r="0" t="0"/>
          <a:stretch/>
        </p:blipFill>
        <p:spPr>
          <a:xfrm>
            <a:off x="1932387" y="0"/>
            <a:ext cx="5279228"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Purpose</a:t>
            </a:r>
            <a:endParaRPr/>
          </a:p>
        </p:txBody>
      </p:sp>
      <p:pic>
        <p:nvPicPr>
          <p:cNvPr descr="frogjump2.gif" id="315" name="Google Shape;315;p35"/>
          <p:cNvPicPr preferRelativeResize="0"/>
          <p:nvPr>
            <p:ph idx="1" type="body"/>
          </p:nvPr>
        </p:nvPicPr>
        <p:blipFill rotWithShape="1">
          <a:blip r:embed="rId3">
            <a:alphaModFix/>
          </a:blip>
          <a:srcRect b="0" l="0" r="0" t="0"/>
          <a:stretch/>
        </p:blipFill>
        <p:spPr>
          <a:xfrm>
            <a:off x="457200" y="2881972"/>
            <a:ext cx="4038600" cy="1962300"/>
          </a:xfrm>
          <a:prstGeom prst="rect">
            <a:avLst/>
          </a:prstGeom>
          <a:noFill/>
          <a:ln>
            <a:noFill/>
          </a:ln>
        </p:spPr>
      </p:pic>
      <p:sp>
        <p:nvSpPr>
          <p:cNvPr id="316" name="Google Shape;316;p3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Char char="•"/>
            </a:pPr>
            <a:r>
              <a:rPr lang="en-US" sz="3600"/>
              <a:t>To learn how to </a:t>
            </a:r>
            <a:r>
              <a:rPr lang="en-US" sz="3600">
                <a:solidFill>
                  <a:srgbClr val="00B050"/>
                </a:solidFill>
              </a:rPr>
              <a:t>pronounce </a:t>
            </a:r>
            <a:r>
              <a:rPr lang="en-US" sz="3600"/>
              <a:t>unknown words so you can understand more of what you read.</a:t>
            </a:r>
            <a:endParaRPr/>
          </a:p>
        </p:txBody>
      </p:sp>
      <p:sp>
        <p:nvSpPr>
          <p:cNvPr id="317" name="Google Shape;317;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We will work with word parts such as …</a:t>
            </a:r>
            <a:endParaRPr sz="3959"/>
          </a:p>
        </p:txBody>
      </p:sp>
      <p:sp>
        <p:nvSpPr>
          <p:cNvPr id="323" name="Google Shape;323;p36"/>
          <p:cNvSpPr txBox="1"/>
          <p:nvPr>
            <p:ph idx="1" type="body"/>
          </p:nvPr>
        </p:nvSpPr>
        <p:spPr>
          <a:xfrm>
            <a:off x="457200" y="2332037"/>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Prefixes:  A prefix is placed at the </a:t>
            </a:r>
            <a:r>
              <a:rPr b="1" lang="en-US">
                <a:solidFill>
                  <a:srgbClr val="FF0000"/>
                </a:solidFill>
              </a:rPr>
              <a:t>beginning </a:t>
            </a:r>
            <a:r>
              <a:rPr lang="en-US"/>
              <a:t>of the word.</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Suffixes:  A suffix is placed at the </a:t>
            </a:r>
            <a:r>
              <a:rPr b="1" lang="en-US">
                <a:solidFill>
                  <a:srgbClr val="FF0000"/>
                </a:solidFill>
              </a:rPr>
              <a:t>ending </a:t>
            </a:r>
            <a:r>
              <a:rPr lang="en-US"/>
              <a:t>of a word.</a:t>
            </a:r>
            <a:endParaRPr/>
          </a:p>
        </p:txBody>
      </p:sp>
      <p:sp>
        <p:nvSpPr>
          <p:cNvPr id="324" name="Google Shape;324;p3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DISSECT</a:t>
            </a:r>
            <a:endParaRPr/>
          </a:p>
        </p:txBody>
      </p:sp>
      <p:sp>
        <p:nvSpPr>
          <p:cNvPr id="330" name="Google Shape;330;p3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960"/>
              <a:buChar char="•"/>
            </a:pPr>
            <a:r>
              <a:rPr lang="en-US" sz="2960"/>
              <a:t>The first step involves taking an initial stab at pronouncing the word.</a:t>
            </a:r>
            <a:endParaRPr/>
          </a:p>
          <a:p>
            <a:pPr indent="-342900" lvl="0" marL="342900" rtl="0" algn="l">
              <a:lnSpc>
                <a:spcPct val="100000"/>
              </a:lnSpc>
              <a:spcBef>
                <a:spcPts val="592"/>
              </a:spcBef>
              <a:spcAft>
                <a:spcPts val="0"/>
              </a:spcAft>
              <a:buClr>
                <a:schemeClr val="dk1"/>
              </a:buClr>
              <a:buSzPts val="2960"/>
              <a:buChar char="•"/>
            </a:pPr>
            <a:r>
              <a:rPr lang="en-US" sz="2960"/>
              <a:t>The next four steps involve dissecting the word (taking the word apart so that you can pronounce it).</a:t>
            </a:r>
            <a:endParaRPr/>
          </a:p>
          <a:p>
            <a:pPr indent="-342900" lvl="0" marL="342900" rtl="0" algn="l">
              <a:lnSpc>
                <a:spcPct val="100000"/>
              </a:lnSpc>
              <a:spcBef>
                <a:spcPts val="592"/>
              </a:spcBef>
              <a:spcAft>
                <a:spcPts val="0"/>
              </a:spcAft>
              <a:buClr>
                <a:schemeClr val="dk1"/>
              </a:buClr>
              <a:buSzPts val="2960"/>
              <a:buChar char="•"/>
            </a:pPr>
            <a:r>
              <a:rPr lang="en-US" sz="2960"/>
              <a:t>The last two steps are steps of last resort.</a:t>
            </a:r>
            <a:endParaRPr/>
          </a:p>
          <a:p>
            <a:pPr indent="-342900" lvl="0" marL="342900" rtl="0" algn="l">
              <a:lnSpc>
                <a:spcPct val="100000"/>
              </a:lnSpc>
              <a:spcBef>
                <a:spcPts val="592"/>
              </a:spcBef>
              <a:spcAft>
                <a:spcPts val="0"/>
              </a:spcAft>
              <a:buClr>
                <a:schemeClr val="dk1"/>
              </a:buClr>
              <a:buSzPts val="2960"/>
              <a:buChar char="•"/>
            </a:pPr>
            <a:r>
              <a:rPr lang="en-US" sz="2960"/>
              <a:t>If you can’t figure out the word on your own, you may need to ask for help from someone or look it up.</a:t>
            </a:r>
            <a:endParaRPr/>
          </a:p>
        </p:txBody>
      </p:sp>
      <p:sp>
        <p:nvSpPr>
          <p:cNvPr id="331" name="Google Shape;331;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10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10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Effect filter="fade" transition="in">
                                      <p:cBhvr>
                                        <p:cTn dur="1000"/>
                                        <p:tgtEl>
                                          <p:spTgt spid="3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Effect filter="fade" transition="in">
                                      <p:cBhvr>
                                        <p:cTn dur="1000"/>
                                        <p:tgtEl>
                                          <p:spTgt spid="33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8"/>
          <p:cNvSpPr txBox="1"/>
          <p:nvPr>
            <p:ph type="title"/>
          </p:nvPr>
        </p:nvSpPr>
        <p:spPr>
          <a:xfrm>
            <a:off x="0" y="3048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The Seven Steps of the Word</a:t>
            </a:r>
            <a:br>
              <a:rPr lang="en-US" sz="3959"/>
            </a:br>
            <a:r>
              <a:rPr lang="en-US" sz="3959"/>
              <a:t>Identification Strategy</a:t>
            </a:r>
            <a:endParaRPr/>
          </a:p>
        </p:txBody>
      </p:sp>
      <p:sp>
        <p:nvSpPr>
          <p:cNvPr id="337" name="Google Shape;337;p38"/>
          <p:cNvSpPr txBox="1"/>
          <p:nvPr>
            <p:ph idx="1" type="body"/>
          </p:nvPr>
        </p:nvSpPr>
        <p:spPr>
          <a:xfrm>
            <a:off x="457200" y="1981200"/>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solidFill>
                  <a:srgbClr val="FF0000"/>
                </a:solidFill>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solidFill>
                  <a:srgbClr val="FF0000"/>
                </a:solidFill>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solidFill>
                  <a:srgbClr val="FF0000"/>
                </a:solidFill>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solidFill>
                  <a:srgbClr val="FF0000"/>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solidFill>
                  <a:srgbClr val="FF0000"/>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solidFill>
                  <a:srgbClr val="FF0000"/>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FF0000"/>
                </a:solidFill>
                <a:latin typeface="Arial Black"/>
                <a:ea typeface="Arial Black"/>
                <a:cs typeface="Arial Black"/>
                <a:sym typeface="Arial Black"/>
              </a:rPr>
              <a:t>T</a:t>
            </a:r>
            <a:r>
              <a:rPr lang="en-US"/>
              <a:t>ry the dictionary</a:t>
            </a:r>
            <a:endParaRPr/>
          </a:p>
        </p:txBody>
      </p:sp>
      <p:sp>
        <p:nvSpPr>
          <p:cNvPr id="338" name="Google Shape;338;p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type="title"/>
          </p:nvPr>
        </p:nvSpPr>
        <p:spPr>
          <a:xfrm>
            <a:off x="0" y="3048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344" name="Google Shape;344;p39"/>
          <p:cNvSpPr txBox="1"/>
          <p:nvPr>
            <p:ph idx="1" type="body"/>
          </p:nvPr>
        </p:nvSpPr>
        <p:spPr>
          <a:xfrm>
            <a:off x="457200" y="1981200"/>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accent2"/>
              </a:buClr>
              <a:buSzPts val="3200"/>
              <a:buFont typeface="Century Gothic"/>
              <a:buNone/>
            </a:pPr>
            <a:r>
              <a:rPr lang="en-US">
                <a:solidFill>
                  <a:schemeClr val="accent2"/>
                </a:solidFill>
              </a:rPr>
              <a:t>Step 1:	</a:t>
            </a:r>
            <a:r>
              <a:rPr b="1" lang="en-US">
                <a:solidFill>
                  <a:schemeClr val="accent2"/>
                </a:solidFill>
                <a:latin typeface="Arial Black"/>
                <a:ea typeface="Arial Black"/>
                <a:cs typeface="Arial Black"/>
                <a:sym typeface="Arial Black"/>
              </a:rPr>
              <a:t>D</a:t>
            </a:r>
            <a:r>
              <a:rPr lang="en-US">
                <a:solidFill>
                  <a:schemeClr val="accent2"/>
                </a:solidFill>
              </a:rPr>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solidFill>
                  <a:srgbClr val="201535"/>
                </a:solidFill>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solidFill>
                  <a:srgbClr val="201535"/>
                </a:solidFill>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solidFill>
                  <a:srgbClr val="201535"/>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solidFill>
                  <a:srgbClr val="201535"/>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solidFill>
                  <a:srgbClr val="201535"/>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201535"/>
                </a:solidFill>
                <a:latin typeface="Arial Black"/>
                <a:ea typeface="Arial Black"/>
                <a:cs typeface="Arial Black"/>
                <a:sym typeface="Arial Black"/>
              </a:rPr>
              <a:t>T</a:t>
            </a:r>
            <a:r>
              <a:rPr lang="en-US"/>
              <a:t>ry the dictionary</a:t>
            </a:r>
            <a:endParaRPr/>
          </a:p>
        </p:txBody>
      </p:sp>
      <p:sp>
        <p:nvSpPr>
          <p:cNvPr id="345" name="Google Shape;345;p3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344">
                                            <p:txEl>
                                              <p:pRg end="0" st="0"/>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1" st="1"/>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2" st="2"/>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3" st="3"/>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4" st="4"/>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5" st="5"/>
                                            </p:txEl>
                                          </p:spTgt>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44">
                                            <p:txEl>
                                              <p:pRg end="6" st="6"/>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51" name="Google Shape;351;p4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 do you normally do when you come to a difficult word?</a:t>
            </a:r>
            <a:endParaRPr/>
          </a:p>
          <a:p>
            <a:pPr indent="-342900" lvl="0" marL="342900" rtl="0" algn="l">
              <a:lnSpc>
                <a:spcPct val="100000"/>
              </a:lnSpc>
              <a:spcBef>
                <a:spcPts val="640"/>
              </a:spcBef>
              <a:spcAft>
                <a:spcPts val="0"/>
              </a:spcAft>
              <a:buClr>
                <a:schemeClr val="dk1"/>
              </a:buClr>
              <a:buSzPts val="3200"/>
              <a:buChar char="•"/>
            </a:pPr>
            <a:r>
              <a:rPr lang="en-US"/>
              <a:t>Skip it?   Ignore it?</a:t>
            </a:r>
            <a:endParaRPr/>
          </a:p>
          <a:p>
            <a:pPr indent="-342900" lvl="0" marL="342900" rtl="0" algn="l">
              <a:lnSpc>
                <a:spcPct val="100000"/>
              </a:lnSpc>
              <a:spcBef>
                <a:spcPts val="640"/>
              </a:spcBef>
              <a:spcAft>
                <a:spcPts val="0"/>
              </a:spcAft>
              <a:buClr>
                <a:schemeClr val="dk1"/>
              </a:buClr>
              <a:buSzPts val="3200"/>
              <a:buChar char="•"/>
            </a:pPr>
            <a:r>
              <a:rPr lang="en-US"/>
              <a:t>Why would reading the whole sentence help you figure out a word?</a:t>
            </a:r>
            <a:endParaRPr/>
          </a:p>
          <a:p>
            <a:pPr indent="-342900" lvl="0" marL="342900" rtl="0" algn="l">
              <a:lnSpc>
                <a:spcPct val="100000"/>
              </a:lnSpc>
              <a:spcBef>
                <a:spcPts val="640"/>
              </a:spcBef>
              <a:spcAft>
                <a:spcPts val="0"/>
              </a:spcAft>
              <a:buClr>
                <a:schemeClr val="dk1"/>
              </a:buClr>
              <a:buSzPts val="3200"/>
              <a:buChar char="•"/>
            </a:pPr>
            <a:r>
              <a:rPr lang="en-US"/>
              <a:t>CONTEXT</a:t>
            </a:r>
            <a:endParaRPr/>
          </a:p>
          <a:p>
            <a:pPr indent="-342900" lvl="0" marL="342900" rtl="0" algn="l">
              <a:lnSpc>
                <a:spcPct val="100000"/>
              </a:lnSpc>
              <a:spcBef>
                <a:spcPts val="640"/>
              </a:spcBef>
              <a:spcAft>
                <a:spcPts val="0"/>
              </a:spcAft>
              <a:buClr>
                <a:schemeClr val="dk1"/>
              </a:buClr>
              <a:buSzPts val="3200"/>
              <a:buChar char="•"/>
            </a:pPr>
            <a:r>
              <a:rPr lang="en-US"/>
              <a:t>If you cannot think of word that fits within the context of the sentence.</a:t>
            </a:r>
            <a:endParaRPr/>
          </a:p>
        </p:txBody>
      </p:sp>
      <p:sp>
        <p:nvSpPr>
          <p:cNvPr id="352" name="Google Shape;352;p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500"/>
                                        <p:tgtEl>
                                          <p:spTgt spid="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500"/>
                                        <p:tgtEl>
                                          <p:spTgt spid="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500"/>
                                        <p:tgtEl>
                                          <p:spTgt spid="3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4" st="4"/>
                                            </p:txEl>
                                          </p:spTgt>
                                        </p:tgtEl>
                                        <p:attrNameLst>
                                          <p:attrName>style.visibility</p:attrName>
                                        </p:attrNameLst>
                                      </p:cBhvr>
                                      <p:to>
                                        <p:strVal val="visible"/>
                                      </p:to>
                                    </p:set>
                                    <p:animEffect filter="fade" transition="in">
                                      <p:cBhvr>
                                        <p:cTn dur="500"/>
                                        <p:tgtEl>
                                          <p:spTgt spid="3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228600" y="304800"/>
            <a:ext cx="8534400" cy="780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40"/>
              <a:buFont typeface="Book Antiqua"/>
              <a:buNone/>
            </a:pPr>
            <a:r>
              <a:rPr lang="en-US" sz="2916"/>
              <a:t>Step 1: </a:t>
            </a:r>
            <a:r>
              <a:rPr b="1" lang="en-US" sz="2916"/>
              <a:t>Discover the Sounds and the Context</a:t>
            </a:r>
            <a:br>
              <a:rPr lang="en-US" sz="2916"/>
            </a:br>
            <a:endParaRPr sz="3240"/>
          </a:p>
        </p:txBody>
      </p:sp>
      <p:sp>
        <p:nvSpPr>
          <p:cNvPr id="359" name="Google Shape;359;p41"/>
          <p:cNvSpPr txBox="1"/>
          <p:nvPr>
            <p:ph idx="1" type="body"/>
          </p:nvPr>
        </p:nvSpPr>
        <p:spPr>
          <a:xfrm>
            <a:off x="685800" y="1355726"/>
            <a:ext cx="7772400" cy="2912100"/>
          </a:xfrm>
          <a:prstGeom prst="rect">
            <a:avLst/>
          </a:prstGeom>
          <a:noFill/>
          <a:ln cap="flat" cmpd="sng" w="57150">
            <a:solidFill>
              <a:srgbClr val="E91F16"/>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sz="2400"/>
              <a:t>Give the word your best shot by sounding it out, saying at least a few of the sounds to yourself, and reading to the end of the sentence.</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If the sounds you pronounced form a word that fits the context, keep reading. If not, Go to Step 2. </a:t>
            </a:r>
            <a:endParaRPr/>
          </a:p>
        </p:txBody>
      </p:sp>
      <p:sp>
        <p:nvSpPr>
          <p:cNvPr id="360" name="Google Shape;360;p41"/>
          <p:cNvSpPr txBox="1"/>
          <p:nvPr/>
        </p:nvSpPr>
        <p:spPr>
          <a:xfrm>
            <a:off x="0" y="4668303"/>
            <a:ext cx="9144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The dentist was </a:t>
            </a:r>
            <a:r>
              <a:rPr b="1" i="0" lang="en-US" sz="3600" u="none" cap="none" strike="noStrike">
                <a:solidFill>
                  <a:srgbClr val="FF0000"/>
                </a:solidFill>
                <a:latin typeface="Century Gothic"/>
                <a:ea typeface="Century Gothic"/>
                <a:cs typeface="Century Gothic"/>
                <a:sym typeface="Century Gothic"/>
              </a:rPr>
              <a:t>extracting </a:t>
            </a:r>
            <a:r>
              <a:rPr b="1" i="0" lang="en-US" sz="3600" u="none" cap="none" strike="noStrike">
                <a:solidFill>
                  <a:schemeClr val="dk1"/>
                </a:solidFill>
                <a:latin typeface="Century Gothic"/>
                <a:ea typeface="Century Gothic"/>
                <a:cs typeface="Century Gothic"/>
                <a:sym typeface="Century Gothic"/>
              </a:rPr>
              <a:t>the molar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 when the power went off. </a:t>
            </a:r>
            <a:endParaRPr b="0" i="0" sz="1400" u="none" cap="none" strike="noStrike">
              <a:solidFill>
                <a:srgbClr val="000000"/>
              </a:solidFill>
              <a:latin typeface="Arial"/>
              <a:ea typeface="Arial"/>
              <a:cs typeface="Arial"/>
              <a:sym typeface="Arial"/>
            </a:endParaRPr>
          </a:p>
        </p:txBody>
      </p:sp>
      <p:sp>
        <p:nvSpPr>
          <p:cNvPr id="361" name="Google Shape;361;p4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idx="4294967295"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600"/>
              <a:buFont typeface="Book Antiqua"/>
              <a:buNone/>
            </a:pPr>
            <a:r>
              <a:rPr b="1" i="0" lang="en-US" sz="9600" u="none" cap="none" strike="noStrike">
                <a:solidFill>
                  <a:srgbClr val="0000FF"/>
                </a:solidFill>
                <a:latin typeface="Salsa"/>
                <a:ea typeface="Salsa"/>
                <a:cs typeface="Salsa"/>
                <a:sym typeface="Salsa"/>
              </a:rPr>
              <a:t>DAY 1</a:t>
            </a:r>
            <a:endParaRPr b="1" i="0" sz="9600" u="none" cap="none" strike="noStrike">
              <a:solidFill>
                <a:srgbClr val="0000FF"/>
              </a:solidFill>
              <a:latin typeface="Salsa"/>
              <a:ea typeface="Salsa"/>
              <a:cs typeface="Salsa"/>
              <a:sym typeface="Salsa"/>
            </a:endParaRPr>
          </a:p>
        </p:txBody>
      </p:sp>
      <p:sp>
        <p:nvSpPr>
          <p:cNvPr id="100" name="Google Shape;100;p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269875" y="549275"/>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367" name="Google Shape;367;p42"/>
          <p:cNvSpPr txBox="1"/>
          <p:nvPr>
            <p:ph idx="1" type="body"/>
          </p:nvPr>
        </p:nvSpPr>
        <p:spPr>
          <a:xfrm>
            <a:off x="423863" y="2008188"/>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accent2"/>
              </a:buClr>
              <a:buSzPts val="3200"/>
              <a:buFont typeface="Century Gothic"/>
              <a:buNone/>
            </a:pPr>
            <a:r>
              <a:rPr lang="en-US">
                <a:solidFill>
                  <a:schemeClr val="accent2"/>
                </a:solidFill>
              </a:rPr>
              <a:t>Step 2:	</a:t>
            </a:r>
            <a:r>
              <a:rPr b="1" lang="en-US">
                <a:solidFill>
                  <a:schemeClr val="accent2"/>
                </a:solidFill>
                <a:latin typeface="Arial Black"/>
                <a:ea typeface="Arial Black"/>
                <a:cs typeface="Arial Black"/>
                <a:sym typeface="Arial Black"/>
              </a:rPr>
              <a:t>I</a:t>
            </a:r>
            <a:r>
              <a:rPr lang="en-US">
                <a:solidFill>
                  <a:schemeClr val="accent2"/>
                </a:solidFill>
              </a:rPr>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solidFill>
                  <a:srgbClr val="201535"/>
                </a:solidFill>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solidFill>
                  <a:srgbClr val="201535"/>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solidFill>
                  <a:srgbClr val="201535"/>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solidFill>
                  <a:srgbClr val="201535"/>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201535"/>
                </a:solidFill>
                <a:latin typeface="Arial Black"/>
                <a:ea typeface="Arial Black"/>
                <a:cs typeface="Arial Black"/>
                <a:sym typeface="Arial Black"/>
              </a:rPr>
              <a:t>T</a:t>
            </a:r>
            <a:r>
              <a:rPr lang="en-US"/>
              <a:t>ry the dictionary</a:t>
            </a:r>
            <a:endParaRPr/>
          </a:p>
        </p:txBody>
      </p:sp>
      <p:sp>
        <p:nvSpPr>
          <p:cNvPr id="368" name="Google Shape;368;p4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Step 2:  </a:t>
            </a:r>
            <a:r>
              <a:rPr b="1" lang="en-US"/>
              <a:t>Isolate the Beginning</a:t>
            </a:r>
            <a:endParaRPr/>
          </a:p>
        </p:txBody>
      </p:sp>
      <p:sp>
        <p:nvSpPr>
          <p:cNvPr id="374" name="Google Shape;374;p43"/>
          <p:cNvSpPr txBox="1"/>
          <p:nvPr>
            <p:ph idx="1" type="body"/>
          </p:nvPr>
        </p:nvSpPr>
        <p:spPr>
          <a:xfrm>
            <a:off x="685800" y="1316038"/>
            <a:ext cx="7772400" cy="4532400"/>
          </a:xfrm>
          <a:prstGeom prst="rect">
            <a:avLst/>
          </a:prstGeom>
          <a:noFill/>
          <a:ln cap="flat" cmpd="sng" w="57150">
            <a:solidFill>
              <a:srgbClr val="E91F16"/>
            </a:solidFill>
            <a:prstDash val="solid"/>
            <a:round/>
            <a:headEnd len="sm" w="sm" type="none"/>
            <a:tailEnd len="sm" w="sm" type="none"/>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If the word you said doesn’t make sense in the context, look at the beginning of the word to see if there is a word part you can say. Isolate the beginning with a backwards “L” marked like this.</a:t>
            </a:r>
            <a:endParaRPr/>
          </a:p>
          <a:p>
            <a:pPr indent="-342900" lvl="0" marL="342900" rtl="0" algn="l">
              <a:lnSpc>
                <a:spcPct val="100000"/>
              </a:lnSpc>
              <a:spcBef>
                <a:spcPts val="640"/>
              </a:spcBef>
              <a:spcAft>
                <a:spcPts val="0"/>
              </a:spcAft>
              <a:buClr>
                <a:schemeClr val="dk1"/>
              </a:buClr>
              <a:buSzPts val="3200"/>
              <a:buFont typeface="Century Gothic"/>
              <a:buNone/>
            </a:pPr>
            <a:r>
              <a:rPr lang="en-US"/>
              <a:t>				</a:t>
            </a:r>
            <a:endParaRPr b="1" u="sng"/>
          </a:p>
        </p:txBody>
      </p:sp>
      <p:cxnSp>
        <p:nvCxnSpPr>
          <p:cNvPr id="375" name="Google Shape;375;p43"/>
          <p:cNvCxnSpPr/>
          <p:nvPr/>
        </p:nvCxnSpPr>
        <p:spPr>
          <a:xfrm>
            <a:off x="5019524" y="4724399"/>
            <a:ext cx="0" cy="756300"/>
          </a:xfrm>
          <a:prstGeom prst="straightConnector1">
            <a:avLst/>
          </a:prstGeom>
          <a:noFill/>
          <a:ln cap="flat" cmpd="sng" w="57150">
            <a:solidFill>
              <a:srgbClr val="4BDE3C"/>
            </a:solidFill>
            <a:prstDash val="solid"/>
            <a:round/>
            <a:headEnd len="sm" w="sm" type="none"/>
            <a:tailEnd len="sm" w="sm" type="none"/>
          </a:ln>
        </p:spPr>
      </p:cxnSp>
      <p:cxnSp>
        <p:nvCxnSpPr>
          <p:cNvPr id="376" name="Google Shape;376;p43"/>
          <p:cNvCxnSpPr/>
          <p:nvPr/>
        </p:nvCxnSpPr>
        <p:spPr>
          <a:xfrm rot="10800000">
            <a:off x="4440224" y="5480678"/>
            <a:ext cx="579300" cy="0"/>
          </a:xfrm>
          <a:prstGeom prst="straightConnector1">
            <a:avLst/>
          </a:prstGeom>
          <a:noFill/>
          <a:ln cap="flat" cmpd="sng" w="57150">
            <a:solidFill>
              <a:srgbClr val="4BDE3C"/>
            </a:solidFill>
            <a:prstDash val="solid"/>
            <a:round/>
            <a:headEnd len="sm" w="sm" type="none"/>
            <a:tailEnd len="sm" w="sm" type="none"/>
          </a:ln>
        </p:spPr>
      </p:cxnSp>
      <p:sp>
        <p:nvSpPr>
          <p:cNvPr id="377" name="Google Shape;377;p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83" name="Google Shape;383;p4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 are all aware of prefixes now, and you’ve been learning the meaning of some of the prefixes.</a:t>
            </a:r>
            <a:endParaRPr/>
          </a:p>
          <a:p>
            <a:pPr indent="-342900" lvl="0" marL="342900" rtl="0" algn="l">
              <a:lnSpc>
                <a:spcPct val="100000"/>
              </a:lnSpc>
              <a:spcBef>
                <a:spcPts val="640"/>
              </a:spcBef>
              <a:spcAft>
                <a:spcPts val="0"/>
              </a:spcAft>
              <a:buClr>
                <a:schemeClr val="dk1"/>
              </a:buClr>
              <a:buSzPts val="3200"/>
              <a:buChar char="•"/>
            </a:pPr>
            <a:r>
              <a:rPr lang="en-US"/>
              <a:t>The first step includes determining whether there is a prefix at the beginning of the word that you might be able to pronounce immediately.</a:t>
            </a:r>
            <a:endParaRPr/>
          </a:p>
        </p:txBody>
      </p:sp>
      <p:sp>
        <p:nvSpPr>
          <p:cNvPr id="384" name="Google Shape;384;p4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90" name="Google Shape;390;p4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800"/>
              <a:buChar char="•"/>
            </a:pPr>
            <a:r>
              <a:rPr lang="en-US" sz="4800"/>
              <a:t>What does isolate mean?</a:t>
            </a:r>
            <a:endParaRPr/>
          </a:p>
          <a:p>
            <a:pPr indent="-342900" lvl="0" marL="342900" rtl="0" algn="l">
              <a:lnSpc>
                <a:spcPct val="100000"/>
              </a:lnSpc>
              <a:spcBef>
                <a:spcPts val="960"/>
              </a:spcBef>
              <a:spcAft>
                <a:spcPts val="0"/>
              </a:spcAft>
              <a:buClr>
                <a:schemeClr val="dk1"/>
              </a:buClr>
              <a:buSzPts val="4800"/>
              <a:buChar char="•"/>
            </a:pPr>
            <a:r>
              <a:rPr lang="en-US" sz="4800"/>
              <a:t>How would we isolate the prefix?</a:t>
            </a:r>
            <a:endParaRPr/>
          </a:p>
        </p:txBody>
      </p:sp>
      <p:sp>
        <p:nvSpPr>
          <p:cNvPr id="391" name="Google Shape;391;p4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dk1"/>
              </a:buClr>
              <a:buSzPts val="2800"/>
              <a:buNone/>
            </a:pPr>
            <a:r>
              <a:t/>
            </a:r>
            <a:endParaRPr/>
          </a:p>
        </p:txBody>
      </p:sp>
      <p:sp>
        <p:nvSpPr>
          <p:cNvPr id="392" name="Google Shape;392;p4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6"/>
          <p:cNvSpPr txBox="1"/>
          <p:nvPr>
            <p:ph type="title"/>
          </p:nvPr>
        </p:nvSpPr>
        <p:spPr>
          <a:xfrm>
            <a:off x="304800" y="304800"/>
            <a:ext cx="3810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1F974"/>
              </a:buClr>
              <a:buSzPts val="5400"/>
              <a:buFont typeface="Book Antiqua"/>
              <a:buNone/>
            </a:pPr>
            <a:r>
              <a:rPr b="1" lang="en-US" sz="5400">
                <a:solidFill>
                  <a:srgbClr val="21F974"/>
                </a:solidFill>
              </a:rPr>
              <a:t>DI</a:t>
            </a:r>
            <a:r>
              <a:rPr b="1" lang="en-US" sz="5400">
                <a:solidFill>
                  <a:schemeClr val="dk1"/>
                </a:solidFill>
              </a:rPr>
              <a:t>S</a:t>
            </a:r>
            <a:r>
              <a:rPr b="1" lang="en-US" sz="5400">
                <a:solidFill>
                  <a:srgbClr val="21F974"/>
                </a:solidFill>
              </a:rPr>
              <a:t>S</a:t>
            </a:r>
            <a:r>
              <a:rPr b="1" lang="en-US" sz="5400">
                <a:solidFill>
                  <a:schemeClr val="dk1"/>
                </a:solidFill>
              </a:rPr>
              <a:t>E</a:t>
            </a:r>
            <a:r>
              <a:rPr b="1" lang="en-US" sz="5400"/>
              <a:t>CT</a:t>
            </a:r>
            <a:endParaRPr/>
          </a:p>
        </p:txBody>
      </p:sp>
      <p:sp>
        <p:nvSpPr>
          <p:cNvPr id="399" name="Google Shape;399;p46"/>
          <p:cNvSpPr/>
          <p:nvPr/>
        </p:nvSpPr>
        <p:spPr>
          <a:xfrm>
            <a:off x="461963" y="3275013"/>
            <a:ext cx="2130300" cy="1143000"/>
          </a:xfrm>
          <a:prstGeom prst="wedgeEllipseCallout">
            <a:avLst>
              <a:gd fmla="val 71759" name="adj1"/>
              <a:gd fmla="val 7152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Isolate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Beginning</a:t>
            </a:r>
            <a:endParaRPr b="1" i="0" sz="1600" u="none" cap="none" strike="noStrike">
              <a:solidFill>
                <a:srgbClr val="FFFFFF"/>
              </a:solidFill>
              <a:latin typeface="Century Gothic"/>
              <a:ea typeface="Century Gothic"/>
              <a:cs typeface="Century Gothic"/>
              <a:sym typeface="Century Gothic"/>
            </a:endParaRPr>
          </a:p>
        </p:txBody>
      </p:sp>
      <p:sp>
        <p:nvSpPr>
          <p:cNvPr id="400" name="Google Shape;400;p46"/>
          <p:cNvSpPr txBox="1"/>
          <p:nvPr/>
        </p:nvSpPr>
        <p:spPr>
          <a:xfrm>
            <a:off x="3306370" y="3967163"/>
            <a:ext cx="5305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extracting</a:t>
            </a:r>
            <a:endParaRPr b="0" i="0" sz="6000" u="none" cap="none" strike="noStrike">
              <a:solidFill>
                <a:schemeClr val="dk1"/>
              </a:solidFill>
              <a:latin typeface="Century Gothic"/>
              <a:ea typeface="Century Gothic"/>
              <a:cs typeface="Century Gothic"/>
              <a:sym typeface="Century Gothic"/>
            </a:endParaRPr>
          </a:p>
        </p:txBody>
      </p:sp>
      <p:grpSp>
        <p:nvGrpSpPr>
          <p:cNvPr id="401" name="Google Shape;401;p46"/>
          <p:cNvGrpSpPr/>
          <p:nvPr/>
        </p:nvGrpSpPr>
        <p:grpSpPr>
          <a:xfrm>
            <a:off x="3010202" y="3894138"/>
            <a:ext cx="1428750" cy="1508125"/>
            <a:chOff x="1068" y="1728"/>
            <a:chExt cx="900" cy="1200"/>
          </a:xfrm>
        </p:grpSpPr>
        <p:cxnSp>
          <p:nvCxnSpPr>
            <p:cNvPr id="402" name="Google Shape;402;p46"/>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403" name="Google Shape;403;p46"/>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cxnSp>
        <p:nvCxnSpPr>
          <p:cNvPr id="404" name="Google Shape;404;p46"/>
          <p:cNvCxnSpPr/>
          <p:nvPr/>
        </p:nvCxnSpPr>
        <p:spPr>
          <a:xfrm>
            <a:off x="0" y="1524000"/>
            <a:ext cx="9144000" cy="0"/>
          </a:xfrm>
          <a:prstGeom prst="straightConnector1">
            <a:avLst/>
          </a:prstGeom>
          <a:noFill/>
          <a:ln cap="flat" cmpd="sng" w="41275">
            <a:solidFill>
              <a:srgbClr val="124199"/>
            </a:solidFill>
            <a:prstDash val="solid"/>
            <a:round/>
            <a:headEnd len="sm" w="sm" type="none"/>
            <a:tailEnd len="sm" w="sm" type="none"/>
          </a:ln>
        </p:spPr>
      </p:cxnSp>
      <p:sp>
        <p:nvSpPr>
          <p:cNvPr id="405" name="Google Shape;405;p46"/>
          <p:cNvSpPr txBox="1"/>
          <p:nvPr/>
        </p:nvSpPr>
        <p:spPr>
          <a:xfrm>
            <a:off x="3073400" y="1700213"/>
            <a:ext cx="63753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The dentist was </a:t>
            </a:r>
            <a:r>
              <a:rPr b="0" i="0" lang="en-US" sz="2400" u="sng" cap="none" strike="noStrike">
                <a:solidFill>
                  <a:srgbClr val="F71FA0"/>
                </a:solidFill>
                <a:latin typeface="Century Gothic"/>
                <a:ea typeface="Century Gothic"/>
                <a:cs typeface="Century Gothic"/>
                <a:sym typeface="Century Gothic"/>
              </a:rPr>
              <a:t>extracting</a:t>
            </a:r>
            <a:r>
              <a:rPr b="0" i="0" lang="en-US" sz="2400" u="none" cap="none" strike="noStrike">
                <a:solidFill>
                  <a:schemeClr val="dk1"/>
                </a:solidFill>
                <a:latin typeface="Century Gothic"/>
                <a:ea typeface="Century Gothic"/>
                <a:cs typeface="Century Gothic"/>
                <a:sym typeface="Century Gothic"/>
              </a:rPr>
              <a:t> the molar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when the power went off.</a:t>
            </a:r>
            <a:endParaRPr b="0" i="0" sz="1400" u="none" cap="none" strike="noStrike">
              <a:solidFill>
                <a:srgbClr val="000000"/>
              </a:solidFill>
              <a:latin typeface="Arial"/>
              <a:ea typeface="Arial"/>
              <a:cs typeface="Arial"/>
              <a:sym typeface="Arial"/>
            </a:endParaRPr>
          </a:p>
        </p:txBody>
      </p:sp>
      <p:sp>
        <p:nvSpPr>
          <p:cNvPr id="406" name="Google Shape;406;p46"/>
          <p:cNvSpPr/>
          <p:nvPr/>
        </p:nvSpPr>
        <p:spPr>
          <a:xfrm>
            <a:off x="211138" y="1585913"/>
            <a:ext cx="2381100" cy="1074600"/>
          </a:xfrm>
          <a:prstGeom prst="wedgeEllipseCallout">
            <a:avLst>
              <a:gd fmla="val 74398" name="adj1"/>
              <a:gd fmla="val -15583"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Discover the Sounds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AND</a:t>
            </a:r>
            <a:r>
              <a:rPr b="0" i="0" lang="en-US" sz="1800" u="none" cap="none" strike="noStrike">
                <a:solidFill>
                  <a:schemeClr val="lt1"/>
                </a:solidFill>
                <a:latin typeface="Century Gothic"/>
                <a:ea typeface="Century Gothic"/>
                <a:cs typeface="Century Gothic"/>
                <a:sym typeface="Century Gothic"/>
              </a:rPr>
              <a:t> the Context</a:t>
            </a:r>
            <a:endParaRPr b="0" i="0" sz="1400" u="none" cap="none" strike="noStrike">
              <a:solidFill>
                <a:srgbClr val="000000"/>
              </a:solidFill>
              <a:latin typeface="Arial"/>
              <a:ea typeface="Arial"/>
              <a:cs typeface="Arial"/>
              <a:sym typeface="Arial"/>
            </a:endParaRPr>
          </a:p>
        </p:txBody>
      </p:sp>
      <p:sp>
        <p:nvSpPr>
          <p:cNvPr id="407" name="Google Shape;407;p46"/>
          <p:cNvSpPr/>
          <p:nvPr/>
        </p:nvSpPr>
        <p:spPr>
          <a:xfrm>
            <a:off x="2133600" y="5167492"/>
            <a:ext cx="29808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4F0E2"/>
                </a:solidFill>
                <a:latin typeface="Arial"/>
                <a:ea typeface="Arial"/>
                <a:cs typeface="Arial"/>
                <a:sym typeface="Arial"/>
              </a:rPr>
              <a:t>Take out</a:t>
            </a:r>
            <a:endParaRPr b="0" i="0" sz="1400" u="none" cap="none" strike="noStrike">
              <a:solidFill>
                <a:srgbClr val="000000"/>
              </a:solidFill>
              <a:latin typeface="Arial"/>
              <a:ea typeface="Arial"/>
              <a:cs typeface="Arial"/>
              <a:sym typeface="Arial"/>
            </a:endParaRPr>
          </a:p>
        </p:txBody>
      </p:sp>
      <p:sp>
        <p:nvSpPr>
          <p:cNvPr id="408" name="Google Shape;408;p4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14" name="Google Shape;414;p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50"/>
              </a:buClr>
              <a:buSzPts val="6600"/>
              <a:buNone/>
            </a:pPr>
            <a:r>
              <a:rPr lang="en-US" sz="6600">
                <a:solidFill>
                  <a:srgbClr val="00B050"/>
                </a:solidFill>
              </a:rPr>
              <a:t>Don’t forget about compound prefixes!</a:t>
            </a:r>
            <a:endParaRPr/>
          </a:p>
        </p:txBody>
      </p:sp>
      <p:sp>
        <p:nvSpPr>
          <p:cNvPr id="415" name="Google Shape;415;p4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8"/>
          <p:cNvSpPr txBox="1"/>
          <p:nvPr>
            <p:ph type="title"/>
          </p:nvPr>
        </p:nvSpPr>
        <p:spPr>
          <a:xfrm>
            <a:off x="-457200" y="3048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421" name="Google Shape;421;p48"/>
          <p:cNvSpPr txBox="1"/>
          <p:nvPr>
            <p:ph idx="1" type="body"/>
          </p:nvPr>
        </p:nvSpPr>
        <p:spPr>
          <a:xfrm>
            <a:off x="457200" y="1905000"/>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accent2"/>
              </a:buClr>
              <a:buSzPts val="3200"/>
              <a:buFont typeface="Century Gothic"/>
              <a:buNone/>
            </a:pPr>
            <a:r>
              <a:rPr lang="en-US">
                <a:solidFill>
                  <a:schemeClr val="accent2"/>
                </a:solidFill>
              </a:rPr>
              <a:t>Step 3:	</a:t>
            </a:r>
            <a:r>
              <a:rPr b="1" lang="en-US">
                <a:solidFill>
                  <a:schemeClr val="accent2"/>
                </a:solidFill>
                <a:latin typeface="Arial Black"/>
                <a:ea typeface="Arial Black"/>
                <a:cs typeface="Arial Black"/>
                <a:sym typeface="Arial Black"/>
              </a:rPr>
              <a:t>S</a:t>
            </a:r>
            <a:r>
              <a:rPr lang="en-US">
                <a:solidFill>
                  <a:schemeClr val="accent2"/>
                </a:solidFill>
              </a:rPr>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solidFill>
                  <a:srgbClr val="201535"/>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solidFill>
                  <a:srgbClr val="201535"/>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solidFill>
                  <a:srgbClr val="201535"/>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201535"/>
                </a:solidFill>
                <a:latin typeface="Arial Black"/>
                <a:ea typeface="Arial Black"/>
                <a:cs typeface="Arial Black"/>
                <a:sym typeface="Arial Black"/>
              </a:rPr>
              <a:t>T</a:t>
            </a:r>
            <a:r>
              <a:rPr lang="en-US"/>
              <a:t>ry the dictionary</a:t>
            </a:r>
            <a:endParaRPr/>
          </a:p>
        </p:txBody>
      </p:sp>
      <p:sp>
        <p:nvSpPr>
          <p:cNvPr id="422" name="Google Shape;422;p4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28" name="Google Shape;428;p4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 does the word separate mean?</a:t>
            </a:r>
            <a:endParaRPr/>
          </a:p>
          <a:p>
            <a:pPr indent="-342900" lvl="0" marL="342900" rtl="0" algn="l">
              <a:lnSpc>
                <a:spcPct val="100000"/>
              </a:lnSpc>
              <a:spcBef>
                <a:spcPts val="640"/>
              </a:spcBef>
              <a:spcAft>
                <a:spcPts val="0"/>
              </a:spcAft>
              <a:buClr>
                <a:schemeClr val="dk1"/>
              </a:buClr>
              <a:buSzPts val="3200"/>
              <a:buChar char="•"/>
            </a:pPr>
            <a:r>
              <a:rPr lang="en-US"/>
              <a:t>To take something away from something else.</a:t>
            </a:r>
            <a:endParaRPr/>
          </a:p>
          <a:p>
            <a:pPr indent="-342900" lvl="0" marL="342900" rtl="0" algn="l">
              <a:lnSpc>
                <a:spcPct val="100000"/>
              </a:lnSpc>
              <a:spcBef>
                <a:spcPts val="640"/>
              </a:spcBef>
              <a:spcAft>
                <a:spcPts val="0"/>
              </a:spcAft>
              <a:buClr>
                <a:schemeClr val="dk1"/>
              </a:buClr>
              <a:buSzPts val="3200"/>
              <a:buChar char="•"/>
            </a:pPr>
            <a:r>
              <a:rPr lang="en-US"/>
              <a:t>Ask yourself, “Is there a suffix or some other ending that I know?”</a:t>
            </a:r>
            <a:endParaRPr/>
          </a:p>
          <a:p>
            <a:pPr indent="-342900" lvl="0" marL="342900" rtl="0" algn="l">
              <a:lnSpc>
                <a:spcPct val="100000"/>
              </a:lnSpc>
              <a:spcBef>
                <a:spcPts val="640"/>
              </a:spcBef>
              <a:spcAft>
                <a:spcPts val="0"/>
              </a:spcAft>
              <a:buClr>
                <a:schemeClr val="dk1"/>
              </a:buClr>
              <a:buSzPts val="3200"/>
              <a:buChar char="•"/>
            </a:pPr>
            <a:r>
              <a:rPr lang="en-US"/>
              <a:t>How do you think we will separate the ending?</a:t>
            </a:r>
            <a:endParaRPr/>
          </a:p>
        </p:txBody>
      </p:sp>
      <p:sp>
        <p:nvSpPr>
          <p:cNvPr id="429" name="Google Shape;429;p4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Step 3:  </a:t>
            </a:r>
            <a:r>
              <a:rPr b="1" lang="en-US"/>
              <a:t>Separate the Ending</a:t>
            </a:r>
            <a:endParaRPr/>
          </a:p>
        </p:txBody>
      </p:sp>
      <p:sp>
        <p:nvSpPr>
          <p:cNvPr id="435" name="Google Shape;435;p50"/>
          <p:cNvSpPr txBox="1"/>
          <p:nvPr>
            <p:ph idx="1" type="body"/>
          </p:nvPr>
        </p:nvSpPr>
        <p:spPr>
          <a:xfrm>
            <a:off x="769938" y="1431925"/>
            <a:ext cx="7688400" cy="4403400"/>
          </a:xfrm>
          <a:prstGeom prst="rect">
            <a:avLst/>
          </a:prstGeom>
          <a:noFill/>
          <a:ln cap="flat" cmpd="sng" w="57150">
            <a:solidFill>
              <a:srgbClr val="124199"/>
            </a:solidFill>
            <a:prstDash val="solid"/>
            <a:round/>
            <a:headEnd len="sm" w="sm" type="none"/>
            <a:tailEnd len="sm" w="sm" type="none"/>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Look at the ending of the word to see if there’s a word part that you can easily say. It might be a suffix or a syllable that is easy to say. Separate the ending with an “L” shape.</a:t>
            </a:r>
            <a:endParaRPr/>
          </a:p>
        </p:txBody>
      </p:sp>
      <p:cxnSp>
        <p:nvCxnSpPr>
          <p:cNvPr id="436" name="Google Shape;436;p50"/>
          <p:cNvCxnSpPr/>
          <p:nvPr/>
        </p:nvCxnSpPr>
        <p:spPr>
          <a:xfrm>
            <a:off x="4343400" y="4552770"/>
            <a:ext cx="0" cy="756300"/>
          </a:xfrm>
          <a:prstGeom prst="straightConnector1">
            <a:avLst/>
          </a:prstGeom>
          <a:noFill/>
          <a:ln cap="flat" cmpd="sng" w="57150">
            <a:solidFill>
              <a:srgbClr val="4BDE3C"/>
            </a:solidFill>
            <a:prstDash val="solid"/>
            <a:round/>
            <a:headEnd len="sm" w="sm" type="none"/>
            <a:tailEnd len="sm" w="sm" type="none"/>
          </a:ln>
        </p:spPr>
      </p:cxnSp>
      <p:cxnSp>
        <p:nvCxnSpPr>
          <p:cNvPr id="437" name="Google Shape;437;p50"/>
          <p:cNvCxnSpPr/>
          <p:nvPr/>
        </p:nvCxnSpPr>
        <p:spPr>
          <a:xfrm rot="10800000">
            <a:off x="4343501" y="5309049"/>
            <a:ext cx="579300" cy="0"/>
          </a:xfrm>
          <a:prstGeom prst="straightConnector1">
            <a:avLst/>
          </a:prstGeom>
          <a:noFill/>
          <a:ln cap="flat" cmpd="sng" w="57150">
            <a:solidFill>
              <a:srgbClr val="4BDE3C"/>
            </a:solidFill>
            <a:prstDash val="solid"/>
            <a:round/>
            <a:headEnd len="sm" w="sm" type="none"/>
            <a:tailEnd len="sm" w="sm" type="none"/>
          </a:ln>
        </p:spPr>
      </p:cxnSp>
      <p:sp>
        <p:nvSpPr>
          <p:cNvPr id="438" name="Google Shape;438;p5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1"/>
          <p:cNvSpPr txBox="1"/>
          <p:nvPr>
            <p:ph type="title"/>
          </p:nvPr>
        </p:nvSpPr>
        <p:spPr>
          <a:xfrm>
            <a:off x="304800" y="304800"/>
            <a:ext cx="3810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1F974"/>
              </a:buClr>
              <a:buSzPts val="5400"/>
              <a:buFont typeface="Book Antiqua"/>
              <a:buNone/>
            </a:pPr>
            <a:r>
              <a:rPr b="1" lang="en-US" sz="5400">
                <a:solidFill>
                  <a:srgbClr val="21F974"/>
                </a:solidFill>
              </a:rPr>
              <a:t>DISS</a:t>
            </a:r>
            <a:r>
              <a:rPr b="1" lang="en-US" sz="5400">
                <a:solidFill>
                  <a:schemeClr val="dk1"/>
                </a:solidFill>
              </a:rPr>
              <a:t>E</a:t>
            </a:r>
            <a:r>
              <a:rPr b="1" lang="en-US" sz="5400"/>
              <a:t>CT</a:t>
            </a:r>
            <a:endParaRPr/>
          </a:p>
        </p:txBody>
      </p:sp>
      <p:sp>
        <p:nvSpPr>
          <p:cNvPr id="445" name="Google Shape;445;p51"/>
          <p:cNvSpPr/>
          <p:nvPr/>
        </p:nvSpPr>
        <p:spPr>
          <a:xfrm>
            <a:off x="461963" y="2852738"/>
            <a:ext cx="2130300" cy="1143000"/>
          </a:xfrm>
          <a:prstGeom prst="wedgeEllipseCallout">
            <a:avLst>
              <a:gd fmla="val 71759" name="adj1"/>
              <a:gd fmla="val 7152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Isolate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Beginning</a:t>
            </a:r>
            <a:endParaRPr b="1" i="0" sz="1600" u="none" cap="none" strike="noStrike">
              <a:solidFill>
                <a:srgbClr val="FFFFFF"/>
              </a:solidFill>
              <a:latin typeface="Century Gothic"/>
              <a:ea typeface="Century Gothic"/>
              <a:cs typeface="Century Gothic"/>
              <a:sym typeface="Century Gothic"/>
            </a:endParaRPr>
          </a:p>
        </p:txBody>
      </p:sp>
      <p:sp>
        <p:nvSpPr>
          <p:cNvPr id="446" name="Google Shape;446;p51"/>
          <p:cNvSpPr txBox="1"/>
          <p:nvPr/>
        </p:nvSpPr>
        <p:spPr>
          <a:xfrm>
            <a:off x="3124200" y="3708400"/>
            <a:ext cx="48387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extracting</a:t>
            </a:r>
            <a:endParaRPr b="0" i="0" sz="6000" u="none" cap="none" strike="noStrike">
              <a:solidFill>
                <a:schemeClr val="dk1"/>
              </a:solidFill>
              <a:latin typeface="Century Gothic"/>
              <a:ea typeface="Century Gothic"/>
              <a:cs typeface="Century Gothic"/>
              <a:sym typeface="Century Gothic"/>
            </a:endParaRPr>
          </a:p>
        </p:txBody>
      </p:sp>
      <p:grpSp>
        <p:nvGrpSpPr>
          <p:cNvPr id="447" name="Google Shape;447;p51"/>
          <p:cNvGrpSpPr/>
          <p:nvPr/>
        </p:nvGrpSpPr>
        <p:grpSpPr>
          <a:xfrm>
            <a:off x="2901194" y="3449637"/>
            <a:ext cx="1428750" cy="1508125"/>
            <a:chOff x="1068" y="1728"/>
            <a:chExt cx="900" cy="1200"/>
          </a:xfrm>
        </p:grpSpPr>
        <p:cxnSp>
          <p:nvCxnSpPr>
            <p:cNvPr id="448" name="Google Shape;448;p51"/>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449" name="Google Shape;449;p51"/>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cxnSp>
        <p:nvCxnSpPr>
          <p:cNvPr id="450" name="Google Shape;450;p51"/>
          <p:cNvCxnSpPr/>
          <p:nvPr/>
        </p:nvCxnSpPr>
        <p:spPr>
          <a:xfrm>
            <a:off x="0" y="1524000"/>
            <a:ext cx="9144000" cy="0"/>
          </a:xfrm>
          <a:prstGeom prst="straightConnector1">
            <a:avLst/>
          </a:prstGeom>
          <a:noFill/>
          <a:ln cap="flat" cmpd="sng" w="41275">
            <a:solidFill>
              <a:srgbClr val="124199"/>
            </a:solidFill>
            <a:prstDash val="solid"/>
            <a:round/>
            <a:headEnd len="sm" w="sm" type="none"/>
            <a:tailEnd len="sm" w="sm" type="none"/>
          </a:ln>
        </p:spPr>
      </p:cxnSp>
      <p:sp>
        <p:nvSpPr>
          <p:cNvPr id="451" name="Google Shape;451;p51"/>
          <p:cNvSpPr txBox="1"/>
          <p:nvPr/>
        </p:nvSpPr>
        <p:spPr>
          <a:xfrm>
            <a:off x="3995738" y="1662113"/>
            <a:ext cx="49545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The dentist was </a:t>
            </a:r>
            <a:r>
              <a:rPr b="0" i="0" lang="en-US" sz="2400" u="sng" cap="none" strike="noStrike">
                <a:solidFill>
                  <a:srgbClr val="F71FA0"/>
                </a:solidFill>
                <a:latin typeface="Century Gothic"/>
                <a:ea typeface="Century Gothic"/>
                <a:cs typeface="Century Gothic"/>
                <a:sym typeface="Century Gothic"/>
              </a:rPr>
              <a:t>extracting</a:t>
            </a:r>
            <a:r>
              <a:rPr b="0" i="0" lang="en-US" sz="2400" u="none" cap="none" strike="noStrike">
                <a:solidFill>
                  <a:schemeClr val="dk1"/>
                </a:solidFill>
                <a:latin typeface="Century Gothic"/>
                <a:ea typeface="Century Gothic"/>
                <a:cs typeface="Century Gothic"/>
                <a:sym typeface="Century Gothic"/>
              </a:rPr>
              <a:t> the molar when the power went off.</a:t>
            </a:r>
            <a:endParaRPr b="0" i="0" sz="1400" u="none" cap="none" strike="noStrike">
              <a:solidFill>
                <a:srgbClr val="000000"/>
              </a:solidFill>
              <a:latin typeface="Arial"/>
              <a:ea typeface="Arial"/>
              <a:cs typeface="Arial"/>
              <a:sym typeface="Arial"/>
            </a:endParaRPr>
          </a:p>
        </p:txBody>
      </p:sp>
      <p:grpSp>
        <p:nvGrpSpPr>
          <p:cNvPr id="452" name="Google Shape;452;p51"/>
          <p:cNvGrpSpPr/>
          <p:nvPr/>
        </p:nvGrpSpPr>
        <p:grpSpPr>
          <a:xfrm>
            <a:off x="6338162" y="3436937"/>
            <a:ext cx="1489992" cy="1460500"/>
            <a:chOff x="3072" y="1680"/>
            <a:chExt cx="1500" cy="1248"/>
          </a:xfrm>
        </p:grpSpPr>
        <p:cxnSp>
          <p:nvCxnSpPr>
            <p:cNvPr id="453" name="Google Shape;453;p51"/>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454" name="Google Shape;454;p51"/>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455" name="Google Shape;455;p51"/>
          <p:cNvSpPr/>
          <p:nvPr/>
        </p:nvSpPr>
        <p:spPr>
          <a:xfrm>
            <a:off x="7185025" y="2660650"/>
            <a:ext cx="1959000" cy="1074600"/>
          </a:xfrm>
          <a:prstGeom prst="wedgeEllipseCallout">
            <a:avLst>
              <a:gd fmla="val -49269" name="adj1"/>
              <a:gd fmla="val 7983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Separate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ending</a:t>
            </a:r>
            <a:endParaRPr b="0" i="0" sz="2400" u="none" cap="none" strike="noStrike">
              <a:solidFill>
                <a:srgbClr val="FFFFFF"/>
              </a:solidFill>
              <a:latin typeface="Century Gothic"/>
              <a:ea typeface="Century Gothic"/>
              <a:cs typeface="Century Gothic"/>
              <a:sym typeface="Century Gothic"/>
            </a:endParaRPr>
          </a:p>
        </p:txBody>
      </p:sp>
      <p:sp>
        <p:nvSpPr>
          <p:cNvPr id="456" name="Google Shape;456;p51"/>
          <p:cNvSpPr/>
          <p:nvPr/>
        </p:nvSpPr>
        <p:spPr>
          <a:xfrm>
            <a:off x="269875" y="1585913"/>
            <a:ext cx="2381100" cy="1074600"/>
          </a:xfrm>
          <a:prstGeom prst="wedgeEllipseCallout">
            <a:avLst>
              <a:gd fmla="val 97866" name="adj1"/>
              <a:gd fmla="val -997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Discover the Sounds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entury Gothic"/>
                <a:ea typeface="Century Gothic"/>
                <a:cs typeface="Century Gothic"/>
                <a:sym typeface="Century Gothic"/>
              </a:rPr>
              <a:t>AND</a:t>
            </a:r>
            <a:r>
              <a:rPr b="0" i="0" lang="en-US" sz="1800" u="none" cap="none" strike="noStrike">
                <a:solidFill>
                  <a:srgbClr val="FFFFFF"/>
                </a:solidFill>
                <a:latin typeface="Century Gothic"/>
                <a:ea typeface="Century Gothic"/>
                <a:cs typeface="Century Gothic"/>
                <a:sym typeface="Century Gothic"/>
              </a:rPr>
              <a:t> the Context</a:t>
            </a:r>
            <a:endParaRPr b="0" i="0" sz="1400" u="none" cap="none" strike="noStrike">
              <a:solidFill>
                <a:srgbClr val="000000"/>
              </a:solidFill>
              <a:latin typeface="Arial"/>
              <a:ea typeface="Arial"/>
              <a:cs typeface="Arial"/>
              <a:sym typeface="Arial"/>
            </a:endParaRPr>
          </a:p>
        </p:txBody>
      </p:sp>
      <p:sp>
        <p:nvSpPr>
          <p:cNvPr id="457" name="Google Shape;457;p51"/>
          <p:cNvSpPr/>
          <p:nvPr/>
        </p:nvSpPr>
        <p:spPr>
          <a:xfrm>
            <a:off x="2057400" y="4897437"/>
            <a:ext cx="64428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4F0E2"/>
                </a:solidFill>
                <a:latin typeface="Arial"/>
                <a:ea typeface="Arial"/>
                <a:cs typeface="Arial"/>
                <a:sym typeface="Arial"/>
              </a:rPr>
              <a:t>Take out ________ the act of</a:t>
            </a:r>
            <a:endParaRPr b="0" i="0" sz="1400" u="none" cap="none" strike="noStrike">
              <a:solidFill>
                <a:srgbClr val="000000"/>
              </a:solidFill>
              <a:latin typeface="Arial"/>
              <a:ea typeface="Arial"/>
              <a:cs typeface="Arial"/>
              <a:sym typeface="Arial"/>
            </a:endParaRPr>
          </a:p>
        </p:txBody>
      </p:sp>
      <p:sp>
        <p:nvSpPr>
          <p:cNvPr id="458" name="Google Shape;458;p5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Start-Up Activity</a:t>
            </a:r>
            <a:endParaRPr/>
          </a:p>
        </p:txBody>
      </p:sp>
      <p:sp>
        <p:nvSpPr>
          <p:cNvPr id="106" name="Google Shape;106;p1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None/>
            </a:pPr>
            <a:r>
              <a:rPr lang="en-US" sz="5400"/>
              <a:t>In your journal, write today’s date and as many words as you can think of starting with the prefix -un</a:t>
            </a:r>
            <a:endParaRPr/>
          </a:p>
        </p:txBody>
      </p:sp>
      <p:sp>
        <p:nvSpPr>
          <p:cNvPr id="107" name="Google Shape;107;p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64" name="Google Shape;464;p5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50"/>
              </a:buClr>
              <a:buSzPts val="7200"/>
              <a:buNone/>
            </a:pPr>
            <a:r>
              <a:rPr lang="en-US" sz="7200">
                <a:solidFill>
                  <a:srgbClr val="00B050"/>
                </a:solidFill>
              </a:rPr>
              <a:t>Don’t forget about compound suffixes!</a:t>
            </a:r>
            <a:endParaRPr/>
          </a:p>
        </p:txBody>
      </p:sp>
      <p:sp>
        <p:nvSpPr>
          <p:cNvPr id="465" name="Google Shape;465;p5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3"/>
          <p:cNvSpPr txBox="1"/>
          <p:nvPr>
            <p:ph idx="1" type="body"/>
          </p:nvPr>
        </p:nvSpPr>
        <p:spPr>
          <a:xfrm>
            <a:off x="685800" y="1600200"/>
            <a:ext cx="7772400" cy="27510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800"/>
              <a:buFont typeface="Century Gothic"/>
              <a:buNone/>
            </a:pPr>
            <a:r>
              <a:rPr b="1" lang="en-US" sz="4800"/>
              <a:t>There may be </a:t>
            </a:r>
            <a:r>
              <a:rPr b="1" lang="en-US" sz="4800">
                <a:solidFill>
                  <a:schemeClr val="accent2"/>
                </a:solidFill>
              </a:rPr>
              <a:t>more than one</a:t>
            </a:r>
            <a:r>
              <a:rPr b="1" lang="en-US" sz="4800"/>
              <a:t> 	word ending!</a:t>
            </a:r>
            <a:endParaRPr/>
          </a:p>
        </p:txBody>
      </p:sp>
      <p:sp>
        <p:nvSpPr>
          <p:cNvPr id="471" name="Google Shape;471;p5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Say the Stem, Step 4</a:t>
            </a:r>
            <a:endParaRPr/>
          </a:p>
        </p:txBody>
      </p:sp>
      <p:sp>
        <p:nvSpPr>
          <p:cNvPr id="477" name="Google Shape;477;p54"/>
          <p:cNvSpPr txBox="1"/>
          <p:nvPr>
            <p:ph idx="1" type="body"/>
          </p:nvPr>
        </p:nvSpPr>
        <p:spPr>
          <a:xfrm>
            <a:off x="628650" y="1825625"/>
            <a:ext cx="7886700" cy="4351200"/>
          </a:xfrm>
          <a:prstGeom prst="rect">
            <a:avLst/>
          </a:prstGeom>
          <a:noFill/>
          <a:ln cap="flat" cmpd="sng" w="76200">
            <a:solidFill>
              <a:srgbClr val="39C5FF"/>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Try to say the stem (</a:t>
            </a:r>
            <a:r>
              <a:rPr lang="en-US">
                <a:solidFill>
                  <a:schemeClr val="accent2"/>
                </a:solidFill>
              </a:rPr>
              <a:t>the letters that are left after you isolated the beginning and separated the ending</a:t>
            </a:r>
            <a:r>
              <a:rPr lang="en-US"/>
              <a:t>).</a:t>
            </a:r>
            <a:endParaRPr/>
          </a:p>
          <a:p>
            <a:pPr indent="-342900" lvl="0" marL="342900" rtl="0" algn="l">
              <a:lnSpc>
                <a:spcPct val="100000"/>
              </a:lnSpc>
              <a:spcBef>
                <a:spcPts val="640"/>
              </a:spcBef>
              <a:spcAft>
                <a:spcPts val="0"/>
              </a:spcAft>
              <a:buClr>
                <a:schemeClr val="dk1"/>
              </a:buClr>
              <a:buSzPts val="3200"/>
              <a:buChar char="•"/>
            </a:pPr>
            <a:r>
              <a:rPr lang="en-US"/>
              <a:t>If you can say the stem, blend the beginning and the ending with it to say the word. Check to see if makes sense in context. If so, read on.</a:t>
            </a:r>
            <a:endParaRPr/>
          </a:p>
        </p:txBody>
      </p:sp>
      <p:sp>
        <p:nvSpPr>
          <p:cNvPr id="478" name="Google Shape;478;p5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ROOTS/STEMS</a:t>
            </a:r>
            <a:endParaRPr/>
          </a:p>
        </p:txBody>
      </p:sp>
      <p:sp>
        <p:nvSpPr>
          <p:cNvPr id="484" name="Google Shape;484;p5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After you have identified the stem, what might you see in the stem?</a:t>
            </a:r>
            <a:endParaRPr/>
          </a:p>
          <a:p>
            <a:pPr indent="-342900" lvl="0" marL="342900" rtl="0" algn="l">
              <a:lnSpc>
                <a:spcPct val="100000"/>
              </a:lnSpc>
              <a:spcBef>
                <a:spcPts val="640"/>
              </a:spcBef>
              <a:spcAft>
                <a:spcPts val="0"/>
              </a:spcAft>
              <a:buClr>
                <a:schemeClr val="dk1"/>
              </a:buClr>
              <a:buSzPts val="3200"/>
              <a:buChar char="•"/>
            </a:pPr>
            <a:r>
              <a:rPr lang="en-US"/>
              <a:t>A root might be the whole stem, or part of the stem.</a:t>
            </a:r>
            <a:endParaRPr/>
          </a:p>
          <a:p>
            <a:pPr indent="-342900" lvl="0" marL="342900" rtl="0" algn="l">
              <a:lnSpc>
                <a:spcPct val="100000"/>
              </a:lnSpc>
              <a:spcBef>
                <a:spcPts val="640"/>
              </a:spcBef>
              <a:spcAft>
                <a:spcPts val="0"/>
              </a:spcAft>
              <a:buClr>
                <a:schemeClr val="dk1"/>
              </a:buClr>
              <a:buSzPts val="3200"/>
              <a:buChar char="•"/>
            </a:pPr>
            <a:r>
              <a:rPr lang="en-US"/>
              <a:t>Keep your eyes peeled for those roots and bring their meaning to mind each time you see one.</a:t>
            </a:r>
            <a:endParaRPr/>
          </a:p>
        </p:txBody>
      </p:sp>
      <p:sp>
        <p:nvSpPr>
          <p:cNvPr id="485" name="Google Shape;485;p5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0" st="0"/>
                                            </p:txEl>
                                          </p:spTgt>
                                        </p:tgtEl>
                                        <p:attrNameLst>
                                          <p:attrName>style.visibility</p:attrName>
                                        </p:attrNameLst>
                                      </p:cBhvr>
                                      <p:to>
                                        <p:strVal val="visible"/>
                                      </p:to>
                                    </p:set>
                                    <p:animEffect filter="fade" transition="in">
                                      <p:cBhvr>
                                        <p:cTn dur="500"/>
                                        <p:tgtEl>
                                          <p:spTgt spid="4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1" st="1"/>
                                            </p:txEl>
                                          </p:spTgt>
                                        </p:tgtEl>
                                        <p:attrNameLst>
                                          <p:attrName>style.visibility</p:attrName>
                                        </p:attrNameLst>
                                      </p:cBhvr>
                                      <p:to>
                                        <p:strVal val="visible"/>
                                      </p:to>
                                    </p:set>
                                    <p:animEffect filter="fade" transition="in">
                                      <p:cBhvr>
                                        <p:cTn dur="500"/>
                                        <p:tgtEl>
                                          <p:spTgt spid="4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2" st="2"/>
                                            </p:txEl>
                                          </p:spTgt>
                                        </p:tgtEl>
                                        <p:attrNameLst>
                                          <p:attrName>style.visibility</p:attrName>
                                        </p:attrNameLst>
                                      </p:cBhvr>
                                      <p:to>
                                        <p:strVal val="visible"/>
                                      </p:to>
                                    </p:set>
                                    <p:animEffect filter="fade" transition="in">
                                      <p:cBhvr>
                                        <p:cTn dur="500"/>
                                        <p:tgtEl>
                                          <p:spTgt spid="4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6"/>
          <p:cNvSpPr txBox="1"/>
          <p:nvPr>
            <p:ph type="title"/>
          </p:nvPr>
        </p:nvSpPr>
        <p:spPr>
          <a:xfrm>
            <a:off x="304800" y="304800"/>
            <a:ext cx="3810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1F974"/>
              </a:buClr>
              <a:buSzPts val="5400"/>
              <a:buFont typeface="Book Antiqua"/>
              <a:buNone/>
            </a:pPr>
            <a:r>
              <a:rPr b="1" lang="en-US" sz="5400">
                <a:solidFill>
                  <a:srgbClr val="21F974"/>
                </a:solidFill>
              </a:rPr>
              <a:t>DISS</a:t>
            </a:r>
            <a:r>
              <a:rPr b="1" lang="en-US" sz="5400">
                <a:solidFill>
                  <a:schemeClr val="dk1"/>
                </a:solidFill>
              </a:rPr>
              <a:t>E</a:t>
            </a:r>
            <a:r>
              <a:rPr b="1" lang="en-US" sz="5400"/>
              <a:t>CT</a:t>
            </a:r>
            <a:endParaRPr/>
          </a:p>
        </p:txBody>
      </p:sp>
      <p:sp>
        <p:nvSpPr>
          <p:cNvPr id="492" name="Google Shape;492;p56"/>
          <p:cNvSpPr/>
          <p:nvPr/>
        </p:nvSpPr>
        <p:spPr>
          <a:xfrm>
            <a:off x="461963" y="2824163"/>
            <a:ext cx="2130300" cy="1143000"/>
          </a:xfrm>
          <a:prstGeom prst="wedgeEllipseCallout">
            <a:avLst>
              <a:gd fmla="val 71759" name="adj1"/>
              <a:gd fmla="val 7152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Isolate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Beginning</a:t>
            </a:r>
            <a:endParaRPr b="1" i="0" sz="1600" u="none" cap="none" strike="noStrike">
              <a:solidFill>
                <a:srgbClr val="FFFFFF"/>
              </a:solidFill>
              <a:latin typeface="Century Gothic"/>
              <a:ea typeface="Century Gothic"/>
              <a:cs typeface="Century Gothic"/>
              <a:sym typeface="Century Gothic"/>
            </a:endParaRPr>
          </a:p>
        </p:txBody>
      </p:sp>
      <p:sp>
        <p:nvSpPr>
          <p:cNvPr id="493" name="Google Shape;493;p56"/>
          <p:cNvSpPr txBox="1"/>
          <p:nvPr/>
        </p:nvSpPr>
        <p:spPr>
          <a:xfrm>
            <a:off x="3124200" y="3559175"/>
            <a:ext cx="48387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extracting</a:t>
            </a:r>
            <a:endParaRPr b="0" i="0" sz="6000" u="none" cap="none" strike="noStrike">
              <a:solidFill>
                <a:schemeClr val="dk1"/>
              </a:solidFill>
              <a:latin typeface="Century Gothic"/>
              <a:ea typeface="Century Gothic"/>
              <a:cs typeface="Century Gothic"/>
              <a:sym typeface="Century Gothic"/>
            </a:endParaRPr>
          </a:p>
        </p:txBody>
      </p:sp>
      <p:grpSp>
        <p:nvGrpSpPr>
          <p:cNvPr id="494" name="Google Shape;494;p56"/>
          <p:cNvGrpSpPr/>
          <p:nvPr/>
        </p:nvGrpSpPr>
        <p:grpSpPr>
          <a:xfrm>
            <a:off x="2840038" y="3300412"/>
            <a:ext cx="1428750" cy="1508125"/>
            <a:chOff x="1068" y="1728"/>
            <a:chExt cx="900" cy="1200"/>
          </a:xfrm>
        </p:grpSpPr>
        <p:cxnSp>
          <p:nvCxnSpPr>
            <p:cNvPr id="495" name="Google Shape;495;p56"/>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496" name="Google Shape;496;p56"/>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cxnSp>
        <p:nvCxnSpPr>
          <p:cNvPr id="497" name="Google Shape;497;p56"/>
          <p:cNvCxnSpPr/>
          <p:nvPr/>
        </p:nvCxnSpPr>
        <p:spPr>
          <a:xfrm>
            <a:off x="0" y="1524000"/>
            <a:ext cx="9144000" cy="0"/>
          </a:xfrm>
          <a:prstGeom prst="straightConnector1">
            <a:avLst/>
          </a:prstGeom>
          <a:noFill/>
          <a:ln cap="flat" cmpd="sng" w="41275">
            <a:solidFill>
              <a:srgbClr val="124199"/>
            </a:solidFill>
            <a:prstDash val="solid"/>
            <a:round/>
            <a:headEnd len="sm" w="sm" type="none"/>
            <a:tailEnd len="sm" w="sm" type="none"/>
          </a:ln>
        </p:spPr>
      </p:cxnSp>
      <p:sp>
        <p:nvSpPr>
          <p:cNvPr id="498" name="Google Shape;498;p56"/>
          <p:cNvSpPr txBox="1"/>
          <p:nvPr/>
        </p:nvSpPr>
        <p:spPr>
          <a:xfrm>
            <a:off x="3995738" y="1662113"/>
            <a:ext cx="49545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The dentist was </a:t>
            </a:r>
            <a:r>
              <a:rPr b="0" i="0" lang="en-US" sz="2400" u="sng" cap="none" strike="noStrike">
                <a:solidFill>
                  <a:srgbClr val="F71FA0"/>
                </a:solidFill>
                <a:latin typeface="Century Gothic"/>
                <a:ea typeface="Century Gothic"/>
                <a:cs typeface="Century Gothic"/>
                <a:sym typeface="Century Gothic"/>
              </a:rPr>
              <a:t>extracting</a:t>
            </a:r>
            <a:r>
              <a:rPr b="0" i="0" lang="en-US" sz="2400" u="none" cap="none" strike="noStrike">
                <a:solidFill>
                  <a:schemeClr val="dk1"/>
                </a:solidFill>
                <a:latin typeface="Century Gothic"/>
                <a:ea typeface="Century Gothic"/>
                <a:cs typeface="Century Gothic"/>
                <a:sym typeface="Century Gothic"/>
              </a:rPr>
              <a:t> the molar when the power went off.</a:t>
            </a:r>
            <a:endParaRPr b="0" i="0" sz="1400" u="none" cap="none" strike="noStrike">
              <a:solidFill>
                <a:srgbClr val="000000"/>
              </a:solidFill>
              <a:latin typeface="Arial"/>
              <a:ea typeface="Arial"/>
              <a:cs typeface="Arial"/>
              <a:sym typeface="Arial"/>
            </a:endParaRPr>
          </a:p>
        </p:txBody>
      </p:sp>
      <p:grpSp>
        <p:nvGrpSpPr>
          <p:cNvPr id="499" name="Google Shape;499;p56"/>
          <p:cNvGrpSpPr/>
          <p:nvPr/>
        </p:nvGrpSpPr>
        <p:grpSpPr>
          <a:xfrm>
            <a:off x="6019800" y="3236913"/>
            <a:ext cx="1489992" cy="1460500"/>
            <a:chOff x="3072" y="1680"/>
            <a:chExt cx="1500" cy="1248"/>
          </a:xfrm>
        </p:grpSpPr>
        <p:cxnSp>
          <p:nvCxnSpPr>
            <p:cNvPr id="500" name="Google Shape;500;p56"/>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501" name="Google Shape;501;p56"/>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502" name="Google Shape;502;p56"/>
          <p:cNvSpPr/>
          <p:nvPr/>
        </p:nvSpPr>
        <p:spPr>
          <a:xfrm>
            <a:off x="7010400" y="2484438"/>
            <a:ext cx="1959000" cy="1074600"/>
          </a:xfrm>
          <a:prstGeom prst="wedgeEllipseCallout">
            <a:avLst>
              <a:gd fmla="val -49269" name="adj1"/>
              <a:gd fmla="val 7983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Separate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ending</a:t>
            </a:r>
            <a:endParaRPr b="0" i="0" sz="2400" u="none" cap="none" strike="noStrike">
              <a:solidFill>
                <a:srgbClr val="FFFFFF"/>
              </a:solidFill>
              <a:latin typeface="Century Gothic"/>
              <a:ea typeface="Century Gothic"/>
              <a:cs typeface="Century Gothic"/>
              <a:sym typeface="Century Gothic"/>
            </a:endParaRPr>
          </a:p>
        </p:txBody>
      </p:sp>
      <p:sp>
        <p:nvSpPr>
          <p:cNvPr id="503" name="Google Shape;503;p56"/>
          <p:cNvSpPr/>
          <p:nvPr/>
        </p:nvSpPr>
        <p:spPr>
          <a:xfrm>
            <a:off x="269875" y="1585913"/>
            <a:ext cx="2381100" cy="1074600"/>
          </a:xfrm>
          <a:prstGeom prst="wedgeEllipseCallout">
            <a:avLst>
              <a:gd fmla="val 97866" name="adj1"/>
              <a:gd fmla="val -997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Discover the Sounds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entury Gothic"/>
                <a:ea typeface="Century Gothic"/>
                <a:cs typeface="Century Gothic"/>
                <a:sym typeface="Century Gothic"/>
              </a:rPr>
              <a:t>AND</a:t>
            </a:r>
            <a:r>
              <a:rPr b="0" i="0" lang="en-US" sz="1800" u="none" cap="none" strike="noStrike">
                <a:solidFill>
                  <a:srgbClr val="FFFFFF"/>
                </a:solidFill>
                <a:latin typeface="Century Gothic"/>
                <a:ea typeface="Century Gothic"/>
                <a:cs typeface="Century Gothic"/>
                <a:sym typeface="Century Gothic"/>
              </a:rPr>
              <a:t> the Context</a:t>
            </a:r>
            <a:endParaRPr b="0" i="0" sz="1400" u="none" cap="none" strike="noStrike">
              <a:solidFill>
                <a:srgbClr val="000000"/>
              </a:solidFill>
              <a:latin typeface="Arial"/>
              <a:ea typeface="Arial"/>
              <a:cs typeface="Arial"/>
              <a:sym typeface="Arial"/>
            </a:endParaRPr>
          </a:p>
        </p:txBody>
      </p:sp>
      <p:sp>
        <p:nvSpPr>
          <p:cNvPr id="504" name="Google Shape;504;p56"/>
          <p:cNvSpPr/>
          <p:nvPr/>
        </p:nvSpPr>
        <p:spPr>
          <a:xfrm>
            <a:off x="3810000" y="4748212"/>
            <a:ext cx="2819400" cy="838200"/>
          </a:xfrm>
          <a:prstGeom prst="wedgeEllipseCallout">
            <a:avLst>
              <a:gd fmla="val -505" name="adj1"/>
              <a:gd fmla="val -81903"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Say the stem</a:t>
            </a:r>
            <a:endParaRPr b="0" i="0" sz="1400" u="none" cap="none" strike="noStrike">
              <a:solidFill>
                <a:srgbClr val="000000"/>
              </a:solidFill>
              <a:latin typeface="Arial"/>
              <a:ea typeface="Arial"/>
              <a:cs typeface="Arial"/>
              <a:sym typeface="Arial"/>
            </a:endParaRPr>
          </a:p>
        </p:txBody>
      </p:sp>
      <p:sp>
        <p:nvSpPr>
          <p:cNvPr id="505" name="Google Shape;505;p56"/>
          <p:cNvSpPr/>
          <p:nvPr/>
        </p:nvSpPr>
        <p:spPr>
          <a:xfrm>
            <a:off x="2362200" y="5586412"/>
            <a:ext cx="58656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4F0E2"/>
                </a:solidFill>
                <a:latin typeface="Arial"/>
                <a:ea typeface="Arial"/>
                <a:cs typeface="Arial"/>
                <a:sym typeface="Arial"/>
              </a:rPr>
              <a:t>Take out – pull - the act of</a:t>
            </a:r>
            <a:endParaRPr b="0" i="0" sz="1400" u="none" cap="none" strike="noStrike">
              <a:solidFill>
                <a:srgbClr val="000000"/>
              </a:solidFill>
              <a:latin typeface="Arial"/>
              <a:ea typeface="Arial"/>
              <a:cs typeface="Arial"/>
              <a:sym typeface="Arial"/>
            </a:endParaRPr>
          </a:p>
        </p:txBody>
      </p:sp>
      <p:sp>
        <p:nvSpPr>
          <p:cNvPr id="506" name="Google Shape;506;p5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7"/>
          <p:cNvSpPr/>
          <p:nvPr/>
        </p:nvSpPr>
        <p:spPr>
          <a:xfrm>
            <a:off x="385762" y="2738438"/>
            <a:ext cx="1762200" cy="1143000"/>
          </a:xfrm>
          <a:prstGeom prst="wedgeEllipseCallout">
            <a:avLst>
              <a:gd fmla="val 60731" name="adj1"/>
              <a:gd fmla="val 6847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Isolate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Beginning</a:t>
            </a:r>
            <a:endParaRPr b="0" i="0" sz="1600" u="none" cap="none" strike="noStrike">
              <a:solidFill>
                <a:srgbClr val="FFFFFF"/>
              </a:solidFill>
              <a:latin typeface="Century Gothic"/>
              <a:ea typeface="Century Gothic"/>
              <a:cs typeface="Century Gothic"/>
              <a:sym typeface="Century Gothic"/>
            </a:endParaRPr>
          </a:p>
        </p:txBody>
      </p:sp>
      <p:sp>
        <p:nvSpPr>
          <p:cNvPr id="513" name="Google Shape;513;p57"/>
          <p:cNvSpPr/>
          <p:nvPr/>
        </p:nvSpPr>
        <p:spPr>
          <a:xfrm>
            <a:off x="6991350" y="2354263"/>
            <a:ext cx="1959000" cy="1074600"/>
          </a:xfrm>
          <a:prstGeom prst="wedgeEllipseCallout">
            <a:avLst>
              <a:gd fmla="val -47324" name="adj1"/>
              <a:gd fmla="val 5768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Separate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ending</a:t>
            </a:r>
            <a:endParaRPr b="0" i="0" sz="2400" u="none" cap="none" strike="noStrike">
              <a:solidFill>
                <a:srgbClr val="FFFFFF"/>
              </a:solidFill>
              <a:latin typeface="Century Gothic"/>
              <a:ea typeface="Century Gothic"/>
              <a:cs typeface="Century Gothic"/>
              <a:sym typeface="Century Gothic"/>
            </a:endParaRPr>
          </a:p>
        </p:txBody>
      </p:sp>
      <p:grpSp>
        <p:nvGrpSpPr>
          <p:cNvPr id="514" name="Google Shape;514;p57"/>
          <p:cNvGrpSpPr/>
          <p:nvPr/>
        </p:nvGrpSpPr>
        <p:grpSpPr>
          <a:xfrm>
            <a:off x="1946275" y="3200400"/>
            <a:ext cx="1428750" cy="1508125"/>
            <a:chOff x="1068" y="1728"/>
            <a:chExt cx="900" cy="1200"/>
          </a:xfrm>
        </p:grpSpPr>
        <p:cxnSp>
          <p:nvCxnSpPr>
            <p:cNvPr id="515" name="Google Shape;515;p57"/>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516" name="Google Shape;516;p57"/>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grpSp>
        <p:nvGrpSpPr>
          <p:cNvPr id="517" name="Google Shape;517;p57"/>
          <p:cNvGrpSpPr/>
          <p:nvPr/>
        </p:nvGrpSpPr>
        <p:grpSpPr>
          <a:xfrm>
            <a:off x="5043714" y="3124200"/>
            <a:ext cx="3120259" cy="1524000"/>
            <a:chOff x="3072" y="1680"/>
            <a:chExt cx="1500" cy="1248"/>
          </a:xfrm>
        </p:grpSpPr>
        <p:cxnSp>
          <p:nvCxnSpPr>
            <p:cNvPr id="518" name="Google Shape;518;p57"/>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519" name="Google Shape;519;p57"/>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520" name="Google Shape;520;p57"/>
          <p:cNvSpPr/>
          <p:nvPr/>
        </p:nvSpPr>
        <p:spPr>
          <a:xfrm>
            <a:off x="2856895" y="4807857"/>
            <a:ext cx="2819400" cy="1219200"/>
          </a:xfrm>
          <a:prstGeom prst="wedgeEllipseCallout">
            <a:avLst>
              <a:gd fmla="val -3208" name="adj1"/>
              <a:gd fmla="val -94403"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Say the stem</a:t>
            </a:r>
            <a:endParaRPr b="0" i="0" sz="1400" u="none" cap="none" strike="noStrike">
              <a:solidFill>
                <a:srgbClr val="000000"/>
              </a:solidFill>
              <a:latin typeface="Arial"/>
              <a:ea typeface="Arial"/>
              <a:cs typeface="Arial"/>
              <a:sym typeface="Arial"/>
            </a:endParaRPr>
          </a:p>
        </p:txBody>
      </p:sp>
      <p:sp>
        <p:nvSpPr>
          <p:cNvPr id="521" name="Google Shape;521;p57"/>
          <p:cNvSpPr txBox="1"/>
          <p:nvPr>
            <p:ph type="title"/>
          </p:nvPr>
        </p:nvSpPr>
        <p:spPr>
          <a:xfrm>
            <a:off x="3649663" y="0"/>
            <a:ext cx="5265600" cy="175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000"/>
              <a:buFont typeface="Book Antiqua"/>
              <a:buNone/>
            </a:pPr>
            <a:r>
              <a:rPr lang="en-US" sz="2000"/>
              <a:t>The doctors all say I need complete rest with no strenuous exercise and no emotional </a:t>
            </a:r>
            <a:r>
              <a:rPr lang="en-US" sz="2000">
                <a:solidFill>
                  <a:srgbClr val="FF3300"/>
                </a:solidFill>
              </a:rPr>
              <a:t>excitement</a:t>
            </a:r>
            <a:r>
              <a:rPr lang="en-US" sz="2000"/>
              <a:t>.</a:t>
            </a:r>
            <a:endParaRPr/>
          </a:p>
        </p:txBody>
      </p:sp>
      <p:cxnSp>
        <p:nvCxnSpPr>
          <p:cNvPr id="522" name="Google Shape;522;p57"/>
          <p:cNvCxnSpPr/>
          <p:nvPr/>
        </p:nvCxnSpPr>
        <p:spPr>
          <a:xfrm>
            <a:off x="0" y="1981200"/>
            <a:ext cx="9144000" cy="0"/>
          </a:xfrm>
          <a:prstGeom prst="straightConnector1">
            <a:avLst/>
          </a:prstGeom>
          <a:noFill/>
          <a:ln cap="flat" cmpd="sng" w="50800">
            <a:solidFill>
              <a:srgbClr val="124199"/>
            </a:solidFill>
            <a:prstDash val="solid"/>
            <a:round/>
            <a:headEnd len="sm" w="sm" type="none"/>
            <a:tailEnd len="sm" w="sm" type="none"/>
          </a:ln>
        </p:spPr>
      </p:cxnSp>
      <p:sp>
        <p:nvSpPr>
          <p:cNvPr id="523" name="Google Shape;523;p57"/>
          <p:cNvSpPr/>
          <p:nvPr/>
        </p:nvSpPr>
        <p:spPr>
          <a:xfrm>
            <a:off x="231775" y="279400"/>
            <a:ext cx="2381100" cy="1397100"/>
          </a:xfrm>
          <a:prstGeom prst="wedgeEllipseCallout">
            <a:avLst>
              <a:gd fmla="val 94667" name="adj1"/>
              <a:gd fmla="val 1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Discover the Sounds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entury Gothic"/>
                <a:ea typeface="Century Gothic"/>
                <a:cs typeface="Century Gothic"/>
                <a:sym typeface="Century Gothic"/>
              </a:rPr>
              <a:t>AND</a:t>
            </a:r>
            <a:r>
              <a:rPr b="0" i="0" lang="en-US" sz="1800" u="none" cap="none" strike="noStrike">
                <a:solidFill>
                  <a:srgbClr val="FFFFFF"/>
                </a:solidFill>
                <a:latin typeface="Century Gothic"/>
                <a:ea typeface="Century Gothic"/>
                <a:cs typeface="Century Gothic"/>
                <a:sym typeface="Century Gothic"/>
              </a:rPr>
              <a:t> the Context</a:t>
            </a:r>
            <a:endParaRPr b="0" i="0" sz="1400" u="none" cap="none" strike="noStrike">
              <a:solidFill>
                <a:srgbClr val="000000"/>
              </a:solidFill>
              <a:latin typeface="Arial"/>
              <a:ea typeface="Arial"/>
              <a:cs typeface="Arial"/>
              <a:sym typeface="Arial"/>
            </a:endParaRPr>
          </a:p>
        </p:txBody>
      </p:sp>
      <p:sp>
        <p:nvSpPr>
          <p:cNvPr id="524" name="Google Shape;524;p57"/>
          <p:cNvSpPr txBox="1"/>
          <p:nvPr/>
        </p:nvSpPr>
        <p:spPr>
          <a:xfrm>
            <a:off x="2190750" y="3275013"/>
            <a:ext cx="54777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excitement</a:t>
            </a:r>
            <a:endParaRPr b="0" i="0" sz="1400" u="none" cap="none" strike="noStrike">
              <a:solidFill>
                <a:srgbClr val="000000"/>
              </a:solidFill>
              <a:latin typeface="Arial"/>
              <a:ea typeface="Arial"/>
              <a:cs typeface="Arial"/>
              <a:sym typeface="Arial"/>
            </a:endParaRPr>
          </a:p>
        </p:txBody>
      </p:sp>
      <p:sp>
        <p:nvSpPr>
          <p:cNvPr id="525" name="Google Shape;525;p5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8"/>
          <p:cNvSpPr/>
          <p:nvPr/>
        </p:nvSpPr>
        <p:spPr>
          <a:xfrm>
            <a:off x="4572000" y="2667000"/>
            <a:ext cx="2971800" cy="155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chemeClr val="dk1"/>
                </a:solidFill>
                <a:latin typeface="Times"/>
                <a:ea typeface="Times"/>
                <a:cs typeface="Times"/>
                <a:sym typeface="Times"/>
              </a:rPr>
              <a:t>ment</a:t>
            </a:r>
            <a:endParaRPr b="1" i="0" sz="9600" u="none" cap="none" strike="noStrike">
              <a:solidFill>
                <a:srgbClr val="EE301F"/>
              </a:solidFill>
              <a:latin typeface="Times"/>
              <a:ea typeface="Times"/>
              <a:cs typeface="Times"/>
              <a:sym typeface="Times"/>
            </a:endParaRPr>
          </a:p>
        </p:txBody>
      </p:sp>
      <p:sp>
        <p:nvSpPr>
          <p:cNvPr id="532" name="Google Shape;532;p58"/>
          <p:cNvSpPr txBox="1"/>
          <p:nvPr/>
        </p:nvSpPr>
        <p:spPr>
          <a:xfrm>
            <a:off x="914400" y="2743200"/>
            <a:ext cx="1524000" cy="155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chemeClr val="dk1"/>
                </a:solidFill>
                <a:latin typeface="Times"/>
                <a:ea typeface="Times"/>
                <a:cs typeface="Times"/>
                <a:sym typeface="Times"/>
              </a:rPr>
              <a:t>de</a:t>
            </a:r>
            <a:endParaRPr b="1" i="0" sz="5400" u="none" cap="none" strike="noStrike">
              <a:solidFill>
                <a:srgbClr val="3CF723"/>
              </a:solidFill>
              <a:latin typeface="Times"/>
              <a:ea typeface="Times"/>
              <a:cs typeface="Times"/>
              <a:sym typeface="Times"/>
            </a:endParaRPr>
          </a:p>
        </p:txBody>
      </p:sp>
      <p:sp>
        <p:nvSpPr>
          <p:cNvPr id="533" name="Google Shape;533;p58"/>
          <p:cNvSpPr txBox="1"/>
          <p:nvPr/>
        </p:nvSpPr>
        <p:spPr>
          <a:xfrm>
            <a:off x="3810000" y="0"/>
            <a:ext cx="6858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a:ea typeface="Times"/>
                <a:cs typeface="Times"/>
                <a:sym typeface="Times"/>
              </a:rPr>
              <a:t> </a:t>
            </a:r>
            <a:endParaRPr b="1" i="0" sz="4000" u="none" cap="none" strike="noStrike">
              <a:solidFill>
                <a:srgbClr val="3CF723"/>
              </a:solidFill>
              <a:latin typeface="Times"/>
              <a:ea typeface="Times"/>
              <a:cs typeface="Times"/>
              <a:sym typeface="Times"/>
            </a:endParaRPr>
          </a:p>
        </p:txBody>
      </p:sp>
      <p:sp>
        <p:nvSpPr>
          <p:cNvPr id="534" name="Google Shape;534;p58"/>
          <p:cNvSpPr/>
          <p:nvPr/>
        </p:nvSpPr>
        <p:spPr>
          <a:xfrm>
            <a:off x="2209800" y="2667000"/>
            <a:ext cx="2590800" cy="155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chemeClr val="dk1"/>
                </a:solidFill>
                <a:latin typeface="Times"/>
                <a:ea typeface="Times"/>
                <a:cs typeface="Times"/>
                <a:sym typeface="Times"/>
              </a:rPr>
              <a:t>part</a:t>
            </a:r>
            <a:endParaRPr b="0" i="0" sz="1400" u="none" cap="none" strike="noStrike">
              <a:solidFill>
                <a:srgbClr val="000000"/>
              </a:solidFill>
              <a:latin typeface="Arial"/>
              <a:ea typeface="Arial"/>
              <a:cs typeface="Arial"/>
              <a:sym typeface="Arial"/>
            </a:endParaRPr>
          </a:p>
        </p:txBody>
      </p:sp>
      <p:sp>
        <p:nvSpPr>
          <p:cNvPr id="535" name="Google Shape;535;p58"/>
          <p:cNvSpPr/>
          <p:nvPr/>
        </p:nvSpPr>
        <p:spPr>
          <a:xfrm>
            <a:off x="7239000" y="2667000"/>
            <a:ext cx="1219200" cy="155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1" i="0" lang="en-US" sz="9600" u="none" cap="none" strike="noStrike">
                <a:solidFill>
                  <a:schemeClr val="dk1"/>
                </a:solidFill>
                <a:latin typeface="Times"/>
                <a:ea typeface="Times"/>
                <a:cs typeface="Times"/>
                <a:sym typeface="Times"/>
              </a:rPr>
              <a:t>al</a:t>
            </a:r>
            <a:endParaRPr b="1" i="0" sz="9600" u="none" cap="none" strike="noStrike">
              <a:solidFill>
                <a:srgbClr val="EE301F"/>
              </a:solidFill>
              <a:latin typeface="Times"/>
              <a:ea typeface="Times"/>
              <a:cs typeface="Times"/>
              <a:sym typeface="Times"/>
            </a:endParaRPr>
          </a:p>
        </p:txBody>
      </p:sp>
      <p:sp>
        <p:nvSpPr>
          <p:cNvPr id="536" name="Google Shape;536;p58"/>
          <p:cNvSpPr/>
          <p:nvPr/>
        </p:nvSpPr>
        <p:spPr>
          <a:xfrm>
            <a:off x="228600" y="1524000"/>
            <a:ext cx="1828800" cy="1143000"/>
          </a:xfrm>
          <a:prstGeom prst="wedgeEllipseCallout">
            <a:avLst>
              <a:gd fmla="val 37935" name="adj1"/>
              <a:gd fmla="val 7916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Isolate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entury Gothic"/>
                <a:ea typeface="Century Gothic"/>
                <a:cs typeface="Century Gothic"/>
                <a:sym typeface="Century Gothic"/>
              </a:rPr>
              <a:t>Beginning</a:t>
            </a:r>
            <a:endParaRPr b="0" i="0" sz="1800" u="none" cap="none" strike="noStrike">
              <a:solidFill>
                <a:srgbClr val="FFFFFF"/>
              </a:solidFill>
              <a:latin typeface="Century Gothic"/>
              <a:ea typeface="Century Gothic"/>
              <a:cs typeface="Century Gothic"/>
              <a:sym typeface="Century Gothic"/>
            </a:endParaRPr>
          </a:p>
        </p:txBody>
      </p:sp>
      <p:sp>
        <p:nvSpPr>
          <p:cNvPr id="537" name="Google Shape;537;p58"/>
          <p:cNvSpPr/>
          <p:nvPr/>
        </p:nvSpPr>
        <p:spPr>
          <a:xfrm>
            <a:off x="6340839" y="1295400"/>
            <a:ext cx="2269800" cy="1143000"/>
          </a:xfrm>
          <a:prstGeom prst="wedgeEllipseCallout">
            <a:avLst>
              <a:gd fmla="val -56792" name="adj1"/>
              <a:gd fmla="val 99444"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Separate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Ending</a:t>
            </a:r>
            <a:r>
              <a:rPr b="1" i="0" lang="en-US" sz="2000" u="none" cap="none" strike="noStrike">
                <a:solidFill>
                  <a:schemeClr val="lt1"/>
                </a:solidFill>
                <a:latin typeface="Century Gothic"/>
                <a:ea typeface="Century Gothic"/>
                <a:cs typeface="Century Gothic"/>
                <a:sym typeface="Century Gothic"/>
              </a:rPr>
              <a:t>s</a:t>
            </a:r>
            <a:endParaRPr b="0" i="0" sz="2400" u="none" cap="none" strike="noStrike">
              <a:solidFill>
                <a:schemeClr val="lt1"/>
              </a:solidFill>
              <a:latin typeface="Century Gothic"/>
              <a:ea typeface="Century Gothic"/>
              <a:cs typeface="Century Gothic"/>
              <a:sym typeface="Century Gothic"/>
            </a:endParaRPr>
          </a:p>
        </p:txBody>
      </p:sp>
      <p:grpSp>
        <p:nvGrpSpPr>
          <p:cNvPr id="538" name="Google Shape;538;p58"/>
          <p:cNvGrpSpPr/>
          <p:nvPr/>
        </p:nvGrpSpPr>
        <p:grpSpPr>
          <a:xfrm>
            <a:off x="857250" y="2667000"/>
            <a:ext cx="1428750" cy="1508125"/>
            <a:chOff x="1068" y="1728"/>
            <a:chExt cx="900" cy="1200"/>
          </a:xfrm>
        </p:grpSpPr>
        <p:cxnSp>
          <p:nvCxnSpPr>
            <p:cNvPr id="539" name="Google Shape;539;p58"/>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540" name="Google Shape;540;p58"/>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grpSp>
        <p:nvGrpSpPr>
          <p:cNvPr id="541" name="Google Shape;541;p58"/>
          <p:cNvGrpSpPr/>
          <p:nvPr/>
        </p:nvGrpSpPr>
        <p:grpSpPr>
          <a:xfrm>
            <a:off x="4572000" y="2698750"/>
            <a:ext cx="3120259" cy="1524000"/>
            <a:chOff x="3072" y="1680"/>
            <a:chExt cx="1500" cy="1248"/>
          </a:xfrm>
        </p:grpSpPr>
        <p:cxnSp>
          <p:nvCxnSpPr>
            <p:cNvPr id="542" name="Google Shape;542;p58"/>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543" name="Google Shape;543;p58"/>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544" name="Google Shape;544;p58"/>
          <p:cNvSpPr/>
          <p:nvPr/>
        </p:nvSpPr>
        <p:spPr>
          <a:xfrm>
            <a:off x="2438400" y="4495800"/>
            <a:ext cx="2819400" cy="1198500"/>
          </a:xfrm>
          <a:prstGeom prst="wedgeEllipseCallout">
            <a:avLst>
              <a:gd fmla="val -3208" name="adj1"/>
              <a:gd fmla="val -9516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entury Gothic"/>
                <a:ea typeface="Century Gothic"/>
                <a:cs typeface="Century Gothic"/>
                <a:sym typeface="Century Gothic"/>
              </a:rPr>
              <a:t>Say the Stem</a:t>
            </a:r>
            <a:endParaRPr b="0" i="0" sz="1400" u="none" cap="none" strike="noStrike">
              <a:solidFill>
                <a:srgbClr val="000000"/>
              </a:solidFill>
              <a:latin typeface="Arial"/>
              <a:ea typeface="Arial"/>
              <a:cs typeface="Arial"/>
              <a:sym typeface="Arial"/>
            </a:endParaRPr>
          </a:p>
        </p:txBody>
      </p:sp>
      <p:grpSp>
        <p:nvGrpSpPr>
          <p:cNvPr id="545" name="Google Shape;545;p58"/>
          <p:cNvGrpSpPr/>
          <p:nvPr/>
        </p:nvGrpSpPr>
        <p:grpSpPr>
          <a:xfrm>
            <a:off x="7299325" y="2968625"/>
            <a:ext cx="1240235" cy="1076325"/>
            <a:chOff x="3072" y="1680"/>
            <a:chExt cx="1500" cy="1248"/>
          </a:xfrm>
        </p:grpSpPr>
        <p:cxnSp>
          <p:nvCxnSpPr>
            <p:cNvPr id="546" name="Google Shape;546;p58"/>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547" name="Google Shape;547;p58"/>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548" name="Google Shape;548;p58"/>
          <p:cNvSpPr/>
          <p:nvPr/>
        </p:nvSpPr>
        <p:spPr>
          <a:xfrm>
            <a:off x="228600" y="0"/>
            <a:ext cx="3810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21F974"/>
                </a:solidFill>
                <a:latin typeface="Century Gothic"/>
                <a:ea typeface="Century Gothic"/>
                <a:cs typeface="Century Gothic"/>
                <a:sym typeface="Century Gothic"/>
              </a:rPr>
              <a:t>DISS</a:t>
            </a:r>
            <a:r>
              <a:rPr b="1" i="0" lang="en-US" sz="5400" u="none" cap="none" strike="noStrike">
                <a:solidFill>
                  <a:schemeClr val="dk1"/>
                </a:solidFill>
                <a:latin typeface="Century Gothic"/>
                <a:ea typeface="Century Gothic"/>
                <a:cs typeface="Century Gothic"/>
                <a:sym typeface="Century Gothic"/>
              </a:rPr>
              <a:t>E</a:t>
            </a:r>
            <a:r>
              <a:rPr b="1" i="0" lang="en-US" sz="5400" u="none" cap="none" strike="noStrike">
                <a:solidFill>
                  <a:schemeClr val="dk2"/>
                </a:solidFill>
                <a:latin typeface="Century Gothic"/>
                <a:ea typeface="Century Gothic"/>
                <a:cs typeface="Century Gothic"/>
                <a:sym typeface="Century Gothic"/>
              </a:rPr>
              <a:t>CT</a:t>
            </a:r>
            <a:endParaRPr b="0" i="0" sz="1800" u="none" cap="none" strike="noStrike">
              <a:solidFill>
                <a:schemeClr val="dk2"/>
              </a:solidFill>
              <a:latin typeface="Century Gothic"/>
              <a:ea typeface="Century Gothic"/>
              <a:cs typeface="Century Gothic"/>
              <a:sym typeface="Century Gothic"/>
            </a:endParaRPr>
          </a:p>
        </p:txBody>
      </p:sp>
      <p:cxnSp>
        <p:nvCxnSpPr>
          <p:cNvPr id="549" name="Google Shape;549;p58"/>
          <p:cNvCxnSpPr/>
          <p:nvPr/>
        </p:nvCxnSpPr>
        <p:spPr>
          <a:xfrm>
            <a:off x="0" y="1066800"/>
            <a:ext cx="9144000" cy="0"/>
          </a:xfrm>
          <a:prstGeom prst="straightConnector1">
            <a:avLst/>
          </a:prstGeom>
          <a:noFill/>
          <a:ln cap="flat" cmpd="sng" w="50800">
            <a:solidFill>
              <a:srgbClr val="124199"/>
            </a:solidFill>
            <a:prstDash val="solid"/>
            <a:round/>
            <a:headEnd len="sm" w="sm" type="none"/>
            <a:tailEnd len="sm" w="sm" type="none"/>
          </a:ln>
        </p:spPr>
      </p:cxnSp>
      <p:sp>
        <p:nvSpPr>
          <p:cNvPr id="550" name="Google Shape;550;p5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556" name="Google Shape;556;p5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557" name="Google Shape;557;p5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0"/>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rPr b="1" lang="en-US" sz="9600">
                <a:solidFill>
                  <a:srgbClr val="0000FF"/>
                </a:solidFill>
              </a:rPr>
              <a:t>DAY 2</a:t>
            </a:r>
            <a:endParaRPr b="1">
              <a:solidFill>
                <a:srgbClr val="0000FF"/>
              </a:solidFill>
            </a:endParaRPr>
          </a:p>
        </p:txBody>
      </p:sp>
      <p:sp>
        <p:nvSpPr>
          <p:cNvPr id="563" name="Google Shape;563;p60"/>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564" name="Google Shape;564;p6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Start-Up Activity</a:t>
            </a:r>
            <a:endParaRPr/>
          </a:p>
        </p:txBody>
      </p:sp>
      <p:sp>
        <p:nvSpPr>
          <p:cNvPr id="570" name="Google Shape;570;p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None/>
            </a:pPr>
            <a:r>
              <a:rPr lang="en-US" sz="5400"/>
              <a:t>In your journal, write today’s date and as many words as you can think of starting with the prefix -ex</a:t>
            </a:r>
            <a:endParaRPr/>
          </a:p>
        </p:txBody>
      </p:sp>
      <p:sp>
        <p:nvSpPr>
          <p:cNvPr id="571" name="Google Shape;571;p6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13" name="Google Shape;113;p1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Course Organizer</a:t>
            </a:r>
            <a:endParaRPr/>
          </a:p>
        </p:txBody>
      </p:sp>
      <p:sp>
        <p:nvSpPr>
          <p:cNvPr id="114" name="Google Shape;114;p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577" name="Google Shape;577;p6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7200"/>
              <a:buNone/>
            </a:pPr>
            <a:r>
              <a:rPr lang="en-US" sz="7200"/>
              <a:t>Go over pretests and chart on Progress Chart</a:t>
            </a:r>
            <a:endParaRPr/>
          </a:p>
        </p:txBody>
      </p:sp>
      <p:sp>
        <p:nvSpPr>
          <p:cNvPr id="578" name="Google Shape;578;p6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id="583" name="Google Shape;583;p63"/>
          <p:cNvPicPr preferRelativeResize="0"/>
          <p:nvPr/>
        </p:nvPicPr>
        <p:blipFill rotWithShape="1">
          <a:blip r:embed="rId3">
            <a:alphaModFix/>
          </a:blip>
          <a:srcRect b="0" l="0" r="0" t="0"/>
          <a:stretch/>
        </p:blipFill>
        <p:spPr>
          <a:xfrm>
            <a:off x="1926012" y="0"/>
            <a:ext cx="5291977" cy="68580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589" name="Google Shape;589;p6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None/>
            </a:pPr>
            <a:r>
              <a:rPr lang="en-US" sz="6600"/>
              <a:t>Word Identification Notes Sheet</a:t>
            </a:r>
            <a:endParaRPr/>
          </a:p>
          <a:p>
            <a:pPr indent="0" lvl="0" marL="0" rtl="0" algn="ctr">
              <a:lnSpc>
                <a:spcPct val="100000"/>
              </a:lnSpc>
              <a:spcBef>
                <a:spcPts val="1200"/>
              </a:spcBef>
              <a:spcAft>
                <a:spcPts val="0"/>
              </a:spcAft>
              <a:buClr>
                <a:schemeClr val="dk1"/>
              </a:buClr>
              <a:buSzPts val="6000"/>
              <a:buNone/>
            </a:pPr>
            <a:r>
              <a:rPr lang="en-US" sz="6000"/>
              <a:t>(page 1) &amp; (page 2</a:t>
            </a:r>
            <a:endParaRPr/>
          </a:p>
        </p:txBody>
      </p:sp>
      <p:sp>
        <p:nvSpPr>
          <p:cNvPr id="590" name="Google Shape;590;p6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p65"/>
          <p:cNvPicPr preferRelativeResize="0"/>
          <p:nvPr/>
        </p:nvPicPr>
        <p:blipFill rotWithShape="1">
          <a:blip r:embed="rId3">
            <a:alphaModFix/>
          </a:blip>
          <a:srcRect b="0" l="0" r="0" t="0"/>
          <a:stretch/>
        </p:blipFill>
        <p:spPr>
          <a:xfrm>
            <a:off x="1932387" y="0"/>
            <a:ext cx="5279228"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66"/>
          <p:cNvPicPr preferRelativeResize="0"/>
          <p:nvPr/>
        </p:nvPicPr>
        <p:blipFill rotWithShape="1">
          <a:blip r:embed="rId3">
            <a:alphaModFix/>
          </a:blip>
          <a:srcRect b="0" l="0" r="0" t="0"/>
          <a:stretch/>
        </p:blipFill>
        <p:spPr>
          <a:xfrm>
            <a:off x="1925655" y="0"/>
            <a:ext cx="5584756"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7"/>
          <p:cNvSpPr txBox="1"/>
          <p:nvPr>
            <p:ph type="title"/>
          </p:nvPr>
        </p:nvSpPr>
        <p:spPr>
          <a:xfrm>
            <a:off x="0" y="395288"/>
            <a:ext cx="56364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606" name="Google Shape;606;p67"/>
          <p:cNvSpPr txBox="1"/>
          <p:nvPr>
            <p:ph idx="1" type="body"/>
          </p:nvPr>
        </p:nvSpPr>
        <p:spPr>
          <a:xfrm>
            <a:off x="423863" y="2008188"/>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accent2"/>
              </a:buClr>
              <a:buSzPts val="3200"/>
              <a:buFont typeface="Century Gothic"/>
              <a:buNone/>
            </a:pPr>
            <a:r>
              <a:rPr lang="en-US">
                <a:solidFill>
                  <a:schemeClr val="accent2"/>
                </a:solidFill>
              </a:rPr>
              <a:t>Step 5:	</a:t>
            </a:r>
            <a:r>
              <a:rPr b="1" lang="en-US">
                <a:solidFill>
                  <a:schemeClr val="accent2"/>
                </a:solidFill>
                <a:latin typeface="Arial Black"/>
                <a:ea typeface="Arial Black"/>
                <a:cs typeface="Arial Black"/>
                <a:sym typeface="Arial Black"/>
              </a:rPr>
              <a:t>E</a:t>
            </a:r>
            <a:r>
              <a:rPr lang="en-US">
                <a:solidFill>
                  <a:schemeClr val="accent2"/>
                </a:solidFill>
              </a:rPr>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solidFill>
                  <a:srgbClr val="201535"/>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201535"/>
                </a:solidFill>
                <a:latin typeface="Arial Black"/>
                <a:ea typeface="Arial Black"/>
                <a:cs typeface="Arial Black"/>
                <a:sym typeface="Arial Black"/>
              </a:rPr>
              <a:t>T</a:t>
            </a:r>
            <a:r>
              <a:rPr lang="en-US"/>
              <a:t>ry the dictionary</a:t>
            </a:r>
            <a:endParaRPr/>
          </a:p>
        </p:txBody>
      </p:sp>
      <p:sp>
        <p:nvSpPr>
          <p:cNvPr id="607" name="Google Shape;607;p67"/>
          <p:cNvSpPr txBox="1"/>
          <p:nvPr/>
        </p:nvSpPr>
        <p:spPr>
          <a:xfrm>
            <a:off x="6160957" y="446662"/>
            <a:ext cx="26532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Cue Card # 1</a:t>
            </a:r>
            <a:endParaRPr b="0" i="0" sz="1400" u="none" cap="none" strike="noStrike">
              <a:solidFill>
                <a:srgbClr val="000000"/>
              </a:solidFill>
              <a:latin typeface="Arial"/>
              <a:ea typeface="Arial"/>
              <a:cs typeface="Arial"/>
              <a:sym typeface="Arial"/>
            </a:endParaRPr>
          </a:p>
        </p:txBody>
      </p:sp>
      <p:sp>
        <p:nvSpPr>
          <p:cNvPr id="608" name="Google Shape;608;p6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8"/>
          <p:cNvSpPr txBox="1"/>
          <p:nvPr>
            <p:ph type="title"/>
          </p:nvPr>
        </p:nvSpPr>
        <p:spPr>
          <a:xfrm>
            <a:off x="685800" y="1078519"/>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Examine the Stem, Step 5</a:t>
            </a:r>
            <a:endParaRPr/>
          </a:p>
        </p:txBody>
      </p:sp>
      <p:sp>
        <p:nvSpPr>
          <p:cNvPr id="614" name="Google Shape;614;p68"/>
          <p:cNvSpPr txBox="1"/>
          <p:nvPr>
            <p:ph idx="1" type="body"/>
          </p:nvPr>
        </p:nvSpPr>
        <p:spPr>
          <a:xfrm>
            <a:off x="769938" y="2379919"/>
            <a:ext cx="7688400" cy="2343600"/>
          </a:xfrm>
          <a:prstGeom prst="rect">
            <a:avLst/>
          </a:prstGeom>
          <a:noFill/>
          <a:ln cap="flat" cmpd="sng" w="76200">
            <a:solidFill>
              <a:srgbClr val="00CC00"/>
            </a:solidFill>
            <a:prstDash val="solid"/>
            <a:round/>
            <a:headEnd len="sm" w="sm" type="none"/>
            <a:tailEnd len="sm" w="sm" type="none"/>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If it doesn’t make sense, use the </a:t>
            </a:r>
            <a:r>
              <a:rPr lang="en-US">
                <a:solidFill>
                  <a:srgbClr val="00CC00"/>
                </a:solidFill>
              </a:rPr>
              <a:t>Rules of Twos and Threes</a:t>
            </a:r>
            <a:r>
              <a:rPr lang="en-US"/>
              <a:t> to take apart the stem. </a:t>
            </a:r>
            <a:endParaRPr/>
          </a:p>
        </p:txBody>
      </p:sp>
      <p:sp>
        <p:nvSpPr>
          <p:cNvPr id="615" name="Google Shape;615;p68"/>
          <p:cNvSpPr txBox="1"/>
          <p:nvPr/>
        </p:nvSpPr>
        <p:spPr>
          <a:xfrm>
            <a:off x="533400" y="1219200"/>
            <a:ext cx="1905000" cy="36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16" name="Google Shape;616;p68"/>
          <p:cNvSpPr txBox="1"/>
          <p:nvPr/>
        </p:nvSpPr>
        <p:spPr>
          <a:xfrm>
            <a:off x="381000" y="304800"/>
            <a:ext cx="2514600" cy="110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B050"/>
                </a:solidFill>
                <a:latin typeface="Century Gothic"/>
                <a:ea typeface="Century Gothic"/>
                <a:cs typeface="Century Gothic"/>
                <a:sym typeface="Century Gothic"/>
              </a:rPr>
              <a:t>DISSECT</a:t>
            </a:r>
            <a:endParaRPr b="0" i="0" sz="4000" u="none" cap="none" strike="noStrike">
              <a:solidFill>
                <a:srgbClr val="00B05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17" name="Google Shape;617;p6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The Rules of Two’s and Three’s requires us to look for vowels and consonants:</a:t>
            </a:r>
            <a:endParaRPr sz="3959"/>
          </a:p>
        </p:txBody>
      </p:sp>
      <p:sp>
        <p:nvSpPr>
          <p:cNvPr id="623" name="Google Shape;623;p69"/>
          <p:cNvSpPr txBox="1"/>
          <p:nvPr>
            <p:ph idx="1" type="body"/>
          </p:nvPr>
        </p:nvSpPr>
        <p:spPr>
          <a:xfrm>
            <a:off x="562131" y="5219701"/>
            <a:ext cx="8229600" cy="774600"/>
          </a:xfrm>
          <a:prstGeom prst="rect">
            <a:avLst/>
          </a:prstGeom>
          <a:noFill/>
          <a:ln>
            <a:noFill/>
          </a:ln>
        </p:spPr>
        <p:txBody>
          <a:bodyPr anchorCtr="0" anchor="t" bIns="45700" lIns="91425" spcFirstLastPara="1" rIns="91425" wrap="square" tIns="45700">
            <a:noAutofit/>
          </a:bodyPr>
          <a:lstStyle/>
          <a:p>
            <a:pPr indent="-342900" lvl="0" marL="342900" rtl="0" algn="l">
              <a:lnSpc>
                <a:spcPct val="60000"/>
              </a:lnSpc>
              <a:spcBef>
                <a:spcPts val="0"/>
              </a:spcBef>
              <a:spcAft>
                <a:spcPts val="0"/>
              </a:spcAft>
              <a:buClr>
                <a:schemeClr val="dk1"/>
              </a:buClr>
              <a:buSzPts val="800"/>
              <a:buNone/>
            </a:pPr>
            <a:r>
              <a:t/>
            </a:r>
            <a:endParaRPr sz="500"/>
          </a:p>
          <a:p>
            <a:pPr indent="-342900" lvl="0" marL="342900" rtl="0" algn="l">
              <a:lnSpc>
                <a:spcPct val="60000"/>
              </a:lnSpc>
              <a:spcBef>
                <a:spcPts val="160"/>
              </a:spcBef>
              <a:spcAft>
                <a:spcPts val="0"/>
              </a:spcAft>
              <a:buClr>
                <a:schemeClr val="dk1"/>
              </a:buClr>
              <a:buSzPts val="800"/>
              <a:buNone/>
            </a:pPr>
            <a:r>
              <a:t/>
            </a:r>
            <a:endParaRPr sz="500"/>
          </a:p>
          <a:p>
            <a:pPr indent="-342900" lvl="0" marL="342900" rtl="0" algn="l">
              <a:lnSpc>
                <a:spcPct val="60000"/>
              </a:lnSpc>
              <a:spcBef>
                <a:spcPts val="160"/>
              </a:spcBef>
              <a:spcAft>
                <a:spcPts val="0"/>
              </a:spcAft>
              <a:buClr>
                <a:schemeClr val="dk1"/>
              </a:buClr>
              <a:buSzPts val="800"/>
              <a:buNone/>
            </a:pPr>
            <a:r>
              <a:t/>
            </a:r>
            <a:endParaRPr sz="500"/>
          </a:p>
          <a:p>
            <a:pPr indent="-292100" lvl="0" marL="342900" rtl="0" algn="l">
              <a:lnSpc>
                <a:spcPct val="60000"/>
              </a:lnSpc>
              <a:spcBef>
                <a:spcPts val="160"/>
              </a:spcBef>
              <a:spcAft>
                <a:spcPts val="0"/>
              </a:spcAft>
              <a:buClr>
                <a:schemeClr val="dk1"/>
              </a:buClr>
              <a:buSzPts val="800"/>
              <a:buNone/>
            </a:pPr>
            <a:r>
              <a:t/>
            </a:r>
            <a:endParaRPr sz="500"/>
          </a:p>
          <a:p>
            <a:pPr indent="-292100" lvl="0" marL="342900" rtl="0" algn="l">
              <a:lnSpc>
                <a:spcPct val="60000"/>
              </a:lnSpc>
              <a:spcBef>
                <a:spcPts val="160"/>
              </a:spcBef>
              <a:spcAft>
                <a:spcPts val="0"/>
              </a:spcAft>
              <a:buClr>
                <a:schemeClr val="dk1"/>
              </a:buClr>
              <a:buSzPts val="800"/>
              <a:buNone/>
            </a:pPr>
            <a:r>
              <a:t/>
            </a:r>
            <a:endParaRPr sz="500"/>
          </a:p>
          <a:p>
            <a:pPr indent="-342900" lvl="0" marL="342900" rtl="0" algn="l">
              <a:lnSpc>
                <a:spcPct val="60000"/>
              </a:lnSpc>
              <a:spcBef>
                <a:spcPts val="720"/>
              </a:spcBef>
              <a:spcAft>
                <a:spcPts val="0"/>
              </a:spcAft>
              <a:buClr>
                <a:schemeClr val="dk1"/>
              </a:buClr>
              <a:buSzPts val="3600"/>
              <a:buNone/>
            </a:pPr>
            <a:r>
              <a:rPr lang="en-US" sz="2250"/>
              <a:t>Consonants are:  Everything else!</a:t>
            </a:r>
            <a:endParaRPr sz="2000"/>
          </a:p>
        </p:txBody>
      </p:sp>
      <p:sp>
        <p:nvSpPr>
          <p:cNvPr id="624" name="Google Shape;624;p6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pic>
        <p:nvPicPr>
          <p:cNvPr descr="aeiou.jpg" id="625" name="Google Shape;625;p69"/>
          <p:cNvPicPr preferRelativeResize="0"/>
          <p:nvPr/>
        </p:nvPicPr>
        <p:blipFill rotWithShape="1">
          <a:blip r:embed="rId3">
            <a:alphaModFix/>
          </a:blip>
          <a:srcRect b="0" l="0" r="0" t="0"/>
          <a:stretch/>
        </p:blipFill>
        <p:spPr>
          <a:xfrm>
            <a:off x="3529224" y="2000250"/>
            <a:ext cx="4064000" cy="2857500"/>
          </a:xfrm>
          <a:prstGeom prst="rect">
            <a:avLst/>
          </a:prstGeom>
          <a:noFill/>
          <a:ln>
            <a:noFill/>
          </a:ln>
        </p:spPr>
      </p:pic>
      <p:sp>
        <p:nvSpPr>
          <p:cNvPr id="626" name="Google Shape;626;p69"/>
          <p:cNvSpPr txBox="1"/>
          <p:nvPr/>
        </p:nvSpPr>
        <p:spPr>
          <a:xfrm>
            <a:off x="682015" y="3210003"/>
            <a:ext cx="2727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entury Gothic"/>
                <a:ea typeface="Century Gothic"/>
                <a:cs typeface="Century Gothic"/>
                <a:sym typeface="Century Gothic"/>
              </a:rPr>
              <a:t>Vowels are: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0"/>
          <p:cNvSpPr/>
          <p:nvPr/>
        </p:nvSpPr>
        <p:spPr>
          <a:xfrm>
            <a:off x="1905000" y="2819400"/>
            <a:ext cx="3657600" cy="373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33" name="Google Shape;633;p70"/>
          <p:cNvSpPr/>
          <p:nvPr/>
        </p:nvSpPr>
        <p:spPr>
          <a:xfrm>
            <a:off x="1211263" y="2863850"/>
            <a:ext cx="1842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Helvetica Neue"/>
              <a:ea typeface="Helvetica Neue"/>
              <a:cs typeface="Helvetica Neue"/>
              <a:sym typeface="Helvetica Neue"/>
            </a:endParaRPr>
          </a:p>
        </p:txBody>
      </p:sp>
      <p:sp>
        <p:nvSpPr>
          <p:cNvPr id="634" name="Google Shape;634;p70"/>
          <p:cNvSpPr/>
          <p:nvPr/>
        </p:nvSpPr>
        <p:spPr>
          <a:xfrm>
            <a:off x="2882900" y="2660650"/>
            <a:ext cx="36576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bom	bar d </a:t>
            </a:r>
            <a:endParaRPr b="0" i="0" sz="1400" u="none" cap="none" strike="noStrike">
              <a:solidFill>
                <a:srgbClr val="000000"/>
              </a:solidFill>
              <a:latin typeface="Arial"/>
              <a:ea typeface="Arial"/>
              <a:cs typeface="Arial"/>
              <a:sym typeface="Arial"/>
            </a:endParaRPr>
          </a:p>
        </p:txBody>
      </p:sp>
      <p:sp>
        <p:nvSpPr>
          <p:cNvPr id="635" name="Google Shape;635;p70"/>
          <p:cNvSpPr/>
          <p:nvPr/>
        </p:nvSpPr>
        <p:spPr>
          <a:xfrm>
            <a:off x="1714500" y="4081475"/>
            <a:ext cx="34689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cat	ar act</a:t>
            </a:r>
            <a:endParaRPr b="0" i="0" sz="1400" u="none" cap="none" strike="noStrike">
              <a:solidFill>
                <a:srgbClr val="000000"/>
              </a:solidFill>
              <a:latin typeface="Arial"/>
              <a:ea typeface="Arial"/>
              <a:cs typeface="Arial"/>
              <a:sym typeface="Arial"/>
            </a:endParaRPr>
          </a:p>
        </p:txBody>
      </p:sp>
      <p:sp>
        <p:nvSpPr>
          <p:cNvPr id="636" name="Google Shape;636;p70"/>
          <p:cNvSpPr/>
          <p:nvPr/>
        </p:nvSpPr>
        <p:spPr>
          <a:xfrm>
            <a:off x="423863" y="1160388"/>
            <a:ext cx="8610600" cy="1430400"/>
          </a:xfrm>
          <a:prstGeom prst="rect">
            <a:avLst/>
          </a:prstGeom>
          <a:solidFill>
            <a:schemeClr val="accent1"/>
          </a:solidFill>
          <a:ln cap="flat" cmpd="sng" w="57150">
            <a:solidFill>
              <a:srgbClr val="0000FF"/>
            </a:solidFill>
            <a:prstDash val="solid"/>
            <a:miter lim="800000"/>
            <a:headEnd len="sm" w="sm" type="none"/>
            <a:tailEnd len="sm" w="sm" type="none"/>
          </a:ln>
          <a:effectLst>
            <a:outerShdw blurRad="63500" rotWithShape="0" algn="ctr" dir="20340057" dist="38071">
              <a:schemeClr val="lt2">
                <a:alpha val="74509"/>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If a stem or part of the stem begins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   • A </a:t>
            </a:r>
            <a:r>
              <a:rPr b="1" i="0" lang="en-US" sz="2800" u="none" cap="none" strike="noStrike">
                <a:solidFill>
                  <a:srgbClr val="FFFF00"/>
                </a:solidFill>
                <a:latin typeface="Tahoma"/>
                <a:ea typeface="Tahoma"/>
                <a:cs typeface="Tahoma"/>
                <a:sym typeface="Tahoma"/>
              </a:rPr>
              <a:t>vowel</a:t>
            </a:r>
            <a:r>
              <a:rPr b="0" i="0" lang="en-US" sz="2800" u="none" cap="none" strike="noStrike">
                <a:solidFill>
                  <a:srgbClr val="FFFFFF"/>
                </a:solidFill>
                <a:latin typeface="Tahoma"/>
                <a:ea typeface="Tahoma"/>
                <a:cs typeface="Tahoma"/>
                <a:sym typeface="Tahoma"/>
              </a:rPr>
              <a:t>, divide off the </a:t>
            </a:r>
            <a:r>
              <a:rPr b="1" i="0" lang="en-US" sz="2800" u="none" cap="none" strike="noStrike">
                <a:solidFill>
                  <a:srgbClr val="FFFF00"/>
                </a:solidFill>
                <a:latin typeface="Tahoma"/>
                <a:ea typeface="Tahoma"/>
                <a:cs typeface="Tahoma"/>
                <a:sym typeface="Tahoma"/>
              </a:rPr>
              <a:t>first two</a:t>
            </a:r>
            <a:r>
              <a:rPr b="0" i="0" lang="en-US" sz="2800" u="none" cap="none" strike="noStrike">
                <a:solidFill>
                  <a:srgbClr val="FFFF00"/>
                </a:solidFill>
                <a:latin typeface="Tahoma"/>
                <a:ea typeface="Tahoma"/>
                <a:cs typeface="Tahoma"/>
                <a:sym typeface="Tahoma"/>
              </a:rPr>
              <a:t> </a:t>
            </a:r>
            <a:r>
              <a:rPr b="0" i="0" lang="en-US" sz="2800" u="none" cap="none" strike="noStrike">
                <a:solidFill>
                  <a:srgbClr val="FFFFFF"/>
                </a:solidFill>
                <a:latin typeface="Tahoma"/>
                <a:ea typeface="Tahoma"/>
                <a:cs typeface="Tahoma"/>
                <a:sym typeface="Tahoma"/>
              </a:rPr>
              <a:t>letters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   • A </a:t>
            </a:r>
            <a:r>
              <a:rPr b="1" i="0" lang="en-US" sz="2800" u="none" cap="none" strike="noStrike">
                <a:solidFill>
                  <a:srgbClr val="FFFF00"/>
                </a:solidFill>
                <a:latin typeface="Tahoma"/>
                <a:ea typeface="Tahoma"/>
                <a:cs typeface="Tahoma"/>
                <a:sym typeface="Tahoma"/>
              </a:rPr>
              <a:t>consonant</a:t>
            </a:r>
            <a:r>
              <a:rPr b="0" i="0" lang="en-US" sz="2800" u="none" cap="none" strike="noStrike">
                <a:solidFill>
                  <a:srgbClr val="FFFFFF"/>
                </a:solidFill>
                <a:latin typeface="Tahoma"/>
                <a:ea typeface="Tahoma"/>
                <a:cs typeface="Tahoma"/>
                <a:sym typeface="Tahoma"/>
              </a:rPr>
              <a:t>, divide off the </a:t>
            </a:r>
            <a:r>
              <a:rPr b="1" i="0" lang="en-US" sz="2800" u="none" cap="none" strike="noStrike">
                <a:solidFill>
                  <a:srgbClr val="FFFF00"/>
                </a:solidFill>
                <a:latin typeface="Tahoma"/>
                <a:ea typeface="Tahoma"/>
                <a:cs typeface="Tahoma"/>
                <a:sym typeface="Tahoma"/>
              </a:rPr>
              <a:t>first three</a:t>
            </a:r>
            <a:r>
              <a:rPr b="0" i="0" lang="en-US" sz="2800" u="none" cap="none" strike="noStrike">
                <a:solidFill>
                  <a:srgbClr val="FFFF00"/>
                </a:solidFill>
                <a:latin typeface="Tahoma"/>
                <a:ea typeface="Tahoma"/>
                <a:cs typeface="Tahoma"/>
                <a:sym typeface="Tahoma"/>
              </a:rPr>
              <a:t> </a:t>
            </a:r>
            <a:r>
              <a:rPr b="0" i="0" lang="en-US" sz="2800" u="none" cap="none" strike="noStrike">
                <a:solidFill>
                  <a:srgbClr val="FFFFFF"/>
                </a:solidFill>
                <a:latin typeface="Tahoma"/>
                <a:ea typeface="Tahoma"/>
                <a:cs typeface="Tahoma"/>
                <a:sym typeface="Tahoma"/>
              </a:rPr>
              <a:t>letters</a:t>
            </a:r>
            <a:endParaRPr b="0" i="0" sz="2800" u="none" cap="none" strike="noStrike">
              <a:solidFill>
                <a:srgbClr val="FFFFFF"/>
              </a:solidFill>
              <a:latin typeface="Helvetica Neue"/>
              <a:ea typeface="Helvetica Neue"/>
              <a:cs typeface="Helvetica Neue"/>
              <a:sym typeface="Helvetica Neue"/>
            </a:endParaRPr>
          </a:p>
        </p:txBody>
      </p:sp>
      <p:sp>
        <p:nvSpPr>
          <p:cNvPr id="637" name="Google Shape;637;p70"/>
          <p:cNvSpPr/>
          <p:nvPr/>
        </p:nvSpPr>
        <p:spPr>
          <a:xfrm>
            <a:off x="423863" y="241300"/>
            <a:ext cx="66342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Permanent Marker"/>
                <a:ea typeface="Permanent Marker"/>
                <a:cs typeface="Permanent Marker"/>
                <a:sym typeface="Permanent Marker"/>
              </a:rPr>
              <a:t>Rule 1: The first Rule of Twos and Threes is:</a:t>
            </a:r>
            <a:endParaRPr b="1" i="0" sz="4000" u="none" cap="none" strike="noStrike">
              <a:solidFill>
                <a:schemeClr val="accent2"/>
              </a:solidFill>
              <a:latin typeface="Helvetica Neue"/>
              <a:ea typeface="Helvetica Neue"/>
              <a:cs typeface="Helvetica Neue"/>
              <a:sym typeface="Helvetica Neue"/>
            </a:endParaRPr>
          </a:p>
        </p:txBody>
      </p:sp>
      <p:sp>
        <p:nvSpPr>
          <p:cNvPr id="638" name="Google Shape;638;p70"/>
          <p:cNvSpPr/>
          <p:nvPr/>
        </p:nvSpPr>
        <p:spPr>
          <a:xfrm>
            <a:off x="2959100" y="5267325"/>
            <a:ext cx="26034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as pir in</a:t>
            </a:r>
            <a:endParaRPr b="0" i="0" sz="1400" u="none" cap="none" strike="noStrike">
              <a:solidFill>
                <a:srgbClr val="000000"/>
              </a:solidFill>
              <a:latin typeface="Arial"/>
              <a:ea typeface="Arial"/>
              <a:cs typeface="Arial"/>
              <a:sym typeface="Arial"/>
            </a:endParaRPr>
          </a:p>
        </p:txBody>
      </p:sp>
      <p:cxnSp>
        <p:nvCxnSpPr>
          <p:cNvPr id="639" name="Google Shape;639;p70"/>
          <p:cNvCxnSpPr/>
          <p:nvPr/>
        </p:nvCxnSpPr>
        <p:spPr>
          <a:xfrm>
            <a:off x="4150989" y="2610613"/>
            <a:ext cx="0" cy="806400"/>
          </a:xfrm>
          <a:prstGeom prst="straightConnector1">
            <a:avLst/>
          </a:prstGeom>
          <a:noFill/>
          <a:ln cap="flat" cmpd="sng" w="38100">
            <a:solidFill>
              <a:srgbClr val="F71FA0"/>
            </a:solidFill>
            <a:prstDash val="solid"/>
            <a:round/>
            <a:headEnd len="sm" w="sm" type="none"/>
            <a:tailEnd len="sm" w="sm" type="none"/>
          </a:ln>
        </p:spPr>
      </p:cxnSp>
      <p:cxnSp>
        <p:nvCxnSpPr>
          <p:cNvPr id="640" name="Google Shape;640;p70"/>
          <p:cNvCxnSpPr/>
          <p:nvPr/>
        </p:nvCxnSpPr>
        <p:spPr>
          <a:xfrm>
            <a:off x="5183397" y="2610625"/>
            <a:ext cx="0" cy="806400"/>
          </a:xfrm>
          <a:prstGeom prst="straightConnector1">
            <a:avLst/>
          </a:prstGeom>
          <a:noFill/>
          <a:ln cap="flat" cmpd="sng" w="38100">
            <a:solidFill>
              <a:srgbClr val="F71FA0"/>
            </a:solidFill>
            <a:prstDash val="solid"/>
            <a:round/>
            <a:headEnd len="sm" w="sm" type="none"/>
            <a:tailEnd len="sm" w="sm" type="none"/>
          </a:ln>
        </p:spPr>
      </p:cxnSp>
      <p:cxnSp>
        <p:nvCxnSpPr>
          <p:cNvPr id="641" name="Google Shape;641;p70"/>
          <p:cNvCxnSpPr/>
          <p:nvPr/>
        </p:nvCxnSpPr>
        <p:spPr>
          <a:xfrm>
            <a:off x="4388135" y="5262700"/>
            <a:ext cx="0" cy="806400"/>
          </a:xfrm>
          <a:prstGeom prst="straightConnector1">
            <a:avLst/>
          </a:prstGeom>
          <a:noFill/>
          <a:ln cap="flat" cmpd="sng" w="38100">
            <a:solidFill>
              <a:srgbClr val="F71FA0"/>
            </a:solidFill>
            <a:prstDash val="solid"/>
            <a:round/>
            <a:headEnd len="sm" w="sm" type="none"/>
            <a:tailEnd len="sm" w="sm" type="none"/>
          </a:ln>
        </p:spPr>
      </p:cxnSp>
      <p:cxnSp>
        <p:nvCxnSpPr>
          <p:cNvPr id="642" name="Google Shape;642;p70"/>
          <p:cNvCxnSpPr/>
          <p:nvPr/>
        </p:nvCxnSpPr>
        <p:spPr>
          <a:xfrm>
            <a:off x="3642149" y="5262700"/>
            <a:ext cx="0" cy="806400"/>
          </a:xfrm>
          <a:prstGeom prst="straightConnector1">
            <a:avLst/>
          </a:prstGeom>
          <a:noFill/>
          <a:ln cap="flat" cmpd="sng" w="38100">
            <a:solidFill>
              <a:srgbClr val="F71FA0"/>
            </a:solidFill>
            <a:prstDash val="solid"/>
            <a:round/>
            <a:headEnd len="sm" w="sm" type="none"/>
            <a:tailEnd len="sm" w="sm" type="none"/>
          </a:ln>
        </p:spPr>
      </p:cxnSp>
      <p:cxnSp>
        <p:nvCxnSpPr>
          <p:cNvPr id="643" name="Google Shape;643;p70"/>
          <p:cNvCxnSpPr/>
          <p:nvPr/>
        </p:nvCxnSpPr>
        <p:spPr>
          <a:xfrm>
            <a:off x="3293744" y="4070363"/>
            <a:ext cx="0" cy="806400"/>
          </a:xfrm>
          <a:prstGeom prst="straightConnector1">
            <a:avLst/>
          </a:prstGeom>
          <a:noFill/>
          <a:ln cap="flat" cmpd="sng" w="38100">
            <a:solidFill>
              <a:srgbClr val="F71FA0"/>
            </a:solidFill>
            <a:prstDash val="solid"/>
            <a:round/>
            <a:headEnd len="sm" w="sm" type="none"/>
            <a:tailEnd len="sm" w="sm" type="none"/>
          </a:ln>
        </p:spPr>
      </p:cxnSp>
      <p:cxnSp>
        <p:nvCxnSpPr>
          <p:cNvPr id="644" name="Google Shape;644;p70"/>
          <p:cNvCxnSpPr/>
          <p:nvPr/>
        </p:nvCxnSpPr>
        <p:spPr>
          <a:xfrm>
            <a:off x="2614992" y="4070363"/>
            <a:ext cx="0" cy="806400"/>
          </a:xfrm>
          <a:prstGeom prst="straightConnector1">
            <a:avLst/>
          </a:prstGeom>
          <a:noFill/>
          <a:ln cap="flat" cmpd="sng" w="38100">
            <a:solidFill>
              <a:srgbClr val="F71FA0"/>
            </a:solidFill>
            <a:prstDash val="solid"/>
            <a:round/>
            <a:headEnd len="sm" w="sm" type="none"/>
            <a:tailEnd len="sm" w="sm" type="none"/>
          </a:ln>
        </p:spPr>
      </p:cxnSp>
      <p:sp>
        <p:nvSpPr>
          <p:cNvPr id="645" name="Google Shape;645;p7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651" name="Google Shape;651;p7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5600"/>
              <a:t>Let’s try to think of a way to remember that the number 2 goes with vowels and 3 goes with consonants…</a:t>
            </a:r>
            <a:endParaRPr sz="5600"/>
          </a:p>
        </p:txBody>
      </p:sp>
      <p:sp>
        <p:nvSpPr>
          <p:cNvPr id="652" name="Google Shape;652;p7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18"/>
          <p:cNvGrpSpPr/>
          <p:nvPr/>
        </p:nvGrpSpPr>
        <p:grpSpPr>
          <a:xfrm>
            <a:off x="609600" y="228600"/>
            <a:ext cx="7899400" cy="5865813"/>
            <a:chOff x="400" y="162"/>
            <a:chExt cx="4976" cy="3695"/>
          </a:xfrm>
        </p:grpSpPr>
        <p:sp>
          <p:nvSpPr>
            <p:cNvPr id="121" name="Google Shape;121;p18"/>
            <p:cNvSpPr/>
            <p:nvPr/>
          </p:nvSpPr>
          <p:spPr>
            <a:xfrm>
              <a:off x="400" y="549"/>
              <a:ext cx="4800" cy="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22" name="Google Shape;122;p18"/>
            <p:cNvCxnSpPr/>
            <p:nvPr/>
          </p:nvCxnSpPr>
          <p:spPr>
            <a:xfrm rot="10800000">
              <a:off x="490" y="1545"/>
              <a:ext cx="3000" cy="0"/>
            </a:xfrm>
            <a:prstGeom prst="straightConnector1">
              <a:avLst/>
            </a:prstGeom>
            <a:noFill/>
            <a:ln cap="flat" cmpd="sng" w="38100">
              <a:solidFill>
                <a:schemeClr val="dk1"/>
              </a:solidFill>
              <a:prstDash val="solid"/>
              <a:round/>
              <a:headEnd len="sm" w="sm" type="none"/>
              <a:tailEnd len="sm" w="sm" type="none"/>
            </a:ln>
          </p:spPr>
        </p:cxnSp>
        <p:cxnSp>
          <p:nvCxnSpPr>
            <p:cNvPr id="123" name="Google Shape;123;p18"/>
            <p:cNvCxnSpPr/>
            <p:nvPr/>
          </p:nvCxnSpPr>
          <p:spPr>
            <a:xfrm>
              <a:off x="3490" y="557"/>
              <a:ext cx="0" cy="3300"/>
            </a:xfrm>
            <a:prstGeom prst="straightConnector1">
              <a:avLst/>
            </a:prstGeom>
            <a:noFill/>
            <a:ln cap="flat" cmpd="sng" w="38100">
              <a:solidFill>
                <a:schemeClr val="dk1"/>
              </a:solidFill>
              <a:prstDash val="solid"/>
              <a:round/>
              <a:headEnd len="sm" w="sm" type="none"/>
              <a:tailEnd len="sm" w="sm" type="none"/>
            </a:ln>
          </p:spPr>
        </p:cxnSp>
        <p:sp>
          <p:nvSpPr>
            <p:cNvPr id="124" name="Google Shape;124;p18"/>
            <p:cNvSpPr/>
            <p:nvPr/>
          </p:nvSpPr>
          <p:spPr>
            <a:xfrm>
              <a:off x="404" y="180"/>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25" name="Google Shape;125;p18"/>
            <p:cNvCxnSpPr/>
            <p:nvPr/>
          </p:nvCxnSpPr>
          <p:spPr>
            <a:xfrm>
              <a:off x="404" y="340"/>
              <a:ext cx="1500" cy="0"/>
            </a:xfrm>
            <a:prstGeom prst="straightConnector1">
              <a:avLst/>
            </a:prstGeom>
            <a:noFill/>
            <a:ln cap="flat" cmpd="sng" w="19050">
              <a:solidFill>
                <a:schemeClr val="dk1"/>
              </a:solidFill>
              <a:prstDash val="solid"/>
              <a:round/>
              <a:headEnd len="sm" w="sm" type="none"/>
              <a:tailEnd len="sm" w="sm" type="none"/>
            </a:ln>
          </p:spPr>
        </p:cxnSp>
        <p:sp>
          <p:nvSpPr>
            <p:cNvPr id="126" name="Google Shape;126;p18"/>
            <p:cNvSpPr txBox="1"/>
            <p:nvPr/>
          </p:nvSpPr>
          <p:spPr>
            <a:xfrm>
              <a:off x="406"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Teacher:</a:t>
              </a:r>
              <a:endParaRPr b="0" i="0" sz="1400" u="none" cap="none" strike="noStrike">
                <a:solidFill>
                  <a:srgbClr val="000000"/>
                </a:solidFill>
                <a:latin typeface="Arial"/>
                <a:ea typeface="Arial"/>
                <a:cs typeface="Arial"/>
                <a:sym typeface="Arial"/>
              </a:endParaRPr>
            </a:p>
          </p:txBody>
        </p:sp>
        <p:sp>
          <p:nvSpPr>
            <p:cNvPr id="127" name="Google Shape;127;p18"/>
            <p:cNvSpPr txBox="1"/>
            <p:nvPr/>
          </p:nvSpPr>
          <p:spPr>
            <a:xfrm>
              <a:off x="406" y="337"/>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Time:</a:t>
              </a:r>
              <a:endParaRPr b="0" i="0" sz="1400" u="none" cap="none" strike="noStrike">
                <a:solidFill>
                  <a:srgbClr val="000000"/>
                </a:solidFill>
                <a:latin typeface="Arial"/>
                <a:ea typeface="Arial"/>
                <a:cs typeface="Arial"/>
                <a:sym typeface="Arial"/>
              </a:endParaRPr>
            </a:p>
          </p:txBody>
        </p:sp>
        <p:sp>
          <p:nvSpPr>
            <p:cNvPr id="128" name="Google Shape;128;p18"/>
            <p:cNvSpPr txBox="1"/>
            <p:nvPr/>
          </p:nvSpPr>
          <p:spPr>
            <a:xfrm>
              <a:off x="1846" y="162"/>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000000"/>
                </a:buClr>
                <a:buSzPts val="1600"/>
                <a:buFont typeface="Arial"/>
                <a:buNone/>
              </a:pPr>
              <a:r>
                <a:rPr b="1" i="0" lang="en-US" sz="1600" u="none" cap="none" strike="noStrike">
                  <a:solidFill>
                    <a:schemeClr val="dk1"/>
                  </a:solidFill>
                  <a:latin typeface="Times"/>
                  <a:ea typeface="Times"/>
                  <a:cs typeface="Times"/>
                  <a:sym typeface="Times"/>
                </a:rPr>
                <a:t>The</a:t>
              </a:r>
              <a:endParaRPr b="1" i="0" sz="2800" u="none" cap="none" strike="noStrike">
                <a:solidFill>
                  <a:schemeClr val="dk1"/>
                </a:solidFill>
                <a:latin typeface="Times"/>
                <a:ea typeface="Times"/>
                <a:cs typeface="Times"/>
                <a:sym typeface="Times"/>
              </a:endParaRPr>
            </a:p>
            <a:p>
              <a:pPr indent="0" lvl="0" marL="0" marR="0" rtl="0" algn="l">
                <a:lnSpc>
                  <a:spcPct val="70000"/>
                </a:lnSpc>
                <a:spcBef>
                  <a:spcPts val="0"/>
                </a:spcBef>
                <a:spcAft>
                  <a:spcPts val="0"/>
                </a:spcAft>
                <a:buClr>
                  <a:srgbClr val="000000"/>
                </a:buClr>
                <a:buSzPts val="3200"/>
                <a:buFont typeface="Arial"/>
                <a:buNone/>
              </a:pPr>
              <a:r>
                <a:rPr b="1" i="0" lang="en-US" sz="3200" u="none" cap="none" strike="noStrike">
                  <a:solidFill>
                    <a:schemeClr val="dk1"/>
                  </a:solidFill>
                  <a:latin typeface="Times"/>
                  <a:ea typeface="Times"/>
                  <a:cs typeface="Times"/>
                  <a:sym typeface="Times"/>
                </a:rPr>
                <a:t>Course Organizer</a:t>
              </a:r>
              <a:endParaRPr b="1" i="0" sz="2800" u="none" cap="none" strike="noStrike">
                <a:solidFill>
                  <a:schemeClr val="dk1"/>
                </a:solidFill>
                <a:latin typeface="Times"/>
                <a:ea typeface="Times"/>
                <a:cs typeface="Times"/>
                <a:sym typeface="Times"/>
              </a:endParaRPr>
            </a:p>
          </p:txBody>
        </p:sp>
        <p:sp>
          <p:nvSpPr>
            <p:cNvPr id="129" name="Google Shape;129;p18"/>
            <p:cNvSpPr/>
            <p:nvPr/>
          </p:nvSpPr>
          <p:spPr>
            <a:xfrm>
              <a:off x="3876" y="184"/>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30" name="Google Shape;130;p18"/>
            <p:cNvCxnSpPr/>
            <p:nvPr/>
          </p:nvCxnSpPr>
          <p:spPr>
            <a:xfrm>
              <a:off x="3876" y="344"/>
              <a:ext cx="1500" cy="0"/>
            </a:xfrm>
            <a:prstGeom prst="straightConnector1">
              <a:avLst/>
            </a:prstGeom>
            <a:noFill/>
            <a:ln cap="flat" cmpd="sng" w="19050">
              <a:solidFill>
                <a:schemeClr val="dk1"/>
              </a:solidFill>
              <a:prstDash val="solid"/>
              <a:round/>
              <a:headEnd len="sm" w="sm" type="none"/>
              <a:tailEnd len="sm" w="sm" type="none"/>
            </a:ln>
          </p:spPr>
        </p:cxnSp>
        <p:sp>
          <p:nvSpPr>
            <p:cNvPr id="131" name="Google Shape;131;p18"/>
            <p:cNvSpPr txBox="1"/>
            <p:nvPr/>
          </p:nvSpPr>
          <p:spPr>
            <a:xfrm>
              <a:off x="3874"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132" name="Google Shape;132;p18"/>
            <p:cNvSpPr txBox="1"/>
            <p:nvPr/>
          </p:nvSpPr>
          <p:spPr>
            <a:xfrm>
              <a:off x="3874" y="337"/>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Course Dates:</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3532" y="596"/>
              <a:ext cx="1800" cy="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p18"/>
            <p:cNvSpPr/>
            <p:nvPr/>
          </p:nvSpPr>
          <p:spPr>
            <a:xfrm>
              <a:off x="3764" y="62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8"/>
            <p:cNvSpPr txBox="1"/>
            <p:nvPr/>
          </p:nvSpPr>
          <p:spPr>
            <a:xfrm>
              <a:off x="610" y="571"/>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This Course: </a:t>
              </a:r>
              <a:r>
                <a:rPr b="0" i="1" lang="en-US" sz="20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136" name="Google Shape;136;p18"/>
            <p:cNvSpPr/>
            <p:nvPr/>
          </p:nvSpPr>
          <p:spPr>
            <a:xfrm>
              <a:off x="508" y="66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8"/>
            <p:cNvSpPr/>
            <p:nvPr/>
          </p:nvSpPr>
          <p:spPr>
            <a:xfrm>
              <a:off x="1144" y="16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18"/>
            <p:cNvSpPr txBox="1"/>
            <p:nvPr/>
          </p:nvSpPr>
          <p:spPr>
            <a:xfrm>
              <a:off x="1246" y="1553"/>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Course Questions:</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572" y="1032"/>
              <a:ext cx="2700" cy="3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18"/>
            <p:cNvSpPr/>
            <p:nvPr/>
          </p:nvSpPr>
          <p:spPr>
            <a:xfrm>
              <a:off x="516" y="1128"/>
              <a:ext cx="3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18"/>
            <p:cNvSpPr txBox="1"/>
            <p:nvPr/>
          </p:nvSpPr>
          <p:spPr>
            <a:xfrm>
              <a:off x="518" y="1105"/>
              <a:ext cx="3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about</a:t>
              </a:r>
              <a:endParaRPr b="0" i="0" sz="1400" u="none" cap="none" strike="noStrike">
                <a:solidFill>
                  <a:srgbClr val="000000"/>
                </a:solidFill>
                <a:latin typeface="Arial"/>
                <a:ea typeface="Arial"/>
                <a:cs typeface="Arial"/>
                <a:sym typeface="Arial"/>
              </a:endParaRPr>
            </a:p>
          </p:txBody>
        </p:sp>
      </p:grpSp>
      <p:sp>
        <p:nvSpPr>
          <p:cNvPr id="142" name="Google Shape;142;p18"/>
          <p:cNvSpPr txBox="1"/>
          <p:nvPr/>
        </p:nvSpPr>
        <p:spPr>
          <a:xfrm>
            <a:off x="1371600" y="1676400"/>
            <a:ext cx="38100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building the knowledge, strategies, and habits of learning that will make you a great reader and help you reach important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143" name="Google Shape;143;p18"/>
          <p:cNvSpPr txBox="1"/>
          <p:nvPr/>
        </p:nvSpPr>
        <p:spPr>
          <a:xfrm>
            <a:off x="838200" y="2895600"/>
            <a:ext cx="4435500" cy="2967000"/>
          </a:xfrm>
          <a:prstGeom prst="rect">
            <a:avLst/>
          </a:prstGeom>
          <a:noFill/>
          <a:ln>
            <a:noFill/>
          </a:ln>
        </p:spPr>
        <p:txBody>
          <a:bodyPr anchorCtr="0" anchor="t" bIns="45700" lIns="91425" spcFirstLastPara="1" rIns="91425" wrap="square" tIns="45700">
            <a:noAutofit/>
          </a:bodyPr>
          <a:lstStyle/>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1.	How does thinking about your dreams and possibilities for your life change the way you approach learning?</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2. 	Why do good learners know and use several different reading strategies? </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3. 	How can learning new words and spending lots of time reading improve the knowledge that you have?</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4. 	Why is reading fluently important?</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5. 	Why is developing good habits of learning important?</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6. 	How does improving your reading help you reach your goals and dreams?</a:t>
            </a:r>
            <a:endParaRPr b="0" i="0" sz="1400" u="none" cap="none" strike="noStrike">
              <a:solidFill>
                <a:srgbClr val="000000"/>
              </a:solidFill>
              <a:latin typeface="Arial"/>
              <a:ea typeface="Arial"/>
              <a:cs typeface="Arial"/>
              <a:sym typeface="Arial"/>
            </a:endParaRPr>
          </a:p>
          <a:p>
            <a:pPr indent="-234950" lvl="0" marL="292100" marR="0" rtl="0" algn="l">
              <a:lnSpc>
                <a:spcPct val="100000"/>
              </a:lnSpc>
              <a:spcBef>
                <a:spcPts val="0"/>
              </a:spcBef>
              <a:spcAft>
                <a:spcPts val="0"/>
              </a:spcAft>
              <a:buClr>
                <a:schemeClr val="dk1"/>
              </a:buClr>
              <a:buSzPts val="900"/>
              <a:buFont typeface="Times"/>
              <a:buNone/>
            </a:pPr>
            <a:r>
              <a:t/>
            </a:r>
            <a:endParaRPr b="0" i="0" sz="900" u="none" cap="none" strike="noStrike">
              <a:solidFill>
                <a:schemeClr val="dk1"/>
              </a:solidFill>
              <a:latin typeface="Calibri"/>
              <a:ea typeface="Calibri"/>
              <a:cs typeface="Calibri"/>
              <a:sym typeface="Calibri"/>
            </a:endParaRPr>
          </a:p>
        </p:txBody>
      </p:sp>
      <p:sp>
        <p:nvSpPr>
          <p:cNvPr id="144" name="Google Shape;144;p18"/>
          <p:cNvSpPr txBox="1"/>
          <p:nvPr/>
        </p:nvSpPr>
        <p:spPr>
          <a:xfrm>
            <a:off x="6248400" y="920750"/>
            <a:ext cx="1547700" cy="2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Grading Procedures</a:t>
            </a:r>
            <a:endParaRPr b="0" i="0" sz="1400" u="none" cap="none" strike="noStrike">
              <a:solidFill>
                <a:srgbClr val="000000"/>
              </a:solidFill>
              <a:latin typeface="Arial"/>
              <a:ea typeface="Arial"/>
              <a:cs typeface="Arial"/>
              <a:sym typeface="Arial"/>
            </a:endParaRPr>
          </a:p>
        </p:txBody>
      </p:sp>
      <p:sp>
        <p:nvSpPr>
          <p:cNvPr id="145" name="Google Shape;145;p18"/>
          <p:cNvSpPr txBox="1"/>
          <p:nvPr/>
        </p:nvSpPr>
        <p:spPr>
          <a:xfrm>
            <a:off x="5638800" y="1752600"/>
            <a:ext cx="2667000" cy="21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Participation &amp; Discussion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Skills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Assignments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Book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Tests &amp; Quizzes	</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2"/>
          <p:cNvSpPr/>
          <p:nvPr/>
        </p:nvSpPr>
        <p:spPr>
          <a:xfrm>
            <a:off x="693738" y="509588"/>
            <a:ext cx="7543800" cy="1311300"/>
          </a:xfrm>
          <a:prstGeom prst="rect">
            <a:avLst/>
          </a:prstGeom>
          <a:solidFill>
            <a:schemeClr val="accent1"/>
          </a:solidFill>
          <a:ln cap="flat" cmpd="sng" w="9525">
            <a:solidFill>
              <a:srgbClr val="1241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Helvetica Neue"/>
                <a:ea typeface="Helvetica Neue"/>
                <a:cs typeface="Helvetica Neue"/>
                <a:sym typeface="Helvetica Neue"/>
              </a:rPr>
              <a:t>If you can’t make sense of the stem after using Rule 1</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rgbClr val="FFFFFF"/>
              </a:buClr>
              <a:buSzPts val="2800"/>
              <a:buFont typeface="Helvetica Neue"/>
              <a:buChar char="•"/>
            </a:pPr>
            <a:r>
              <a:rPr b="0" i="0" lang="en-US" sz="2800" u="none" cap="none" strike="noStrike">
                <a:solidFill>
                  <a:srgbClr val="FFFFFF"/>
                </a:solidFill>
                <a:latin typeface="Helvetica Neue"/>
                <a:ea typeface="Helvetica Neue"/>
                <a:cs typeface="Helvetica Neue"/>
                <a:sym typeface="Helvetica Neue"/>
              </a:rPr>
              <a:t>Take off the first letter of the stem </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rgbClr val="FFFFFF"/>
              </a:buClr>
              <a:buSzPts val="2800"/>
              <a:buFont typeface="Helvetica Neue"/>
              <a:buChar char="•"/>
            </a:pPr>
            <a:r>
              <a:rPr b="0" i="0" lang="en-US" sz="2800" u="none" cap="none" strike="noStrike">
                <a:solidFill>
                  <a:srgbClr val="FFFFFF"/>
                </a:solidFill>
                <a:latin typeface="Helvetica Neue"/>
                <a:ea typeface="Helvetica Neue"/>
                <a:cs typeface="Helvetica Neue"/>
                <a:sym typeface="Helvetica Neue"/>
              </a:rPr>
              <a:t>Use Rule 1 again</a:t>
            </a:r>
            <a:endParaRPr b="0" i="0" sz="3200" u="none" cap="none" strike="noStrike">
              <a:solidFill>
                <a:srgbClr val="FFFFFF"/>
              </a:solidFill>
              <a:latin typeface="Helvetica Neue"/>
              <a:ea typeface="Helvetica Neue"/>
              <a:cs typeface="Helvetica Neue"/>
              <a:sym typeface="Helvetica Neue"/>
            </a:endParaRPr>
          </a:p>
        </p:txBody>
      </p:sp>
      <p:sp>
        <p:nvSpPr>
          <p:cNvPr id="659" name="Google Shape;659;p72"/>
          <p:cNvSpPr txBox="1"/>
          <p:nvPr/>
        </p:nvSpPr>
        <p:spPr>
          <a:xfrm>
            <a:off x="1981200" y="3540125"/>
            <a:ext cx="3124200" cy="14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800"/>
              </a:spcBef>
              <a:spcAft>
                <a:spcPts val="0"/>
              </a:spcAft>
              <a:buClr>
                <a:srgbClr val="000000"/>
              </a:buClr>
              <a:buSzPts val="3600"/>
              <a:buFont typeface="Arial"/>
              <a:buNone/>
            </a:pPr>
            <a:r>
              <a:t/>
            </a:r>
            <a:endParaRPr b="1" i="0" sz="3600" u="none" cap="none" strike="noStrike">
              <a:solidFill>
                <a:schemeClr val="dk1"/>
              </a:solidFill>
              <a:latin typeface="Courier"/>
              <a:ea typeface="Courier"/>
              <a:cs typeface="Courier"/>
              <a:sym typeface="Courier"/>
            </a:endParaRPr>
          </a:p>
        </p:txBody>
      </p:sp>
      <p:sp>
        <p:nvSpPr>
          <p:cNvPr id="660" name="Google Shape;660;p72"/>
          <p:cNvSpPr/>
          <p:nvPr/>
        </p:nvSpPr>
        <p:spPr>
          <a:xfrm>
            <a:off x="1371600" y="2625725"/>
            <a:ext cx="3657600" cy="297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61" name="Google Shape;661;p72"/>
          <p:cNvSpPr/>
          <p:nvPr/>
        </p:nvSpPr>
        <p:spPr>
          <a:xfrm>
            <a:off x="539750" y="0"/>
            <a:ext cx="17700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Helvetica Neue"/>
                <a:ea typeface="Helvetica Neue"/>
                <a:cs typeface="Helvetica Neue"/>
                <a:sym typeface="Helvetica Neue"/>
              </a:rPr>
              <a:t>Rule 2:</a:t>
            </a:r>
            <a:endParaRPr b="1" i="0" sz="4000" u="none" cap="none" strike="noStrike">
              <a:solidFill>
                <a:schemeClr val="accent2"/>
              </a:solidFill>
              <a:latin typeface="Helvetica Neue"/>
              <a:ea typeface="Helvetica Neue"/>
              <a:cs typeface="Helvetica Neue"/>
              <a:sym typeface="Helvetica Neue"/>
            </a:endParaRPr>
          </a:p>
        </p:txBody>
      </p:sp>
      <p:sp>
        <p:nvSpPr>
          <p:cNvPr id="662" name="Google Shape;662;p72"/>
          <p:cNvSpPr/>
          <p:nvPr/>
        </p:nvSpPr>
        <p:spPr>
          <a:xfrm>
            <a:off x="2309813" y="1930400"/>
            <a:ext cx="4545000" cy="2943300"/>
          </a:xfrm>
          <a:prstGeom prst="rect">
            <a:avLst/>
          </a:prstGeom>
          <a:noFill/>
          <a:ln cap="flat" cmpd="sng" w="508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63" name="Google Shape;663;p72"/>
          <p:cNvSpPr txBox="1"/>
          <p:nvPr/>
        </p:nvSpPr>
        <p:spPr>
          <a:xfrm>
            <a:off x="3424238" y="2506663"/>
            <a:ext cx="2379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
        <p:nvSpPr>
          <p:cNvPr id="664" name="Google Shape;664;p72"/>
          <p:cNvSpPr txBox="1"/>
          <p:nvPr/>
        </p:nvSpPr>
        <p:spPr>
          <a:xfrm>
            <a:off x="3961607" y="2392363"/>
            <a:ext cx="2227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clench</a:t>
            </a:r>
            <a:endParaRPr b="0" i="0" sz="1400" u="none" cap="none" strike="noStrike">
              <a:solidFill>
                <a:srgbClr val="000000"/>
              </a:solidFill>
              <a:latin typeface="Arial"/>
              <a:ea typeface="Arial"/>
              <a:cs typeface="Arial"/>
              <a:sym typeface="Arial"/>
            </a:endParaRPr>
          </a:p>
        </p:txBody>
      </p:sp>
      <p:sp>
        <p:nvSpPr>
          <p:cNvPr id="665" name="Google Shape;665;p72"/>
          <p:cNvSpPr txBox="1"/>
          <p:nvPr/>
        </p:nvSpPr>
        <p:spPr>
          <a:xfrm>
            <a:off x="3806825" y="3582988"/>
            <a:ext cx="2227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C  lench</a:t>
            </a:r>
            <a:endParaRPr b="1" i="0" sz="2400" u="none" cap="none" strike="noStrike">
              <a:solidFill>
                <a:schemeClr val="dk1"/>
              </a:solidFill>
              <a:latin typeface="Century Gothic"/>
              <a:ea typeface="Century Gothic"/>
              <a:cs typeface="Century Gothic"/>
              <a:sym typeface="Century Gothic"/>
            </a:endParaRPr>
          </a:p>
        </p:txBody>
      </p:sp>
      <p:cxnSp>
        <p:nvCxnSpPr>
          <p:cNvPr id="666" name="Google Shape;666;p72"/>
          <p:cNvCxnSpPr/>
          <p:nvPr/>
        </p:nvCxnSpPr>
        <p:spPr>
          <a:xfrm>
            <a:off x="4741333" y="3360430"/>
            <a:ext cx="0" cy="884100"/>
          </a:xfrm>
          <a:prstGeom prst="straightConnector1">
            <a:avLst/>
          </a:prstGeom>
          <a:noFill/>
          <a:ln cap="flat" cmpd="sng" w="38100">
            <a:solidFill>
              <a:srgbClr val="F71FA0"/>
            </a:solidFill>
            <a:prstDash val="solid"/>
            <a:round/>
            <a:headEnd len="sm" w="sm" type="none"/>
            <a:tailEnd len="sm" w="sm" type="none"/>
          </a:ln>
        </p:spPr>
      </p:cxnSp>
      <p:cxnSp>
        <p:nvCxnSpPr>
          <p:cNvPr id="667" name="Google Shape;667;p72"/>
          <p:cNvCxnSpPr/>
          <p:nvPr/>
        </p:nvCxnSpPr>
        <p:spPr>
          <a:xfrm>
            <a:off x="4564850" y="2084388"/>
            <a:ext cx="0" cy="884100"/>
          </a:xfrm>
          <a:prstGeom prst="straightConnector1">
            <a:avLst/>
          </a:prstGeom>
          <a:noFill/>
          <a:ln cap="flat" cmpd="sng" w="38100">
            <a:solidFill>
              <a:srgbClr val="F71FA0"/>
            </a:solidFill>
            <a:prstDash val="solid"/>
            <a:round/>
            <a:headEnd len="sm" w="sm" type="none"/>
            <a:tailEnd len="sm" w="sm" type="none"/>
          </a:ln>
        </p:spPr>
      </p:cxnSp>
      <p:cxnSp>
        <p:nvCxnSpPr>
          <p:cNvPr id="668" name="Google Shape;668;p72"/>
          <p:cNvCxnSpPr/>
          <p:nvPr/>
        </p:nvCxnSpPr>
        <p:spPr>
          <a:xfrm>
            <a:off x="3768725" y="2084388"/>
            <a:ext cx="1460400" cy="844500"/>
          </a:xfrm>
          <a:prstGeom prst="straightConnector1">
            <a:avLst/>
          </a:prstGeom>
          <a:noFill/>
          <a:ln cap="flat" cmpd="sng" w="76200">
            <a:solidFill>
              <a:schemeClr val="dk1"/>
            </a:solidFill>
            <a:prstDash val="solid"/>
            <a:round/>
            <a:headEnd len="sm" w="sm" type="none"/>
            <a:tailEnd len="sm" w="sm" type="none"/>
          </a:ln>
        </p:spPr>
      </p:cxnSp>
      <p:cxnSp>
        <p:nvCxnSpPr>
          <p:cNvPr id="669" name="Google Shape;669;p72"/>
          <p:cNvCxnSpPr/>
          <p:nvPr/>
        </p:nvCxnSpPr>
        <p:spPr>
          <a:xfrm flipH="1" rot="10800000">
            <a:off x="3806825" y="2079676"/>
            <a:ext cx="1343100" cy="768300"/>
          </a:xfrm>
          <a:prstGeom prst="straightConnector1">
            <a:avLst/>
          </a:prstGeom>
          <a:noFill/>
          <a:ln cap="flat" cmpd="sng" w="76200">
            <a:solidFill>
              <a:schemeClr val="dk1"/>
            </a:solidFill>
            <a:prstDash val="solid"/>
            <a:round/>
            <a:headEnd len="sm" w="sm" type="none"/>
            <a:tailEnd len="sm" w="sm" type="none"/>
          </a:ln>
        </p:spPr>
      </p:cxnSp>
      <p:sp>
        <p:nvSpPr>
          <p:cNvPr id="670" name="Google Shape;670;p72"/>
          <p:cNvSpPr txBox="1"/>
          <p:nvPr/>
        </p:nvSpPr>
        <p:spPr>
          <a:xfrm>
            <a:off x="3671887" y="5005388"/>
            <a:ext cx="29559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entury Gothic"/>
                <a:ea typeface="Century Gothic"/>
                <a:cs typeface="Century Gothic"/>
                <a:sym typeface="Century Gothic"/>
              </a:rPr>
              <a:t>scandal</a:t>
            </a:r>
            <a:endParaRPr b="0" i="0" sz="1400" u="none" cap="none" strike="noStrike">
              <a:solidFill>
                <a:srgbClr val="000000"/>
              </a:solidFill>
              <a:latin typeface="Arial"/>
              <a:ea typeface="Arial"/>
              <a:cs typeface="Arial"/>
              <a:sym typeface="Arial"/>
            </a:endParaRPr>
          </a:p>
        </p:txBody>
      </p:sp>
      <p:sp>
        <p:nvSpPr>
          <p:cNvPr id="671" name="Google Shape;671;p72"/>
          <p:cNvSpPr txBox="1"/>
          <p:nvPr/>
        </p:nvSpPr>
        <p:spPr>
          <a:xfrm>
            <a:off x="1538986" y="5135860"/>
            <a:ext cx="188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Try this word:</a:t>
            </a:r>
            <a:endParaRPr b="0" i="0" sz="1400" u="none" cap="none" strike="noStrike">
              <a:solidFill>
                <a:srgbClr val="000000"/>
              </a:solidFill>
              <a:latin typeface="Arial"/>
              <a:ea typeface="Arial"/>
              <a:cs typeface="Arial"/>
              <a:sym typeface="Arial"/>
            </a:endParaRPr>
          </a:p>
        </p:txBody>
      </p:sp>
      <p:sp>
        <p:nvSpPr>
          <p:cNvPr id="672" name="Google Shape;672;p7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3"/>
          <p:cNvSpPr/>
          <p:nvPr/>
        </p:nvSpPr>
        <p:spPr>
          <a:xfrm>
            <a:off x="304800" y="685800"/>
            <a:ext cx="8534400" cy="1177800"/>
          </a:xfrm>
          <a:prstGeom prst="rect">
            <a:avLst/>
          </a:prstGeom>
          <a:solidFill>
            <a:schemeClr val="accent1"/>
          </a:solidFill>
          <a:ln cap="flat" cmpd="sng" w="508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Tahoma"/>
                <a:ea typeface="Tahoma"/>
                <a:cs typeface="Tahoma"/>
                <a:sym typeface="Tahoma"/>
              </a:rPr>
              <a:t>When two different vowels are together, try making both of the vowel sounds.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CC"/>
              </a:solidFill>
              <a:latin typeface="Tahoma"/>
              <a:ea typeface="Tahoma"/>
              <a:cs typeface="Tahoma"/>
              <a:sym typeface="Tahoma"/>
            </a:endParaRPr>
          </a:p>
        </p:txBody>
      </p:sp>
      <p:sp>
        <p:nvSpPr>
          <p:cNvPr id="679" name="Google Shape;679;p73"/>
          <p:cNvSpPr txBox="1"/>
          <p:nvPr/>
        </p:nvSpPr>
        <p:spPr>
          <a:xfrm>
            <a:off x="609600" y="838200"/>
            <a:ext cx="73152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a:ea typeface="Times"/>
              <a:cs typeface="Times"/>
              <a:sym typeface="Times"/>
            </a:endParaRPr>
          </a:p>
        </p:txBody>
      </p:sp>
      <p:sp>
        <p:nvSpPr>
          <p:cNvPr id="680" name="Google Shape;680;p73"/>
          <p:cNvSpPr/>
          <p:nvPr/>
        </p:nvSpPr>
        <p:spPr>
          <a:xfrm>
            <a:off x="1828800" y="2971800"/>
            <a:ext cx="3657600" cy="297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81" name="Google Shape;681;p73"/>
          <p:cNvSpPr/>
          <p:nvPr/>
        </p:nvSpPr>
        <p:spPr>
          <a:xfrm>
            <a:off x="6070600" y="5233988"/>
            <a:ext cx="11493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faint</a:t>
            </a:r>
            <a:endParaRPr b="0" i="0" sz="1400" u="none" cap="none" strike="noStrike">
              <a:solidFill>
                <a:srgbClr val="000000"/>
              </a:solidFill>
              <a:latin typeface="Arial"/>
              <a:ea typeface="Arial"/>
              <a:cs typeface="Arial"/>
              <a:sym typeface="Arial"/>
            </a:endParaRPr>
          </a:p>
        </p:txBody>
      </p:sp>
      <p:sp>
        <p:nvSpPr>
          <p:cNvPr id="682" name="Google Shape;682;p73"/>
          <p:cNvSpPr/>
          <p:nvPr/>
        </p:nvSpPr>
        <p:spPr>
          <a:xfrm>
            <a:off x="347662" y="44970"/>
            <a:ext cx="18708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Helvetica Neue"/>
                <a:ea typeface="Helvetica Neue"/>
                <a:cs typeface="Helvetica Neue"/>
                <a:sym typeface="Helvetica Neue"/>
              </a:rPr>
              <a:t>Rule 3:</a:t>
            </a:r>
            <a:endParaRPr b="1" i="0" sz="4000" u="none" cap="none" strike="noStrike">
              <a:solidFill>
                <a:srgbClr val="0000CC"/>
              </a:solidFill>
              <a:latin typeface="Helvetica Neue"/>
              <a:ea typeface="Helvetica Neue"/>
              <a:cs typeface="Helvetica Neue"/>
              <a:sym typeface="Helvetica Neue"/>
            </a:endParaRPr>
          </a:p>
        </p:txBody>
      </p:sp>
      <p:sp>
        <p:nvSpPr>
          <p:cNvPr id="683" name="Google Shape;683;p73"/>
          <p:cNvSpPr/>
          <p:nvPr/>
        </p:nvSpPr>
        <p:spPr>
          <a:xfrm>
            <a:off x="1692275" y="5246688"/>
            <a:ext cx="11493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fiery</a:t>
            </a:r>
            <a:endParaRPr b="0" i="0" sz="1400" u="none" cap="none" strike="noStrike">
              <a:solidFill>
                <a:srgbClr val="000000"/>
              </a:solidFill>
              <a:latin typeface="Arial"/>
              <a:ea typeface="Arial"/>
              <a:cs typeface="Arial"/>
              <a:sym typeface="Arial"/>
            </a:endParaRPr>
          </a:p>
        </p:txBody>
      </p:sp>
      <p:sp>
        <p:nvSpPr>
          <p:cNvPr id="684" name="Google Shape;684;p73"/>
          <p:cNvSpPr/>
          <p:nvPr/>
        </p:nvSpPr>
        <p:spPr>
          <a:xfrm>
            <a:off x="6030928" y="2147900"/>
            <a:ext cx="21492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suicide</a:t>
            </a:r>
            <a:endParaRPr b="0" i="0" sz="1400" u="none" cap="none" strike="noStrike">
              <a:solidFill>
                <a:srgbClr val="000000"/>
              </a:solidFill>
              <a:latin typeface="Arial"/>
              <a:ea typeface="Arial"/>
              <a:cs typeface="Arial"/>
              <a:sym typeface="Arial"/>
            </a:endParaRPr>
          </a:p>
        </p:txBody>
      </p:sp>
      <p:sp>
        <p:nvSpPr>
          <p:cNvPr id="685" name="Google Shape;685;p73"/>
          <p:cNvSpPr/>
          <p:nvPr/>
        </p:nvSpPr>
        <p:spPr>
          <a:xfrm>
            <a:off x="3435177" y="5234000"/>
            <a:ext cx="20274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believe</a:t>
            </a:r>
            <a:endParaRPr b="0" i="0" sz="1400" u="none" cap="none" strike="noStrike">
              <a:solidFill>
                <a:srgbClr val="000000"/>
              </a:solidFill>
              <a:latin typeface="Arial"/>
              <a:ea typeface="Arial"/>
              <a:cs typeface="Arial"/>
              <a:sym typeface="Arial"/>
            </a:endParaRPr>
          </a:p>
        </p:txBody>
      </p:sp>
      <p:sp>
        <p:nvSpPr>
          <p:cNvPr id="686" name="Google Shape;686;p73"/>
          <p:cNvSpPr/>
          <p:nvPr/>
        </p:nvSpPr>
        <p:spPr>
          <a:xfrm>
            <a:off x="347663" y="3352800"/>
            <a:ext cx="8534400" cy="1238400"/>
          </a:xfrm>
          <a:prstGeom prst="rect">
            <a:avLst/>
          </a:prstGeom>
          <a:solidFill>
            <a:schemeClr val="accent1"/>
          </a:solidFill>
          <a:ln cap="flat" cmpd="sng" w="508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CC"/>
              </a:solidFill>
              <a:latin typeface="Tahoma"/>
              <a:ea typeface="Tahoma"/>
              <a:cs typeface="Tahoma"/>
              <a:sym typeface="Tahoma"/>
            </a:endParaRPr>
          </a:p>
          <a:p>
            <a:pPr indent="-152400" lvl="0" marL="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Tahoma"/>
                <a:ea typeface="Tahoma"/>
                <a:cs typeface="Tahoma"/>
                <a:sym typeface="Tahoma"/>
              </a:rPr>
              <a:t>If this doesn’t work, try pronouncing them together using only one of the vowel sounds. </a:t>
            </a:r>
            <a:endParaRPr b="0" i="0" sz="2000" u="none" cap="none" strike="noStrike">
              <a:solidFill>
                <a:srgbClr val="FFFFFF"/>
              </a:solidFill>
              <a:latin typeface="Tahoma"/>
              <a:ea typeface="Tahoma"/>
              <a:cs typeface="Tahoma"/>
              <a:sym typeface="Tahoma"/>
            </a:endParaRPr>
          </a:p>
        </p:txBody>
      </p:sp>
      <p:sp>
        <p:nvSpPr>
          <p:cNvPr id="687" name="Google Shape;687;p73"/>
          <p:cNvSpPr/>
          <p:nvPr/>
        </p:nvSpPr>
        <p:spPr>
          <a:xfrm>
            <a:off x="1008053" y="2160600"/>
            <a:ext cx="25431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meander</a:t>
            </a:r>
            <a:endParaRPr b="0" i="0" sz="1400" u="none" cap="none" strike="noStrike">
              <a:solidFill>
                <a:srgbClr val="000000"/>
              </a:solidFill>
              <a:latin typeface="Arial"/>
              <a:ea typeface="Arial"/>
              <a:cs typeface="Arial"/>
              <a:sym typeface="Arial"/>
            </a:endParaRPr>
          </a:p>
        </p:txBody>
      </p:sp>
      <p:sp>
        <p:nvSpPr>
          <p:cNvPr id="688" name="Google Shape;688;p73"/>
          <p:cNvSpPr/>
          <p:nvPr/>
        </p:nvSpPr>
        <p:spPr>
          <a:xfrm>
            <a:off x="3982600" y="2162175"/>
            <a:ext cx="12402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diet</a:t>
            </a:r>
            <a:endParaRPr b="0" i="0" sz="1400" u="none" cap="none" strike="noStrike">
              <a:solidFill>
                <a:srgbClr val="000000"/>
              </a:solidFill>
              <a:latin typeface="Arial"/>
              <a:ea typeface="Arial"/>
              <a:cs typeface="Arial"/>
              <a:sym typeface="Arial"/>
            </a:endParaRPr>
          </a:p>
        </p:txBody>
      </p:sp>
      <p:sp>
        <p:nvSpPr>
          <p:cNvPr id="689" name="Google Shape;689;p7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74"/>
          <p:cNvSpPr/>
          <p:nvPr/>
        </p:nvSpPr>
        <p:spPr>
          <a:xfrm>
            <a:off x="609600" y="4416425"/>
            <a:ext cx="28194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96" name="Google Shape;696;p74"/>
          <p:cNvSpPr/>
          <p:nvPr/>
        </p:nvSpPr>
        <p:spPr>
          <a:xfrm>
            <a:off x="381000" y="1749425"/>
            <a:ext cx="2971800" cy="2514600"/>
          </a:xfrm>
          <a:prstGeom prst="rect">
            <a:avLst/>
          </a:prstGeom>
          <a:noFill/>
          <a:ln cap="flat" cmpd="sng" w="50800">
            <a:solidFill>
              <a:srgbClr val="00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97" name="Google Shape;697;p74"/>
          <p:cNvSpPr/>
          <p:nvPr/>
        </p:nvSpPr>
        <p:spPr>
          <a:xfrm>
            <a:off x="5562600" y="1673225"/>
            <a:ext cx="3352800" cy="2590800"/>
          </a:xfrm>
          <a:prstGeom prst="rect">
            <a:avLst/>
          </a:prstGeom>
          <a:noFill/>
          <a:ln cap="flat" cmpd="sng" w="50800">
            <a:solidFill>
              <a:srgbClr val="E91F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98" name="Google Shape;698;p74"/>
          <p:cNvSpPr txBox="1"/>
          <p:nvPr/>
        </p:nvSpPr>
        <p:spPr>
          <a:xfrm>
            <a:off x="304800" y="4873625"/>
            <a:ext cx="8534400" cy="131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ourier"/>
              <a:ea typeface="Courier"/>
              <a:cs typeface="Courier"/>
              <a:sym typeface="Courier"/>
            </a:endParaRPr>
          </a:p>
          <a:p>
            <a:pPr indent="0" lvl="0" marL="0" marR="0" rtl="0" algn="l">
              <a:lnSpc>
                <a:spcPct val="100000"/>
              </a:lnSpc>
              <a:spcBef>
                <a:spcPts val="1600"/>
              </a:spcBef>
              <a:spcAft>
                <a:spcPts val="0"/>
              </a:spcAft>
              <a:buClr>
                <a:srgbClr val="000000"/>
              </a:buClr>
              <a:buSzPts val="3200"/>
              <a:buFont typeface="Arial"/>
              <a:buNone/>
            </a:pPr>
            <a:r>
              <a:t/>
            </a:r>
            <a:endParaRPr b="1" i="0" sz="3200" u="none" cap="none" strike="noStrike">
              <a:solidFill>
                <a:schemeClr val="dk1"/>
              </a:solidFill>
              <a:latin typeface="Courier"/>
              <a:ea typeface="Courier"/>
              <a:cs typeface="Courier"/>
              <a:sym typeface="Courier"/>
            </a:endParaRPr>
          </a:p>
        </p:txBody>
      </p:sp>
      <p:sp>
        <p:nvSpPr>
          <p:cNvPr id="699" name="Google Shape;699;p74"/>
          <p:cNvSpPr/>
          <p:nvPr/>
        </p:nvSpPr>
        <p:spPr>
          <a:xfrm>
            <a:off x="304800" y="4996657"/>
            <a:ext cx="8686800" cy="1188300"/>
          </a:xfrm>
          <a:prstGeom prst="rect">
            <a:avLst/>
          </a:prstGeom>
          <a:noFill/>
          <a:ln cap="flat" cmpd="sng" w="508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00" name="Google Shape;700;p74"/>
          <p:cNvSpPr txBox="1"/>
          <p:nvPr/>
        </p:nvSpPr>
        <p:spPr>
          <a:xfrm>
            <a:off x="228600" y="4611271"/>
            <a:ext cx="86106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Helvetica Neue"/>
                <a:ea typeface="Helvetica Neue"/>
                <a:cs typeface="Helvetica Neue"/>
                <a:sym typeface="Helvetica Neue"/>
              </a:rPr>
              <a:t>Isolate the beginning and separate the ending of these words.  Can you say the stem?</a:t>
            </a:r>
            <a:endParaRPr b="1" i="0" sz="1600" u="none" cap="none" strike="noStrike">
              <a:solidFill>
                <a:schemeClr val="dk1"/>
              </a:solidFill>
              <a:latin typeface="Helvetica Neue"/>
              <a:ea typeface="Helvetica Neue"/>
              <a:cs typeface="Helvetica Neue"/>
              <a:sym typeface="Helvetica Neue"/>
            </a:endParaRPr>
          </a:p>
        </p:txBody>
      </p:sp>
      <p:sp>
        <p:nvSpPr>
          <p:cNvPr id="701" name="Google Shape;701;p74"/>
          <p:cNvSpPr/>
          <p:nvPr/>
        </p:nvSpPr>
        <p:spPr>
          <a:xfrm>
            <a:off x="1066800" y="2892425"/>
            <a:ext cx="17763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ablaze</a:t>
            </a:r>
            <a:endParaRPr b="0" i="0" sz="1400" u="none" cap="none" strike="noStrike">
              <a:solidFill>
                <a:srgbClr val="000000"/>
              </a:solidFill>
              <a:latin typeface="Arial"/>
              <a:ea typeface="Arial"/>
              <a:cs typeface="Arial"/>
              <a:sym typeface="Arial"/>
            </a:endParaRPr>
          </a:p>
        </p:txBody>
      </p:sp>
      <p:sp>
        <p:nvSpPr>
          <p:cNvPr id="702" name="Google Shape;702;p74"/>
          <p:cNvSpPr/>
          <p:nvPr/>
        </p:nvSpPr>
        <p:spPr>
          <a:xfrm>
            <a:off x="762000" y="2130425"/>
            <a:ext cx="20811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nonsense</a:t>
            </a:r>
            <a:endParaRPr b="0" i="0" sz="1400" u="none" cap="none" strike="noStrike">
              <a:solidFill>
                <a:srgbClr val="000000"/>
              </a:solidFill>
              <a:latin typeface="Arial"/>
              <a:ea typeface="Arial"/>
              <a:cs typeface="Arial"/>
              <a:sym typeface="Arial"/>
            </a:endParaRPr>
          </a:p>
        </p:txBody>
      </p:sp>
      <p:sp>
        <p:nvSpPr>
          <p:cNvPr id="703" name="Google Shape;703;p74"/>
          <p:cNvSpPr/>
          <p:nvPr/>
        </p:nvSpPr>
        <p:spPr>
          <a:xfrm>
            <a:off x="5943600" y="1978025"/>
            <a:ext cx="19446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fluttering</a:t>
            </a:r>
            <a:endParaRPr b="0" i="0" sz="1400" u="none" cap="none" strike="noStrike">
              <a:solidFill>
                <a:srgbClr val="000000"/>
              </a:solidFill>
              <a:latin typeface="Arial"/>
              <a:ea typeface="Arial"/>
              <a:cs typeface="Arial"/>
              <a:sym typeface="Arial"/>
            </a:endParaRPr>
          </a:p>
        </p:txBody>
      </p:sp>
      <p:sp>
        <p:nvSpPr>
          <p:cNvPr id="704" name="Google Shape;704;p74"/>
          <p:cNvSpPr/>
          <p:nvPr/>
        </p:nvSpPr>
        <p:spPr>
          <a:xfrm>
            <a:off x="5867400" y="2816225"/>
            <a:ext cx="23526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censorship</a:t>
            </a:r>
            <a:endParaRPr b="0" i="0" sz="1400" u="none" cap="none" strike="noStrike">
              <a:solidFill>
                <a:srgbClr val="000000"/>
              </a:solidFill>
              <a:latin typeface="Arial"/>
              <a:ea typeface="Arial"/>
              <a:cs typeface="Arial"/>
              <a:sym typeface="Arial"/>
            </a:endParaRPr>
          </a:p>
        </p:txBody>
      </p:sp>
      <p:sp>
        <p:nvSpPr>
          <p:cNvPr id="705" name="Google Shape;705;p74"/>
          <p:cNvSpPr/>
          <p:nvPr/>
        </p:nvSpPr>
        <p:spPr>
          <a:xfrm>
            <a:off x="511968" y="4996657"/>
            <a:ext cx="17193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insanity</a:t>
            </a:r>
            <a:endParaRPr b="0" i="0" sz="1400" u="none" cap="none" strike="noStrike">
              <a:solidFill>
                <a:srgbClr val="000000"/>
              </a:solidFill>
              <a:latin typeface="Arial"/>
              <a:ea typeface="Arial"/>
              <a:cs typeface="Arial"/>
              <a:sym typeface="Arial"/>
            </a:endParaRPr>
          </a:p>
        </p:txBody>
      </p:sp>
      <p:grpSp>
        <p:nvGrpSpPr>
          <p:cNvPr id="706" name="Google Shape;706;p74"/>
          <p:cNvGrpSpPr/>
          <p:nvPr/>
        </p:nvGrpSpPr>
        <p:grpSpPr>
          <a:xfrm>
            <a:off x="511175" y="4997448"/>
            <a:ext cx="7672400" cy="1084250"/>
            <a:chOff x="322" y="3390"/>
            <a:chExt cx="4833" cy="683"/>
          </a:xfrm>
        </p:grpSpPr>
        <p:sp>
          <p:nvSpPr>
            <p:cNvPr id="707" name="Google Shape;707;p74"/>
            <p:cNvSpPr/>
            <p:nvPr/>
          </p:nvSpPr>
          <p:spPr>
            <a:xfrm>
              <a:off x="322" y="3773"/>
              <a:ext cx="24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noncombustible</a:t>
              </a:r>
              <a:endParaRPr b="0" i="0" sz="1400" u="none" cap="none" strike="noStrike">
                <a:solidFill>
                  <a:srgbClr val="000000"/>
                </a:solidFill>
                <a:latin typeface="Arial"/>
                <a:ea typeface="Arial"/>
                <a:cs typeface="Arial"/>
                <a:sym typeface="Arial"/>
              </a:endParaRPr>
            </a:p>
          </p:txBody>
        </p:sp>
        <p:sp>
          <p:nvSpPr>
            <p:cNvPr id="708" name="Google Shape;708;p74"/>
            <p:cNvSpPr/>
            <p:nvPr/>
          </p:nvSpPr>
          <p:spPr>
            <a:xfrm>
              <a:off x="3355" y="3390"/>
              <a:ext cx="15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illumination</a:t>
              </a:r>
              <a:endParaRPr b="0" i="0" sz="1400" u="none" cap="none" strike="noStrike">
                <a:solidFill>
                  <a:srgbClr val="000000"/>
                </a:solidFill>
                <a:latin typeface="Arial"/>
                <a:ea typeface="Arial"/>
                <a:cs typeface="Arial"/>
                <a:sym typeface="Arial"/>
              </a:endParaRPr>
            </a:p>
          </p:txBody>
        </p:sp>
        <p:sp>
          <p:nvSpPr>
            <p:cNvPr id="709" name="Google Shape;709;p74"/>
            <p:cNvSpPr/>
            <p:nvPr/>
          </p:nvSpPr>
          <p:spPr>
            <a:xfrm>
              <a:off x="3355" y="3773"/>
              <a:ext cx="18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unclenched</a:t>
              </a:r>
              <a:endParaRPr b="0" i="0" sz="1400" u="none" cap="none" strike="noStrike">
                <a:solidFill>
                  <a:srgbClr val="000000"/>
                </a:solidFill>
                <a:latin typeface="Arial"/>
                <a:ea typeface="Arial"/>
                <a:cs typeface="Arial"/>
                <a:sym typeface="Arial"/>
              </a:endParaRPr>
            </a:p>
          </p:txBody>
        </p:sp>
      </p:grpSp>
      <p:sp>
        <p:nvSpPr>
          <p:cNvPr id="710" name="Google Shape;710;p74"/>
          <p:cNvSpPr/>
          <p:nvPr/>
        </p:nvSpPr>
        <p:spPr>
          <a:xfrm>
            <a:off x="838200" y="1444625"/>
            <a:ext cx="24384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11" name="Google Shape;711;p74"/>
          <p:cNvSpPr txBox="1"/>
          <p:nvPr/>
        </p:nvSpPr>
        <p:spPr>
          <a:xfrm>
            <a:off x="731838" y="1508125"/>
            <a:ext cx="23415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entury Gothic"/>
                <a:ea typeface="Century Gothic"/>
                <a:cs typeface="Century Gothic"/>
                <a:sym typeface="Century Gothic"/>
              </a:rPr>
              <a:t> Isolate the Beginning</a:t>
            </a:r>
            <a:endParaRPr b="1" i="0" sz="1600" u="none" cap="none" strike="noStrike">
              <a:solidFill>
                <a:schemeClr val="dk1"/>
              </a:solidFill>
              <a:latin typeface="Century Gothic"/>
              <a:ea typeface="Century Gothic"/>
              <a:cs typeface="Century Gothic"/>
              <a:sym typeface="Century Gothic"/>
            </a:endParaRPr>
          </a:p>
        </p:txBody>
      </p:sp>
      <p:sp>
        <p:nvSpPr>
          <p:cNvPr id="712" name="Google Shape;712;p74"/>
          <p:cNvSpPr/>
          <p:nvPr/>
        </p:nvSpPr>
        <p:spPr>
          <a:xfrm>
            <a:off x="5791200" y="1444625"/>
            <a:ext cx="24384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13" name="Google Shape;713;p74"/>
          <p:cNvSpPr txBox="1"/>
          <p:nvPr/>
        </p:nvSpPr>
        <p:spPr>
          <a:xfrm>
            <a:off x="5791200" y="1444625"/>
            <a:ext cx="2971800" cy="39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  Separate the Ending</a:t>
            </a:r>
            <a:endParaRPr b="1" i="0" sz="2000" u="none" cap="none" strike="noStrike">
              <a:solidFill>
                <a:schemeClr val="dk1"/>
              </a:solidFill>
              <a:latin typeface="Century Gothic"/>
              <a:ea typeface="Century Gothic"/>
              <a:cs typeface="Century Gothic"/>
              <a:sym typeface="Century Gothic"/>
            </a:endParaRPr>
          </a:p>
        </p:txBody>
      </p:sp>
      <p:sp>
        <p:nvSpPr>
          <p:cNvPr id="714" name="Google Shape;714;p74"/>
          <p:cNvSpPr/>
          <p:nvPr/>
        </p:nvSpPr>
        <p:spPr>
          <a:xfrm>
            <a:off x="2613025" y="357188"/>
            <a:ext cx="3857627" cy="78105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Impact"/>
              </a:rPr>
              <a:t>DISSECT</a:t>
            </a:r>
          </a:p>
        </p:txBody>
      </p:sp>
      <p:grpSp>
        <p:nvGrpSpPr>
          <p:cNvPr id="715" name="Google Shape;715;p74"/>
          <p:cNvGrpSpPr/>
          <p:nvPr/>
        </p:nvGrpSpPr>
        <p:grpSpPr>
          <a:xfrm>
            <a:off x="617538" y="2176463"/>
            <a:ext cx="952500" cy="609600"/>
            <a:chOff x="408" y="1536"/>
            <a:chExt cx="600" cy="384"/>
          </a:xfrm>
        </p:grpSpPr>
        <p:cxnSp>
          <p:nvCxnSpPr>
            <p:cNvPr id="716" name="Google Shape;716;p74"/>
            <p:cNvCxnSpPr/>
            <p:nvPr/>
          </p:nvCxnSpPr>
          <p:spPr>
            <a:xfrm>
              <a:off x="1008" y="1536"/>
              <a:ext cx="0" cy="300"/>
            </a:xfrm>
            <a:prstGeom prst="straightConnector1">
              <a:avLst/>
            </a:prstGeom>
            <a:noFill/>
            <a:ln cap="flat" cmpd="sng" w="9525">
              <a:solidFill>
                <a:schemeClr val="dk1"/>
              </a:solidFill>
              <a:prstDash val="solid"/>
              <a:round/>
              <a:headEnd len="sm" w="sm" type="none"/>
              <a:tailEnd len="sm" w="sm" type="none"/>
            </a:ln>
          </p:spPr>
        </p:cxnSp>
        <p:cxnSp>
          <p:nvCxnSpPr>
            <p:cNvPr id="717" name="Google Shape;717;p74"/>
            <p:cNvCxnSpPr/>
            <p:nvPr/>
          </p:nvCxnSpPr>
          <p:spPr>
            <a:xfrm rot="10800000">
              <a:off x="408" y="1920"/>
              <a:ext cx="600" cy="0"/>
            </a:xfrm>
            <a:prstGeom prst="straightConnector1">
              <a:avLst/>
            </a:prstGeom>
            <a:noFill/>
            <a:ln cap="flat" cmpd="sng" w="9525">
              <a:solidFill>
                <a:schemeClr val="dk1"/>
              </a:solidFill>
              <a:prstDash val="solid"/>
              <a:round/>
              <a:headEnd len="sm" w="sm" type="none"/>
              <a:tailEnd len="sm" w="sm" type="none"/>
            </a:ln>
          </p:spPr>
        </p:cxnSp>
      </p:grpSp>
      <p:grpSp>
        <p:nvGrpSpPr>
          <p:cNvPr id="718" name="Google Shape;718;p74"/>
          <p:cNvGrpSpPr/>
          <p:nvPr/>
        </p:nvGrpSpPr>
        <p:grpSpPr>
          <a:xfrm>
            <a:off x="419100" y="2816225"/>
            <a:ext cx="952500" cy="609600"/>
            <a:chOff x="408" y="1536"/>
            <a:chExt cx="600" cy="384"/>
          </a:xfrm>
        </p:grpSpPr>
        <p:cxnSp>
          <p:nvCxnSpPr>
            <p:cNvPr id="719" name="Google Shape;719;p74"/>
            <p:cNvCxnSpPr/>
            <p:nvPr/>
          </p:nvCxnSpPr>
          <p:spPr>
            <a:xfrm>
              <a:off x="1008" y="1536"/>
              <a:ext cx="0" cy="300"/>
            </a:xfrm>
            <a:prstGeom prst="straightConnector1">
              <a:avLst/>
            </a:prstGeom>
            <a:noFill/>
            <a:ln cap="flat" cmpd="sng" w="9525">
              <a:solidFill>
                <a:schemeClr val="dk1"/>
              </a:solidFill>
              <a:prstDash val="solid"/>
              <a:round/>
              <a:headEnd len="sm" w="sm" type="none"/>
              <a:tailEnd len="sm" w="sm" type="none"/>
            </a:ln>
          </p:spPr>
        </p:cxnSp>
        <p:cxnSp>
          <p:nvCxnSpPr>
            <p:cNvPr id="720" name="Google Shape;720;p74"/>
            <p:cNvCxnSpPr/>
            <p:nvPr/>
          </p:nvCxnSpPr>
          <p:spPr>
            <a:xfrm rot="10800000">
              <a:off x="408" y="1920"/>
              <a:ext cx="600" cy="0"/>
            </a:xfrm>
            <a:prstGeom prst="straightConnector1">
              <a:avLst/>
            </a:prstGeom>
            <a:noFill/>
            <a:ln cap="flat" cmpd="sng" w="9525">
              <a:solidFill>
                <a:schemeClr val="dk1"/>
              </a:solidFill>
              <a:prstDash val="solid"/>
              <a:round/>
              <a:headEnd len="sm" w="sm" type="none"/>
              <a:tailEnd len="sm" w="sm" type="none"/>
            </a:ln>
          </p:spPr>
        </p:cxnSp>
      </p:grpSp>
      <p:sp>
        <p:nvSpPr>
          <p:cNvPr id="721" name="Google Shape;721;p74"/>
          <p:cNvSpPr/>
          <p:nvPr/>
        </p:nvSpPr>
        <p:spPr>
          <a:xfrm>
            <a:off x="685800" y="3502025"/>
            <a:ext cx="20811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transform</a:t>
            </a:r>
            <a:endParaRPr b="0" i="0" sz="1400" u="none" cap="none" strike="noStrike">
              <a:solidFill>
                <a:srgbClr val="000000"/>
              </a:solidFill>
              <a:latin typeface="Arial"/>
              <a:ea typeface="Arial"/>
              <a:cs typeface="Arial"/>
              <a:sym typeface="Arial"/>
            </a:endParaRPr>
          </a:p>
        </p:txBody>
      </p:sp>
      <p:grpSp>
        <p:nvGrpSpPr>
          <p:cNvPr id="722" name="Google Shape;722;p74"/>
          <p:cNvGrpSpPr/>
          <p:nvPr/>
        </p:nvGrpSpPr>
        <p:grpSpPr>
          <a:xfrm>
            <a:off x="290945" y="3395663"/>
            <a:ext cx="1385454" cy="609600"/>
            <a:chOff x="408" y="1536"/>
            <a:chExt cx="600" cy="384"/>
          </a:xfrm>
        </p:grpSpPr>
        <p:cxnSp>
          <p:nvCxnSpPr>
            <p:cNvPr id="723" name="Google Shape;723;p74"/>
            <p:cNvCxnSpPr/>
            <p:nvPr/>
          </p:nvCxnSpPr>
          <p:spPr>
            <a:xfrm>
              <a:off x="1008" y="1536"/>
              <a:ext cx="0" cy="300"/>
            </a:xfrm>
            <a:prstGeom prst="straightConnector1">
              <a:avLst/>
            </a:prstGeom>
            <a:noFill/>
            <a:ln cap="flat" cmpd="sng" w="9525">
              <a:solidFill>
                <a:schemeClr val="dk1"/>
              </a:solidFill>
              <a:prstDash val="solid"/>
              <a:round/>
              <a:headEnd len="sm" w="sm" type="none"/>
              <a:tailEnd len="sm" w="sm" type="none"/>
            </a:ln>
          </p:spPr>
        </p:cxnSp>
        <p:cxnSp>
          <p:nvCxnSpPr>
            <p:cNvPr id="724" name="Google Shape;724;p74"/>
            <p:cNvCxnSpPr/>
            <p:nvPr/>
          </p:nvCxnSpPr>
          <p:spPr>
            <a:xfrm rot="10800000">
              <a:off x="408" y="1920"/>
              <a:ext cx="600" cy="0"/>
            </a:xfrm>
            <a:prstGeom prst="straightConnector1">
              <a:avLst/>
            </a:prstGeom>
            <a:noFill/>
            <a:ln cap="flat" cmpd="sng" w="9525">
              <a:solidFill>
                <a:schemeClr val="dk1"/>
              </a:solidFill>
              <a:prstDash val="solid"/>
              <a:round/>
              <a:headEnd len="sm" w="sm" type="none"/>
              <a:tailEnd len="sm" w="sm" type="none"/>
            </a:ln>
          </p:spPr>
        </p:cxnSp>
      </p:grpSp>
      <p:grpSp>
        <p:nvGrpSpPr>
          <p:cNvPr id="725" name="Google Shape;725;p74"/>
          <p:cNvGrpSpPr/>
          <p:nvPr/>
        </p:nvGrpSpPr>
        <p:grpSpPr>
          <a:xfrm>
            <a:off x="6770689" y="1673225"/>
            <a:ext cx="973574" cy="1028700"/>
            <a:chOff x="4368" y="1296"/>
            <a:chExt cx="936" cy="648"/>
          </a:xfrm>
        </p:grpSpPr>
        <p:grpSp>
          <p:nvGrpSpPr>
            <p:cNvPr id="726" name="Google Shape;726;p74"/>
            <p:cNvGrpSpPr/>
            <p:nvPr/>
          </p:nvGrpSpPr>
          <p:grpSpPr>
            <a:xfrm>
              <a:off x="4704" y="1296"/>
              <a:ext cx="600" cy="600"/>
              <a:chOff x="4704" y="1392"/>
              <a:chExt cx="600" cy="600"/>
            </a:xfrm>
          </p:grpSpPr>
          <p:cxnSp>
            <p:nvCxnSpPr>
              <p:cNvPr id="727" name="Google Shape;727;p74"/>
              <p:cNvCxnSpPr/>
              <p:nvPr/>
            </p:nvCxnSpPr>
            <p:spPr>
              <a:xfrm>
                <a:off x="4704" y="1392"/>
                <a:ext cx="0" cy="600"/>
              </a:xfrm>
              <a:prstGeom prst="straightConnector1">
                <a:avLst/>
              </a:prstGeom>
              <a:noFill/>
              <a:ln cap="flat" cmpd="sng" w="9525">
                <a:solidFill>
                  <a:schemeClr val="dk1"/>
                </a:solidFill>
                <a:prstDash val="solid"/>
                <a:round/>
                <a:headEnd len="sm" w="sm" type="none"/>
                <a:tailEnd len="sm" w="sm" type="none"/>
              </a:ln>
            </p:spPr>
          </p:cxnSp>
          <p:cxnSp>
            <p:nvCxnSpPr>
              <p:cNvPr id="728" name="Google Shape;728;p74"/>
              <p:cNvCxnSpPr/>
              <p:nvPr/>
            </p:nvCxnSpPr>
            <p:spPr>
              <a:xfrm>
                <a:off x="4704" y="1920"/>
                <a:ext cx="600" cy="0"/>
              </a:xfrm>
              <a:prstGeom prst="straightConnector1">
                <a:avLst/>
              </a:prstGeom>
              <a:noFill/>
              <a:ln cap="flat" cmpd="sng" w="9525">
                <a:solidFill>
                  <a:schemeClr val="dk1"/>
                </a:solidFill>
                <a:prstDash val="solid"/>
                <a:round/>
                <a:headEnd len="sm" w="sm" type="none"/>
                <a:tailEnd len="sm" w="sm" type="none"/>
              </a:ln>
            </p:spPr>
          </p:cxnSp>
        </p:grpSp>
        <p:grpSp>
          <p:nvGrpSpPr>
            <p:cNvPr id="729" name="Google Shape;729;p74"/>
            <p:cNvGrpSpPr/>
            <p:nvPr/>
          </p:nvGrpSpPr>
          <p:grpSpPr>
            <a:xfrm>
              <a:off x="4368" y="1344"/>
              <a:ext cx="600" cy="600"/>
              <a:chOff x="4704" y="1392"/>
              <a:chExt cx="600" cy="600"/>
            </a:xfrm>
          </p:grpSpPr>
          <p:cxnSp>
            <p:nvCxnSpPr>
              <p:cNvPr id="730" name="Google Shape;730;p74"/>
              <p:cNvCxnSpPr/>
              <p:nvPr/>
            </p:nvCxnSpPr>
            <p:spPr>
              <a:xfrm>
                <a:off x="4704" y="1392"/>
                <a:ext cx="0" cy="600"/>
              </a:xfrm>
              <a:prstGeom prst="straightConnector1">
                <a:avLst/>
              </a:prstGeom>
              <a:noFill/>
              <a:ln cap="flat" cmpd="sng" w="9525">
                <a:solidFill>
                  <a:schemeClr val="dk1"/>
                </a:solidFill>
                <a:prstDash val="solid"/>
                <a:round/>
                <a:headEnd len="sm" w="sm" type="none"/>
                <a:tailEnd len="sm" w="sm" type="none"/>
              </a:ln>
            </p:spPr>
          </p:cxnSp>
          <p:cxnSp>
            <p:nvCxnSpPr>
              <p:cNvPr id="731" name="Google Shape;731;p74"/>
              <p:cNvCxnSpPr/>
              <p:nvPr/>
            </p:nvCxnSpPr>
            <p:spPr>
              <a:xfrm>
                <a:off x="4704" y="1920"/>
                <a:ext cx="600" cy="0"/>
              </a:xfrm>
              <a:prstGeom prst="straightConnector1">
                <a:avLst/>
              </a:prstGeom>
              <a:noFill/>
              <a:ln cap="flat" cmpd="sng" w="9525">
                <a:solidFill>
                  <a:schemeClr val="dk1"/>
                </a:solidFill>
                <a:prstDash val="solid"/>
                <a:round/>
                <a:headEnd len="sm" w="sm" type="none"/>
                <a:tailEnd len="sm" w="sm" type="none"/>
              </a:ln>
            </p:spPr>
          </p:cxnSp>
        </p:grpSp>
      </p:grpSp>
      <p:grpSp>
        <p:nvGrpSpPr>
          <p:cNvPr id="732" name="Google Shape;732;p74"/>
          <p:cNvGrpSpPr/>
          <p:nvPr/>
        </p:nvGrpSpPr>
        <p:grpSpPr>
          <a:xfrm>
            <a:off x="6877050" y="2709925"/>
            <a:ext cx="1307682" cy="768953"/>
            <a:chOff x="4368" y="1968"/>
            <a:chExt cx="888" cy="484"/>
          </a:xfrm>
        </p:grpSpPr>
        <p:grpSp>
          <p:nvGrpSpPr>
            <p:cNvPr id="733" name="Google Shape;733;p74"/>
            <p:cNvGrpSpPr/>
            <p:nvPr/>
          </p:nvGrpSpPr>
          <p:grpSpPr>
            <a:xfrm>
              <a:off x="4656" y="1968"/>
              <a:ext cx="600" cy="436"/>
              <a:chOff x="4704" y="1392"/>
              <a:chExt cx="600" cy="600"/>
            </a:xfrm>
          </p:grpSpPr>
          <p:cxnSp>
            <p:nvCxnSpPr>
              <p:cNvPr id="734" name="Google Shape;734;p74"/>
              <p:cNvCxnSpPr/>
              <p:nvPr/>
            </p:nvCxnSpPr>
            <p:spPr>
              <a:xfrm>
                <a:off x="4704" y="1392"/>
                <a:ext cx="0" cy="600"/>
              </a:xfrm>
              <a:prstGeom prst="straightConnector1">
                <a:avLst/>
              </a:prstGeom>
              <a:noFill/>
              <a:ln cap="flat" cmpd="sng" w="9525">
                <a:solidFill>
                  <a:schemeClr val="dk1"/>
                </a:solidFill>
                <a:prstDash val="solid"/>
                <a:round/>
                <a:headEnd len="sm" w="sm" type="none"/>
                <a:tailEnd len="sm" w="sm" type="none"/>
              </a:ln>
            </p:spPr>
          </p:cxnSp>
          <p:cxnSp>
            <p:nvCxnSpPr>
              <p:cNvPr id="735" name="Google Shape;735;p74"/>
              <p:cNvCxnSpPr/>
              <p:nvPr/>
            </p:nvCxnSpPr>
            <p:spPr>
              <a:xfrm>
                <a:off x="4704" y="1920"/>
                <a:ext cx="600" cy="0"/>
              </a:xfrm>
              <a:prstGeom prst="straightConnector1">
                <a:avLst/>
              </a:prstGeom>
              <a:noFill/>
              <a:ln cap="flat" cmpd="sng" w="9525">
                <a:solidFill>
                  <a:schemeClr val="dk1"/>
                </a:solidFill>
                <a:prstDash val="solid"/>
                <a:round/>
                <a:headEnd len="sm" w="sm" type="none"/>
                <a:tailEnd len="sm" w="sm" type="none"/>
              </a:ln>
            </p:spPr>
          </p:cxnSp>
        </p:grpSp>
        <p:grpSp>
          <p:nvGrpSpPr>
            <p:cNvPr id="736" name="Google Shape;736;p74"/>
            <p:cNvGrpSpPr/>
            <p:nvPr/>
          </p:nvGrpSpPr>
          <p:grpSpPr>
            <a:xfrm>
              <a:off x="4368" y="2016"/>
              <a:ext cx="600" cy="436"/>
              <a:chOff x="4704" y="1392"/>
              <a:chExt cx="600" cy="600"/>
            </a:xfrm>
          </p:grpSpPr>
          <p:cxnSp>
            <p:nvCxnSpPr>
              <p:cNvPr id="737" name="Google Shape;737;p74"/>
              <p:cNvCxnSpPr/>
              <p:nvPr/>
            </p:nvCxnSpPr>
            <p:spPr>
              <a:xfrm>
                <a:off x="4704" y="1392"/>
                <a:ext cx="0" cy="600"/>
              </a:xfrm>
              <a:prstGeom prst="straightConnector1">
                <a:avLst/>
              </a:prstGeom>
              <a:noFill/>
              <a:ln cap="flat" cmpd="sng" w="9525">
                <a:solidFill>
                  <a:schemeClr val="dk1"/>
                </a:solidFill>
                <a:prstDash val="solid"/>
                <a:round/>
                <a:headEnd len="sm" w="sm" type="none"/>
                <a:tailEnd len="sm" w="sm" type="none"/>
              </a:ln>
            </p:spPr>
          </p:cxnSp>
          <p:cxnSp>
            <p:nvCxnSpPr>
              <p:cNvPr id="738" name="Google Shape;738;p74"/>
              <p:cNvCxnSpPr/>
              <p:nvPr/>
            </p:nvCxnSpPr>
            <p:spPr>
              <a:xfrm>
                <a:off x="4704" y="1920"/>
                <a:ext cx="600" cy="0"/>
              </a:xfrm>
              <a:prstGeom prst="straightConnector1">
                <a:avLst/>
              </a:prstGeom>
              <a:noFill/>
              <a:ln cap="flat" cmpd="sng" w="9525">
                <a:solidFill>
                  <a:schemeClr val="dk1"/>
                </a:solidFill>
                <a:prstDash val="solid"/>
                <a:round/>
                <a:headEnd len="sm" w="sm" type="none"/>
                <a:tailEnd len="sm" w="sm" type="none"/>
              </a:ln>
            </p:spPr>
          </p:cxnSp>
        </p:grpSp>
      </p:grpSp>
      <p:sp>
        <p:nvSpPr>
          <p:cNvPr id="739" name="Google Shape;739;p74"/>
          <p:cNvSpPr/>
          <p:nvPr/>
        </p:nvSpPr>
        <p:spPr>
          <a:xfrm>
            <a:off x="5638800" y="3578225"/>
            <a:ext cx="28719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mindlessness</a:t>
            </a:r>
            <a:endParaRPr b="0" i="0" sz="1400" u="none" cap="none" strike="noStrike">
              <a:solidFill>
                <a:srgbClr val="000000"/>
              </a:solidFill>
              <a:latin typeface="Arial"/>
              <a:ea typeface="Arial"/>
              <a:cs typeface="Arial"/>
              <a:sym typeface="Arial"/>
            </a:endParaRPr>
          </a:p>
        </p:txBody>
      </p:sp>
      <p:grpSp>
        <p:nvGrpSpPr>
          <p:cNvPr id="740" name="Google Shape;740;p74"/>
          <p:cNvGrpSpPr/>
          <p:nvPr/>
        </p:nvGrpSpPr>
        <p:grpSpPr>
          <a:xfrm>
            <a:off x="6757268" y="3681675"/>
            <a:ext cx="1438550" cy="568258"/>
            <a:chOff x="4378" y="2400"/>
            <a:chExt cx="1022" cy="545"/>
          </a:xfrm>
        </p:grpSpPr>
        <p:grpSp>
          <p:nvGrpSpPr>
            <p:cNvPr id="741" name="Google Shape;741;p74"/>
            <p:cNvGrpSpPr/>
            <p:nvPr/>
          </p:nvGrpSpPr>
          <p:grpSpPr>
            <a:xfrm>
              <a:off x="4378" y="2400"/>
              <a:ext cx="600" cy="545"/>
              <a:chOff x="4858" y="1392"/>
              <a:chExt cx="600" cy="600"/>
            </a:xfrm>
          </p:grpSpPr>
          <p:cxnSp>
            <p:nvCxnSpPr>
              <p:cNvPr id="742" name="Google Shape;742;p74"/>
              <p:cNvCxnSpPr/>
              <p:nvPr/>
            </p:nvCxnSpPr>
            <p:spPr>
              <a:xfrm>
                <a:off x="4858" y="1392"/>
                <a:ext cx="0" cy="600"/>
              </a:xfrm>
              <a:prstGeom prst="straightConnector1">
                <a:avLst/>
              </a:prstGeom>
              <a:noFill/>
              <a:ln cap="flat" cmpd="sng" w="9525">
                <a:solidFill>
                  <a:schemeClr val="dk1"/>
                </a:solidFill>
                <a:prstDash val="solid"/>
                <a:round/>
                <a:headEnd len="sm" w="sm" type="none"/>
                <a:tailEnd len="sm" w="sm" type="none"/>
              </a:ln>
            </p:spPr>
          </p:cxnSp>
          <p:cxnSp>
            <p:nvCxnSpPr>
              <p:cNvPr id="743" name="Google Shape;743;p74"/>
              <p:cNvCxnSpPr/>
              <p:nvPr/>
            </p:nvCxnSpPr>
            <p:spPr>
              <a:xfrm>
                <a:off x="4858" y="1920"/>
                <a:ext cx="600" cy="0"/>
              </a:xfrm>
              <a:prstGeom prst="straightConnector1">
                <a:avLst/>
              </a:prstGeom>
              <a:noFill/>
              <a:ln cap="flat" cmpd="sng" w="9525">
                <a:solidFill>
                  <a:schemeClr val="dk1"/>
                </a:solidFill>
                <a:prstDash val="solid"/>
                <a:round/>
                <a:headEnd len="sm" w="sm" type="none"/>
                <a:tailEnd len="sm" w="sm" type="none"/>
              </a:ln>
            </p:spPr>
          </p:cxnSp>
        </p:grpSp>
        <p:grpSp>
          <p:nvGrpSpPr>
            <p:cNvPr id="744" name="Google Shape;744;p74"/>
            <p:cNvGrpSpPr/>
            <p:nvPr/>
          </p:nvGrpSpPr>
          <p:grpSpPr>
            <a:xfrm>
              <a:off x="4800" y="2417"/>
              <a:ext cx="600" cy="436"/>
              <a:chOff x="4704" y="1415"/>
              <a:chExt cx="600" cy="600"/>
            </a:xfrm>
          </p:grpSpPr>
          <p:cxnSp>
            <p:nvCxnSpPr>
              <p:cNvPr id="745" name="Google Shape;745;p74"/>
              <p:cNvCxnSpPr/>
              <p:nvPr/>
            </p:nvCxnSpPr>
            <p:spPr>
              <a:xfrm>
                <a:off x="4704" y="1920"/>
                <a:ext cx="600" cy="0"/>
              </a:xfrm>
              <a:prstGeom prst="straightConnector1">
                <a:avLst/>
              </a:prstGeom>
              <a:noFill/>
              <a:ln cap="flat" cmpd="sng" w="9525">
                <a:solidFill>
                  <a:schemeClr val="dk1"/>
                </a:solidFill>
                <a:prstDash val="solid"/>
                <a:round/>
                <a:headEnd len="sm" w="sm" type="none"/>
                <a:tailEnd len="sm" w="sm" type="none"/>
              </a:ln>
            </p:spPr>
          </p:cxnSp>
          <p:cxnSp>
            <p:nvCxnSpPr>
              <p:cNvPr id="746" name="Google Shape;746;p74"/>
              <p:cNvCxnSpPr/>
              <p:nvPr/>
            </p:nvCxnSpPr>
            <p:spPr>
              <a:xfrm>
                <a:off x="4752" y="1415"/>
                <a:ext cx="0" cy="600"/>
              </a:xfrm>
              <a:prstGeom prst="straightConnector1">
                <a:avLst/>
              </a:prstGeom>
              <a:noFill/>
              <a:ln cap="flat" cmpd="sng" w="9525">
                <a:solidFill>
                  <a:schemeClr val="dk1"/>
                </a:solidFill>
                <a:prstDash val="solid"/>
                <a:round/>
                <a:headEnd len="sm" w="sm" type="none"/>
                <a:tailEnd len="sm" w="sm" type="none"/>
              </a:ln>
            </p:spPr>
          </p:cxnSp>
        </p:grpSp>
      </p:grpSp>
      <p:sp>
        <p:nvSpPr>
          <p:cNvPr id="747" name="Google Shape;747;p7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Examine the Stem Worksheet</a:t>
            </a:r>
            <a:endParaRPr/>
          </a:p>
        </p:txBody>
      </p:sp>
      <p:sp>
        <p:nvSpPr>
          <p:cNvPr id="753" name="Google Shape;753;p75"/>
          <p:cNvSpPr txBox="1"/>
          <p:nvPr>
            <p:ph idx="1" type="body"/>
          </p:nvPr>
        </p:nvSpPr>
        <p:spPr>
          <a:xfrm>
            <a:off x="628650" y="1825625"/>
            <a:ext cx="7886700" cy="4351200"/>
          </a:xfrm>
          <a:prstGeom prst="rect">
            <a:avLst/>
          </a:prstGeom>
          <a:solidFill>
            <a:schemeClr val="accent1"/>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entury Gothic"/>
              <a:buNone/>
            </a:pPr>
            <a:r>
              <a:t/>
            </a:r>
            <a:endParaRPr b="1">
              <a:solidFill>
                <a:schemeClr val="lt1"/>
              </a:solidFill>
            </a:endParaRPr>
          </a:p>
          <a:p>
            <a:pPr indent="-342900" lvl="0" marL="342900" rtl="0" algn="l">
              <a:lnSpc>
                <a:spcPct val="100000"/>
              </a:lnSpc>
              <a:spcBef>
                <a:spcPts val="640"/>
              </a:spcBef>
              <a:spcAft>
                <a:spcPts val="0"/>
              </a:spcAft>
              <a:buClr>
                <a:schemeClr val="lt1"/>
              </a:buClr>
              <a:buSzPts val="3200"/>
              <a:buFont typeface="Century Gothic"/>
              <a:buNone/>
            </a:pPr>
            <a:r>
              <a:rPr b="1" lang="en-US">
                <a:solidFill>
                  <a:schemeClr val="lt1"/>
                </a:solidFill>
              </a:rPr>
              <a:t>INSTRUCTIONS:	</a:t>
            </a:r>
            <a:endParaRPr/>
          </a:p>
          <a:p>
            <a:pPr indent="-342900" lvl="0" marL="342900" rtl="0" algn="l">
              <a:lnSpc>
                <a:spcPct val="100000"/>
              </a:lnSpc>
              <a:spcBef>
                <a:spcPts val="640"/>
              </a:spcBef>
              <a:spcAft>
                <a:spcPts val="0"/>
              </a:spcAft>
              <a:buClr>
                <a:schemeClr val="dk1"/>
              </a:buClr>
              <a:buSzPts val="3200"/>
              <a:buFont typeface="Century Gothic"/>
              <a:buNone/>
            </a:pPr>
            <a:r>
              <a:t/>
            </a:r>
            <a:endParaRPr>
              <a:solidFill>
                <a:schemeClr val="lt1"/>
              </a:solidFill>
            </a:endParaRPr>
          </a:p>
          <a:p>
            <a:pPr indent="-342900" lvl="0" marL="342900" rtl="0" algn="l">
              <a:lnSpc>
                <a:spcPct val="100000"/>
              </a:lnSpc>
              <a:spcBef>
                <a:spcPts val="640"/>
              </a:spcBef>
              <a:spcAft>
                <a:spcPts val="0"/>
              </a:spcAft>
              <a:buClr>
                <a:schemeClr val="lt1"/>
              </a:buClr>
              <a:buSzPts val="3200"/>
              <a:buFont typeface="Century Gothic"/>
              <a:buNone/>
            </a:pPr>
            <a:r>
              <a:rPr lang="en-US">
                <a:solidFill>
                  <a:schemeClr val="lt1"/>
                </a:solidFill>
              </a:rPr>
              <a:t>On your worksheet the prefixes have been isolated and the suffixes have been separated.  Examine the </a:t>
            </a:r>
            <a:r>
              <a:rPr lang="en-US">
                <a:solidFill>
                  <a:srgbClr val="FFFFFF"/>
                </a:solidFill>
              </a:rPr>
              <a:t>stems using the Rules of Twos and Threes.</a:t>
            </a:r>
            <a:endParaRPr/>
          </a:p>
        </p:txBody>
      </p:sp>
      <p:sp>
        <p:nvSpPr>
          <p:cNvPr id="754" name="Google Shape;754;p7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id="759" name="Google Shape;759;p76"/>
          <p:cNvPicPr preferRelativeResize="0"/>
          <p:nvPr/>
        </p:nvPicPr>
        <p:blipFill rotWithShape="1">
          <a:blip r:embed="rId3">
            <a:alphaModFix/>
          </a:blip>
          <a:srcRect b="0" l="0" r="0" t="0"/>
          <a:stretch/>
        </p:blipFill>
        <p:spPr>
          <a:xfrm>
            <a:off x="1325367" y="174661"/>
            <a:ext cx="6647382" cy="668333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77"/>
          <p:cNvSpPr txBox="1"/>
          <p:nvPr>
            <p:ph type="title"/>
          </p:nvPr>
        </p:nvSpPr>
        <p:spPr>
          <a:xfrm>
            <a:off x="0" y="395288"/>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765" name="Google Shape;765;p77"/>
          <p:cNvSpPr txBox="1"/>
          <p:nvPr>
            <p:ph idx="1" type="body"/>
          </p:nvPr>
        </p:nvSpPr>
        <p:spPr>
          <a:xfrm>
            <a:off x="423863" y="2008188"/>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accent2"/>
              </a:buClr>
              <a:buSzPts val="3200"/>
              <a:buFont typeface="Century Gothic"/>
              <a:buNone/>
            </a:pPr>
            <a:r>
              <a:rPr lang="en-US">
                <a:solidFill>
                  <a:schemeClr val="accent2"/>
                </a:solidFill>
              </a:rPr>
              <a:t>Step 6:	</a:t>
            </a:r>
            <a:r>
              <a:rPr b="1" lang="en-US">
                <a:solidFill>
                  <a:schemeClr val="accent2"/>
                </a:solidFill>
                <a:latin typeface="Arial Black"/>
                <a:ea typeface="Arial Black"/>
                <a:cs typeface="Arial Black"/>
                <a:sym typeface="Arial Black"/>
              </a:rPr>
              <a:t>C</a:t>
            </a:r>
            <a:r>
              <a:rPr lang="en-US">
                <a:solidFill>
                  <a:schemeClr val="accent2"/>
                </a:solidFill>
              </a:rPr>
              <a:t>heck with someone</a:t>
            </a:r>
            <a:endParaRPr/>
          </a:p>
          <a:p>
            <a:pPr indent="-342900" lvl="0" marL="342900" rtl="0" algn="l">
              <a:lnSpc>
                <a:spcPct val="100000"/>
              </a:lnSpc>
              <a:spcBef>
                <a:spcPts val="800"/>
              </a:spcBef>
              <a:spcAft>
                <a:spcPts val="0"/>
              </a:spcAft>
              <a:buClr>
                <a:schemeClr val="dk1"/>
              </a:buClr>
              <a:buSzPts val="3200"/>
              <a:buFont typeface="Century Gothic"/>
              <a:buNone/>
            </a:pPr>
            <a:r>
              <a:rPr lang="en-US"/>
              <a:t>Step 7:	</a:t>
            </a:r>
            <a:r>
              <a:rPr b="1" lang="en-US">
                <a:solidFill>
                  <a:srgbClr val="201535"/>
                </a:solidFill>
                <a:latin typeface="Arial Black"/>
                <a:ea typeface="Arial Black"/>
                <a:cs typeface="Arial Black"/>
                <a:sym typeface="Arial Black"/>
              </a:rPr>
              <a:t>T</a:t>
            </a:r>
            <a:r>
              <a:rPr lang="en-US"/>
              <a:t>ry the dictionary</a:t>
            </a:r>
            <a:endParaRPr/>
          </a:p>
        </p:txBody>
      </p:sp>
      <p:sp>
        <p:nvSpPr>
          <p:cNvPr id="766" name="Google Shape;766;p7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78"/>
          <p:cNvSpPr txBox="1"/>
          <p:nvPr>
            <p:ph type="title"/>
          </p:nvPr>
        </p:nvSpPr>
        <p:spPr>
          <a:xfrm>
            <a:off x="693738" y="549275"/>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Check with Someone, Step 6</a:t>
            </a:r>
            <a:endParaRPr/>
          </a:p>
        </p:txBody>
      </p:sp>
      <p:sp>
        <p:nvSpPr>
          <p:cNvPr id="772" name="Google Shape;772;p78"/>
          <p:cNvSpPr txBox="1"/>
          <p:nvPr>
            <p:ph idx="1" type="body"/>
          </p:nvPr>
        </p:nvSpPr>
        <p:spPr>
          <a:xfrm>
            <a:off x="685800" y="1828800"/>
            <a:ext cx="7856400" cy="3048000"/>
          </a:xfrm>
          <a:prstGeom prst="rect">
            <a:avLst/>
          </a:prstGeom>
          <a:noFill/>
          <a:ln cap="flat" cmpd="sng" w="38100">
            <a:solidFill>
              <a:srgbClr val="FF3399"/>
            </a:solidFill>
            <a:prstDash val="solid"/>
            <a:round/>
            <a:headEnd len="sm" w="sm" type="none"/>
            <a:tailEnd len="sm" w="sm" type="none"/>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 If you have tried the first five steps and still can’t figure out how to pronounce the word, you may check with someone.</a:t>
            </a:r>
            <a:endParaRPr/>
          </a:p>
        </p:txBody>
      </p:sp>
      <p:sp>
        <p:nvSpPr>
          <p:cNvPr id="773" name="Google Shape;773;p78"/>
          <p:cNvSpPr txBox="1"/>
          <p:nvPr/>
        </p:nvSpPr>
        <p:spPr>
          <a:xfrm>
            <a:off x="685800" y="228600"/>
            <a:ext cx="2362200" cy="87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1F974"/>
                </a:solidFill>
                <a:latin typeface="Century Gothic"/>
                <a:ea typeface="Century Gothic"/>
                <a:cs typeface="Century Gothic"/>
                <a:sym typeface="Century Gothic"/>
              </a:rPr>
              <a:t>DISSEC</a:t>
            </a:r>
            <a:r>
              <a:rPr b="1" i="0" lang="en-US" sz="2400" u="none" cap="none" strike="noStrike">
                <a:solidFill>
                  <a:schemeClr val="dk2"/>
                </a:solidFill>
                <a:latin typeface="Century Gothic"/>
                <a:ea typeface="Century Gothic"/>
                <a:cs typeface="Century Gothic"/>
                <a:sym typeface="Century Gothic"/>
              </a:rPr>
              <a:t>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74" name="Google Shape;774;p7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79"/>
          <p:cNvSpPr txBox="1"/>
          <p:nvPr>
            <p:ph type="title"/>
          </p:nvPr>
        </p:nvSpPr>
        <p:spPr>
          <a:xfrm>
            <a:off x="0" y="395288"/>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Steps of the Word</a:t>
            </a:r>
            <a:br>
              <a:rPr lang="en-US" sz="3959"/>
            </a:br>
            <a:r>
              <a:rPr lang="en-US" sz="3959"/>
              <a:t>Identification Strategy</a:t>
            </a:r>
            <a:endParaRPr/>
          </a:p>
        </p:txBody>
      </p:sp>
      <p:sp>
        <p:nvSpPr>
          <p:cNvPr id="780" name="Google Shape;780;p79"/>
          <p:cNvSpPr txBox="1"/>
          <p:nvPr>
            <p:ph idx="1" type="body"/>
          </p:nvPr>
        </p:nvSpPr>
        <p:spPr>
          <a:xfrm>
            <a:off x="423863" y="2008188"/>
            <a:ext cx="8258100" cy="42291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Font typeface="Century Gothic"/>
              <a:buNone/>
            </a:pPr>
            <a:r>
              <a:rPr lang="en-US"/>
              <a:t>Step 1:	</a:t>
            </a:r>
            <a:r>
              <a:rPr b="1" lang="en-US">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Font typeface="Century Gothic"/>
              <a:buNone/>
            </a:pPr>
            <a:r>
              <a:rPr lang="en-US"/>
              <a:t>Step 2:	</a:t>
            </a:r>
            <a:r>
              <a:rPr b="1" lang="en-US">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3:	</a:t>
            </a:r>
            <a:r>
              <a:rPr b="1" lang="en-US">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Font typeface="Century Gothic"/>
              <a:buNone/>
            </a:pPr>
            <a:r>
              <a:rPr lang="en-US"/>
              <a:t>Step 4:	</a:t>
            </a:r>
            <a:r>
              <a:rPr b="1" lang="en-US">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5:	</a:t>
            </a:r>
            <a:r>
              <a:rPr b="1" lang="en-US">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Font typeface="Century Gothic"/>
              <a:buNone/>
            </a:pPr>
            <a:r>
              <a:rPr lang="en-US"/>
              <a:t>Step 6:	</a:t>
            </a:r>
            <a:r>
              <a:rPr b="1" lang="en-US">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accent2"/>
              </a:buClr>
              <a:buSzPts val="3200"/>
              <a:buFont typeface="Century Gothic"/>
              <a:buNone/>
            </a:pPr>
            <a:r>
              <a:rPr lang="en-US">
                <a:solidFill>
                  <a:schemeClr val="accent2"/>
                </a:solidFill>
              </a:rPr>
              <a:t>Step 7:	</a:t>
            </a:r>
            <a:r>
              <a:rPr b="1" lang="en-US">
                <a:solidFill>
                  <a:schemeClr val="accent2"/>
                </a:solidFill>
                <a:latin typeface="Arial Black"/>
                <a:ea typeface="Arial Black"/>
                <a:cs typeface="Arial Black"/>
                <a:sym typeface="Arial Black"/>
              </a:rPr>
              <a:t>T</a:t>
            </a:r>
            <a:r>
              <a:rPr lang="en-US">
                <a:solidFill>
                  <a:schemeClr val="accent2"/>
                </a:solidFill>
              </a:rPr>
              <a:t>ry the dictionary</a:t>
            </a:r>
            <a:endParaRPr/>
          </a:p>
        </p:txBody>
      </p:sp>
      <p:sp>
        <p:nvSpPr>
          <p:cNvPr id="781" name="Google Shape;781;p7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80"/>
          <p:cNvSpPr txBox="1"/>
          <p:nvPr/>
        </p:nvSpPr>
        <p:spPr>
          <a:xfrm>
            <a:off x="1230314" y="2084388"/>
            <a:ext cx="6413400" cy="118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entury Gothic"/>
                <a:ea typeface="Century Gothic"/>
                <a:cs typeface="Century Gothic"/>
                <a:sym typeface="Century Gothic"/>
              </a:rPr>
              <a:t>delectable</a:t>
            </a:r>
            <a:endParaRPr b="0" i="0" sz="6000" u="none" cap="none" strike="noStrike">
              <a:solidFill>
                <a:schemeClr val="dk1"/>
              </a:solidFill>
              <a:latin typeface="Century Gothic"/>
              <a:ea typeface="Century Gothic"/>
              <a:cs typeface="Century Gothic"/>
              <a:sym typeface="Century Gothic"/>
            </a:endParaRPr>
          </a:p>
        </p:txBody>
      </p:sp>
      <p:sp>
        <p:nvSpPr>
          <p:cNvPr id="788" name="Google Shape;788;p80"/>
          <p:cNvSpPr txBox="1"/>
          <p:nvPr/>
        </p:nvSpPr>
        <p:spPr>
          <a:xfrm>
            <a:off x="6684963" y="2084388"/>
            <a:ext cx="23034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      </a:t>
            </a:r>
            <a:endParaRPr b="0" i="0" sz="6000" u="none" cap="none" strike="noStrike">
              <a:solidFill>
                <a:schemeClr val="dk1"/>
              </a:solidFill>
              <a:latin typeface="Century Gothic"/>
              <a:ea typeface="Century Gothic"/>
              <a:cs typeface="Century Gothic"/>
              <a:sym typeface="Century Gothic"/>
            </a:endParaRPr>
          </a:p>
        </p:txBody>
      </p:sp>
      <p:sp>
        <p:nvSpPr>
          <p:cNvPr id="789" name="Google Shape;789;p80"/>
          <p:cNvSpPr/>
          <p:nvPr/>
        </p:nvSpPr>
        <p:spPr>
          <a:xfrm>
            <a:off x="0" y="152400"/>
            <a:ext cx="4343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dk2"/>
                </a:solidFill>
                <a:latin typeface="Century Gothic"/>
                <a:ea typeface="Century Gothic"/>
                <a:cs typeface="Century Gothic"/>
                <a:sym typeface="Century Gothic"/>
              </a:rPr>
              <a:t>The Hunger Games</a:t>
            </a:r>
            <a:r>
              <a:rPr b="0" i="0" lang="en-US" sz="1800" u="none" cap="none" strike="noStrike">
                <a:solidFill>
                  <a:schemeClr val="dk2"/>
                </a:solidFill>
                <a:latin typeface="Century Gothic"/>
                <a:ea typeface="Century Gothic"/>
                <a:cs typeface="Century Gothic"/>
                <a:sym typeface="Century Gothic"/>
              </a:rPr>
              <a:t>, Page 144</a:t>
            </a:r>
            <a:endParaRPr b="0" i="0" sz="1400" u="none" cap="none" strike="noStrike">
              <a:solidFill>
                <a:srgbClr val="000000"/>
              </a:solidFill>
              <a:latin typeface="Arial"/>
              <a:ea typeface="Arial"/>
              <a:cs typeface="Arial"/>
              <a:sym typeface="Arial"/>
            </a:endParaRPr>
          </a:p>
        </p:txBody>
      </p:sp>
      <p:sp>
        <p:nvSpPr>
          <p:cNvPr id="790" name="Google Shape;790;p80"/>
          <p:cNvSpPr txBox="1"/>
          <p:nvPr/>
        </p:nvSpPr>
        <p:spPr>
          <a:xfrm>
            <a:off x="385763" y="4191000"/>
            <a:ext cx="20733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Century Gothic"/>
                <a:ea typeface="Century Gothic"/>
                <a:cs typeface="Century Gothic"/>
                <a:sym typeface="Century Gothic"/>
              </a:rPr>
              <a:t> </a:t>
            </a:r>
            <a:endParaRPr b="0" i="0" sz="6000" u="none" cap="none" strike="noStrike">
              <a:solidFill>
                <a:schemeClr val="dk1"/>
              </a:solidFill>
              <a:latin typeface="Century Gothic"/>
              <a:ea typeface="Century Gothic"/>
              <a:cs typeface="Century Gothic"/>
              <a:sym typeface="Century Gothic"/>
            </a:endParaRPr>
          </a:p>
        </p:txBody>
      </p:sp>
      <p:grpSp>
        <p:nvGrpSpPr>
          <p:cNvPr id="791" name="Google Shape;791;p80"/>
          <p:cNvGrpSpPr/>
          <p:nvPr/>
        </p:nvGrpSpPr>
        <p:grpSpPr>
          <a:xfrm>
            <a:off x="5765801" y="3943350"/>
            <a:ext cx="2577976" cy="1597025"/>
            <a:chOff x="3072" y="1680"/>
            <a:chExt cx="1500" cy="1248"/>
          </a:xfrm>
        </p:grpSpPr>
        <p:cxnSp>
          <p:nvCxnSpPr>
            <p:cNvPr id="792" name="Google Shape;792;p80"/>
            <p:cNvCxnSpPr/>
            <p:nvPr/>
          </p:nvCxnSpPr>
          <p:spPr>
            <a:xfrm>
              <a:off x="3072" y="1680"/>
              <a:ext cx="0" cy="1200"/>
            </a:xfrm>
            <a:prstGeom prst="straightConnector1">
              <a:avLst/>
            </a:prstGeom>
            <a:noFill/>
            <a:ln cap="flat" cmpd="sng" w="9525">
              <a:solidFill>
                <a:schemeClr val="dk1"/>
              </a:solidFill>
              <a:prstDash val="solid"/>
              <a:round/>
              <a:headEnd len="sm" w="sm" type="none"/>
              <a:tailEnd len="sm" w="sm" type="none"/>
            </a:ln>
          </p:spPr>
        </p:cxnSp>
        <p:cxnSp>
          <p:nvCxnSpPr>
            <p:cNvPr id="793" name="Google Shape;793;p80"/>
            <p:cNvCxnSpPr/>
            <p:nvPr/>
          </p:nvCxnSpPr>
          <p:spPr>
            <a:xfrm>
              <a:off x="3072" y="2928"/>
              <a:ext cx="1500" cy="0"/>
            </a:xfrm>
            <a:prstGeom prst="straightConnector1">
              <a:avLst/>
            </a:prstGeom>
            <a:noFill/>
            <a:ln cap="flat" cmpd="sng" w="9525">
              <a:solidFill>
                <a:schemeClr val="dk1"/>
              </a:solidFill>
              <a:prstDash val="solid"/>
              <a:round/>
              <a:headEnd len="sm" w="sm" type="none"/>
              <a:tailEnd len="sm" w="sm" type="none"/>
            </a:ln>
          </p:spPr>
        </p:cxnSp>
      </p:grpSp>
      <p:sp>
        <p:nvSpPr>
          <p:cNvPr id="794" name="Google Shape;794;p80"/>
          <p:cNvSpPr txBox="1"/>
          <p:nvPr/>
        </p:nvSpPr>
        <p:spPr>
          <a:xfrm>
            <a:off x="5878512" y="4311650"/>
            <a:ext cx="2503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entury Gothic"/>
                <a:ea typeface="Century Gothic"/>
                <a:cs typeface="Century Gothic"/>
                <a:sym typeface="Century Gothic"/>
              </a:rPr>
              <a:t>able</a:t>
            </a:r>
            <a:endParaRPr b="0" i="0" sz="6000" u="none" cap="none" strike="noStrike">
              <a:solidFill>
                <a:schemeClr val="dk1"/>
              </a:solidFill>
              <a:latin typeface="Century Gothic"/>
              <a:ea typeface="Century Gothic"/>
              <a:cs typeface="Century Gothic"/>
              <a:sym typeface="Century Gothic"/>
            </a:endParaRPr>
          </a:p>
        </p:txBody>
      </p:sp>
      <p:sp>
        <p:nvSpPr>
          <p:cNvPr id="795" name="Google Shape;795;p80"/>
          <p:cNvSpPr txBox="1"/>
          <p:nvPr>
            <p:ph type="title"/>
          </p:nvPr>
        </p:nvSpPr>
        <p:spPr>
          <a:xfrm>
            <a:off x="228600" y="838200"/>
            <a:ext cx="8458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24199"/>
              </a:buClr>
              <a:buSzPts val="2160"/>
              <a:buFont typeface="Book Antiqua"/>
              <a:buNone/>
            </a:pPr>
            <a:r>
              <a:rPr lang="en-US" sz="2160">
                <a:solidFill>
                  <a:srgbClr val="124199"/>
                </a:solidFill>
              </a:rPr>
              <a:t>Despite the tension in my stomach, I eat as much as I can, although none of the </a:t>
            </a:r>
            <a:r>
              <a:rPr b="1" lang="en-US" sz="2160">
                <a:solidFill>
                  <a:srgbClr val="FF0000"/>
                </a:solidFill>
              </a:rPr>
              <a:t>delectable </a:t>
            </a:r>
            <a:r>
              <a:rPr lang="en-US" sz="2160">
                <a:solidFill>
                  <a:srgbClr val="124199"/>
                </a:solidFill>
              </a:rPr>
              <a:t>food makes any impression on me.</a:t>
            </a:r>
            <a:endParaRPr sz="2160"/>
          </a:p>
        </p:txBody>
      </p:sp>
      <p:cxnSp>
        <p:nvCxnSpPr>
          <p:cNvPr id="796" name="Google Shape;796;p80"/>
          <p:cNvCxnSpPr/>
          <p:nvPr/>
        </p:nvCxnSpPr>
        <p:spPr>
          <a:xfrm>
            <a:off x="0" y="3467100"/>
            <a:ext cx="9144000" cy="0"/>
          </a:xfrm>
          <a:prstGeom prst="straightConnector1">
            <a:avLst/>
          </a:prstGeom>
          <a:noFill/>
          <a:ln cap="flat" cmpd="sng" w="34925">
            <a:solidFill>
              <a:srgbClr val="124199"/>
            </a:solidFill>
            <a:prstDash val="solid"/>
            <a:round/>
            <a:headEnd len="sm" w="sm" type="none"/>
            <a:tailEnd len="sm" w="sm" type="none"/>
          </a:ln>
        </p:spPr>
      </p:cxnSp>
      <p:sp>
        <p:nvSpPr>
          <p:cNvPr id="797" name="Google Shape;797;p80"/>
          <p:cNvSpPr txBox="1"/>
          <p:nvPr/>
        </p:nvSpPr>
        <p:spPr>
          <a:xfrm>
            <a:off x="2767013" y="4351338"/>
            <a:ext cx="3111600" cy="11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entury Gothic"/>
                <a:ea typeface="Century Gothic"/>
                <a:cs typeface="Century Gothic"/>
                <a:sym typeface="Century Gothic"/>
              </a:rPr>
              <a:t>   lect</a:t>
            </a:r>
            <a:endParaRPr b="0" i="0" sz="7200" u="none" cap="none" strike="noStrike">
              <a:solidFill>
                <a:schemeClr val="dk1"/>
              </a:solidFill>
              <a:latin typeface="Century Gothic"/>
              <a:ea typeface="Century Gothic"/>
              <a:cs typeface="Century Gothic"/>
              <a:sym typeface="Century Gothic"/>
            </a:endParaRPr>
          </a:p>
        </p:txBody>
      </p:sp>
      <p:sp>
        <p:nvSpPr>
          <p:cNvPr id="798" name="Google Shape;798;p80"/>
          <p:cNvSpPr txBox="1"/>
          <p:nvPr/>
        </p:nvSpPr>
        <p:spPr>
          <a:xfrm>
            <a:off x="3073400" y="5233988"/>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799" name="Google Shape;799;p80"/>
          <p:cNvSpPr txBox="1"/>
          <p:nvPr/>
        </p:nvSpPr>
        <p:spPr>
          <a:xfrm>
            <a:off x="4000500" y="6161088"/>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0" name="Google Shape;800;p80"/>
          <p:cNvSpPr txBox="1"/>
          <p:nvPr/>
        </p:nvSpPr>
        <p:spPr>
          <a:xfrm>
            <a:off x="5078413" y="7239000"/>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1" name="Google Shape;801;p80"/>
          <p:cNvSpPr txBox="1"/>
          <p:nvPr/>
        </p:nvSpPr>
        <p:spPr>
          <a:xfrm>
            <a:off x="5232400" y="7392988"/>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2" name="Google Shape;802;p80"/>
          <p:cNvSpPr txBox="1"/>
          <p:nvPr/>
        </p:nvSpPr>
        <p:spPr>
          <a:xfrm>
            <a:off x="5386388" y="7546975"/>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3" name="Google Shape;803;p80"/>
          <p:cNvSpPr txBox="1"/>
          <p:nvPr/>
        </p:nvSpPr>
        <p:spPr>
          <a:xfrm>
            <a:off x="5540375" y="7700963"/>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4" name="Google Shape;804;p80"/>
          <p:cNvSpPr txBox="1"/>
          <p:nvPr/>
        </p:nvSpPr>
        <p:spPr>
          <a:xfrm>
            <a:off x="6772275" y="8932863"/>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5" name="Google Shape;805;p80"/>
          <p:cNvSpPr txBox="1"/>
          <p:nvPr/>
        </p:nvSpPr>
        <p:spPr>
          <a:xfrm>
            <a:off x="7080250" y="9240838"/>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6" name="Google Shape;806;p80"/>
          <p:cNvSpPr txBox="1"/>
          <p:nvPr/>
        </p:nvSpPr>
        <p:spPr>
          <a:xfrm>
            <a:off x="8004175" y="10164763"/>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7" name="Google Shape;807;p80"/>
          <p:cNvSpPr txBox="1"/>
          <p:nvPr/>
        </p:nvSpPr>
        <p:spPr>
          <a:xfrm>
            <a:off x="8158163" y="10318750"/>
            <a:ext cx="31497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8" name="Google Shape;808;p80"/>
          <p:cNvSpPr txBox="1"/>
          <p:nvPr/>
        </p:nvSpPr>
        <p:spPr>
          <a:xfrm>
            <a:off x="6146800" y="8767763"/>
            <a:ext cx="5469000" cy="10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Century Gothic"/>
              <a:ea typeface="Century Gothic"/>
              <a:cs typeface="Century Gothic"/>
              <a:sym typeface="Century Gothic"/>
            </a:endParaRPr>
          </a:p>
        </p:txBody>
      </p:sp>
      <p:sp>
        <p:nvSpPr>
          <p:cNvPr id="809" name="Google Shape;809;p80"/>
          <p:cNvSpPr/>
          <p:nvPr/>
        </p:nvSpPr>
        <p:spPr>
          <a:xfrm>
            <a:off x="808038" y="4419601"/>
            <a:ext cx="1843200" cy="96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entury Gothic"/>
                <a:ea typeface="Century Gothic"/>
                <a:cs typeface="Century Gothic"/>
                <a:sym typeface="Century Gothic"/>
              </a:rPr>
              <a:t>de</a:t>
            </a:r>
            <a:endParaRPr b="0" i="0" sz="1400" u="none" cap="none" strike="noStrike">
              <a:solidFill>
                <a:srgbClr val="000000"/>
              </a:solidFill>
              <a:latin typeface="Arial"/>
              <a:ea typeface="Arial"/>
              <a:cs typeface="Arial"/>
              <a:sym typeface="Arial"/>
            </a:endParaRPr>
          </a:p>
        </p:txBody>
      </p:sp>
      <p:cxnSp>
        <p:nvCxnSpPr>
          <p:cNvPr id="810" name="Google Shape;810;p80"/>
          <p:cNvCxnSpPr/>
          <p:nvPr/>
        </p:nvCxnSpPr>
        <p:spPr>
          <a:xfrm>
            <a:off x="4918305" y="3943350"/>
            <a:ext cx="0" cy="1596900"/>
          </a:xfrm>
          <a:prstGeom prst="straightConnector1">
            <a:avLst/>
          </a:prstGeom>
          <a:noFill/>
          <a:ln cap="flat" cmpd="sng" w="9525">
            <a:solidFill>
              <a:schemeClr val="dk1"/>
            </a:solidFill>
            <a:prstDash val="solid"/>
            <a:round/>
            <a:headEnd len="sm" w="sm" type="none"/>
            <a:tailEnd len="sm" w="sm" type="none"/>
          </a:ln>
        </p:spPr>
      </p:cxnSp>
      <p:grpSp>
        <p:nvGrpSpPr>
          <p:cNvPr id="811" name="Google Shape;811;p80"/>
          <p:cNvGrpSpPr/>
          <p:nvPr/>
        </p:nvGrpSpPr>
        <p:grpSpPr>
          <a:xfrm>
            <a:off x="1325563" y="4081463"/>
            <a:ext cx="1428750" cy="1508125"/>
            <a:chOff x="1068" y="1728"/>
            <a:chExt cx="900" cy="1200"/>
          </a:xfrm>
        </p:grpSpPr>
        <p:cxnSp>
          <p:nvCxnSpPr>
            <p:cNvPr id="812" name="Google Shape;812;p80"/>
            <p:cNvCxnSpPr/>
            <p:nvPr/>
          </p:nvCxnSpPr>
          <p:spPr>
            <a:xfrm>
              <a:off x="1968" y="1728"/>
              <a:ext cx="0" cy="1200"/>
            </a:xfrm>
            <a:prstGeom prst="straightConnector1">
              <a:avLst/>
            </a:prstGeom>
            <a:noFill/>
            <a:ln cap="flat" cmpd="sng" w="9525">
              <a:solidFill>
                <a:schemeClr val="dk1"/>
              </a:solidFill>
              <a:prstDash val="solid"/>
              <a:round/>
              <a:headEnd len="sm" w="sm" type="none"/>
              <a:tailEnd len="sm" w="sm" type="none"/>
            </a:ln>
          </p:spPr>
        </p:cxnSp>
        <p:cxnSp>
          <p:nvCxnSpPr>
            <p:cNvPr id="813" name="Google Shape;813;p80"/>
            <p:cNvCxnSpPr/>
            <p:nvPr/>
          </p:nvCxnSpPr>
          <p:spPr>
            <a:xfrm rot="10800000">
              <a:off x="1068" y="2880"/>
              <a:ext cx="900" cy="0"/>
            </a:xfrm>
            <a:prstGeom prst="straightConnector1">
              <a:avLst/>
            </a:prstGeom>
            <a:noFill/>
            <a:ln cap="flat" cmpd="sng" w="9525">
              <a:solidFill>
                <a:schemeClr val="dk1"/>
              </a:solidFill>
              <a:prstDash val="solid"/>
              <a:round/>
              <a:headEnd len="sm" w="sm" type="none"/>
              <a:tailEnd len="sm" w="sm" type="none"/>
            </a:ln>
          </p:spPr>
        </p:cxnSp>
      </p:grpSp>
      <p:sp>
        <p:nvSpPr>
          <p:cNvPr id="814" name="Google Shape;814;p8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1"/>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Try the Dictionary, Step 7</a:t>
            </a:r>
            <a:endParaRPr/>
          </a:p>
        </p:txBody>
      </p:sp>
      <p:sp>
        <p:nvSpPr>
          <p:cNvPr id="820" name="Google Shape;820;p81"/>
          <p:cNvSpPr txBox="1"/>
          <p:nvPr>
            <p:ph idx="1" type="body"/>
          </p:nvPr>
        </p:nvSpPr>
        <p:spPr>
          <a:xfrm>
            <a:off x="628650" y="1825625"/>
            <a:ext cx="7886700" cy="4351200"/>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590"/>
              <a:buChar char="•"/>
            </a:pPr>
            <a:r>
              <a:rPr lang="en-US" sz="2590"/>
              <a:t>If no one can help you pronounce the word, try this website:					</a:t>
            </a:r>
            <a:endParaRPr/>
          </a:p>
          <a:p>
            <a:pPr indent="-342900" lvl="0" marL="342900" rtl="0" algn="ctr">
              <a:lnSpc>
                <a:spcPct val="90000"/>
              </a:lnSpc>
              <a:spcBef>
                <a:spcPts val="592"/>
              </a:spcBef>
              <a:spcAft>
                <a:spcPts val="0"/>
              </a:spcAft>
              <a:buClr>
                <a:schemeClr val="dk1"/>
              </a:buClr>
              <a:buSzPts val="2960"/>
              <a:buNone/>
            </a:pPr>
            <a:r>
              <a:rPr lang="en-US" sz="2960" u="sng">
                <a:solidFill>
                  <a:schemeClr val="hlink"/>
                </a:solidFill>
                <a:hlinkClick r:id="rId3"/>
              </a:rPr>
              <a:t>www.howjsay.com</a:t>
            </a:r>
            <a:endParaRPr sz="2960"/>
          </a:p>
          <a:p>
            <a:pPr indent="-342900" lvl="0" marL="342900" rtl="0" algn="l">
              <a:lnSpc>
                <a:spcPct val="90000"/>
              </a:lnSpc>
              <a:spcBef>
                <a:spcPts val="518"/>
              </a:spcBef>
              <a:spcAft>
                <a:spcPts val="0"/>
              </a:spcAft>
              <a:buClr>
                <a:schemeClr val="dk1"/>
              </a:buClr>
              <a:buSzPts val="2590"/>
              <a:buNone/>
            </a:pPr>
            <a:r>
              <a:t/>
            </a:r>
            <a:endParaRPr sz="2590"/>
          </a:p>
          <a:p>
            <a:pPr indent="-342900" lvl="0" marL="342900" rtl="0" algn="l">
              <a:lnSpc>
                <a:spcPct val="90000"/>
              </a:lnSpc>
              <a:spcBef>
                <a:spcPts val="518"/>
              </a:spcBef>
              <a:spcAft>
                <a:spcPts val="0"/>
              </a:spcAft>
              <a:buClr>
                <a:schemeClr val="dk1"/>
              </a:buClr>
              <a:buSzPts val="2590"/>
              <a:buChar char="•"/>
            </a:pPr>
            <a:r>
              <a:rPr lang="en-US" sz="2590"/>
              <a:t>The meaning of the word can also be checked in the dictionary.  Go to:</a:t>
            </a:r>
            <a:endParaRPr/>
          </a:p>
          <a:p>
            <a:pPr indent="0" lvl="0" marL="0" rtl="0" algn="l">
              <a:lnSpc>
                <a:spcPct val="90000"/>
              </a:lnSpc>
              <a:spcBef>
                <a:spcPts val="518"/>
              </a:spcBef>
              <a:spcAft>
                <a:spcPts val="0"/>
              </a:spcAft>
              <a:buClr>
                <a:schemeClr val="dk1"/>
              </a:buClr>
              <a:buSzPts val="2590"/>
              <a:buNone/>
            </a:pPr>
            <a:r>
              <a:rPr lang="en-US" sz="2590"/>
              <a:t> </a:t>
            </a:r>
            <a:endParaRPr/>
          </a:p>
          <a:p>
            <a:pPr indent="-342900" lvl="0" marL="342900" rtl="0" algn="ctr">
              <a:lnSpc>
                <a:spcPct val="90000"/>
              </a:lnSpc>
              <a:spcBef>
                <a:spcPts val="518"/>
              </a:spcBef>
              <a:spcAft>
                <a:spcPts val="0"/>
              </a:spcAft>
              <a:buClr>
                <a:schemeClr val="dk1"/>
              </a:buClr>
              <a:buSzPts val="2590"/>
              <a:buNone/>
            </a:pPr>
            <a:r>
              <a:rPr lang="en-US" sz="2590" u="sng">
                <a:solidFill>
                  <a:schemeClr val="hlink"/>
                </a:solidFill>
                <a:hlinkClick r:id="rId4"/>
              </a:rPr>
              <a:t>www.dictionary.com</a:t>
            </a:r>
            <a:endParaRPr sz="2590"/>
          </a:p>
          <a:p>
            <a:pPr indent="-342900" lvl="0" marL="342900" rtl="0" algn="ctr">
              <a:lnSpc>
                <a:spcPct val="90000"/>
              </a:lnSpc>
              <a:spcBef>
                <a:spcPts val="518"/>
              </a:spcBef>
              <a:spcAft>
                <a:spcPts val="0"/>
              </a:spcAft>
              <a:buClr>
                <a:schemeClr val="dk1"/>
              </a:buClr>
              <a:buSzPts val="2590"/>
              <a:buNone/>
            </a:pPr>
            <a:r>
              <a:rPr lang="en-US" sz="2590"/>
              <a:t> </a:t>
            </a:r>
            <a:endParaRPr/>
          </a:p>
          <a:p>
            <a:pPr indent="-342900" lvl="0" marL="342900" rtl="0" algn="l">
              <a:lnSpc>
                <a:spcPct val="90000"/>
              </a:lnSpc>
              <a:spcBef>
                <a:spcPts val="518"/>
              </a:spcBef>
              <a:spcAft>
                <a:spcPts val="0"/>
              </a:spcAft>
              <a:buClr>
                <a:srgbClr val="FF0000"/>
              </a:buClr>
              <a:buSzPts val="2590"/>
              <a:buChar char="•"/>
            </a:pPr>
            <a:r>
              <a:rPr lang="en-US" sz="2590">
                <a:solidFill>
                  <a:srgbClr val="FF0000"/>
                </a:solidFill>
              </a:rPr>
              <a:t>Definition:  </a:t>
            </a:r>
            <a:r>
              <a:rPr lang="en-US" sz="2400">
                <a:solidFill>
                  <a:srgbClr val="FF0000"/>
                </a:solidFill>
              </a:rPr>
              <a:t>Delightful, very pleasing, enjoyable</a:t>
            </a:r>
            <a:endParaRPr/>
          </a:p>
        </p:txBody>
      </p:sp>
      <p:sp>
        <p:nvSpPr>
          <p:cNvPr id="821" name="Google Shape;821;p81"/>
          <p:cNvSpPr/>
          <p:nvPr/>
        </p:nvSpPr>
        <p:spPr>
          <a:xfrm>
            <a:off x="533400" y="304800"/>
            <a:ext cx="1981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1F974"/>
                </a:solidFill>
                <a:latin typeface="Century Gothic"/>
                <a:ea typeface="Century Gothic"/>
                <a:cs typeface="Century Gothic"/>
                <a:sym typeface="Century Gothic"/>
              </a:rPr>
              <a:t>DISSECT</a:t>
            </a:r>
            <a:endParaRPr b="0" i="0" sz="1400" u="none" cap="none" strike="noStrike">
              <a:solidFill>
                <a:srgbClr val="000000"/>
              </a:solidFill>
              <a:latin typeface="Arial"/>
              <a:ea typeface="Arial"/>
              <a:cs typeface="Arial"/>
              <a:sym typeface="Arial"/>
            </a:endParaRPr>
          </a:p>
        </p:txBody>
      </p:sp>
      <p:sp>
        <p:nvSpPr>
          <p:cNvPr id="822" name="Google Shape;822;p8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19"/>
          <p:cNvGrpSpPr/>
          <p:nvPr/>
        </p:nvGrpSpPr>
        <p:grpSpPr>
          <a:xfrm>
            <a:off x="642938" y="287338"/>
            <a:ext cx="8008938" cy="4362449"/>
            <a:chOff x="405" y="181"/>
            <a:chExt cx="5045" cy="2748"/>
          </a:xfrm>
        </p:grpSpPr>
        <p:cxnSp>
          <p:nvCxnSpPr>
            <p:cNvPr id="152" name="Google Shape;152;p19"/>
            <p:cNvCxnSpPr/>
            <p:nvPr/>
          </p:nvCxnSpPr>
          <p:spPr>
            <a:xfrm>
              <a:off x="2835" y="417"/>
              <a:ext cx="0" cy="0"/>
            </a:xfrm>
            <a:prstGeom prst="straightConnector1">
              <a:avLst/>
            </a:prstGeom>
            <a:noFill/>
            <a:ln cap="flat" cmpd="sng" w="12700">
              <a:solidFill>
                <a:schemeClr val="dk1"/>
              </a:solidFill>
              <a:prstDash val="solid"/>
              <a:round/>
              <a:headEnd len="sm" w="sm" type="none"/>
              <a:tailEnd len="sm" w="sm" type="none"/>
            </a:ln>
          </p:spPr>
        </p:cxnSp>
        <p:cxnSp>
          <p:nvCxnSpPr>
            <p:cNvPr id="153" name="Google Shape;153;p19"/>
            <p:cNvCxnSpPr/>
            <p:nvPr/>
          </p:nvCxnSpPr>
          <p:spPr>
            <a:xfrm>
              <a:off x="2839" y="553"/>
              <a:ext cx="0" cy="0"/>
            </a:xfrm>
            <a:prstGeom prst="straightConnector1">
              <a:avLst/>
            </a:prstGeom>
            <a:noFill/>
            <a:ln cap="flat" cmpd="sng" w="12700">
              <a:solidFill>
                <a:schemeClr val="dk1"/>
              </a:solidFill>
              <a:prstDash val="solid"/>
              <a:round/>
              <a:headEnd len="sm" w="sm" type="none"/>
              <a:tailEnd len="sm" w="sm" type="none"/>
            </a:ln>
          </p:spPr>
        </p:cxnSp>
        <p:cxnSp>
          <p:nvCxnSpPr>
            <p:cNvPr id="154" name="Google Shape;154;p19"/>
            <p:cNvCxnSpPr/>
            <p:nvPr/>
          </p:nvCxnSpPr>
          <p:spPr>
            <a:xfrm>
              <a:off x="4851" y="521"/>
              <a:ext cx="0" cy="0"/>
            </a:xfrm>
            <a:prstGeom prst="straightConnector1">
              <a:avLst/>
            </a:prstGeom>
            <a:noFill/>
            <a:ln cap="flat" cmpd="sng" w="12700">
              <a:solidFill>
                <a:schemeClr val="dk1"/>
              </a:solidFill>
              <a:prstDash val="solid"/>
              <a:round/>
              <a:headEnd len="sm" w="sm" type="none"/>
              <a:tailEnd len="sm" w="sm" type="none"/>
            </a:ln>
          </p:spPr>
        </p:cxnSp>
        <p:cxnSp>
          <p:nvCxnSpPr>
            <p:cNvPr id="155" name="Google Shape;155;p19"/>
            <p:cNvCxnSpPr/>
            <p:nvPr/>
          </p:nvCxnSpPr>
          <p:spPr>
            <a:xfrm>
              <a:off x="907" y="521"/>
              <a:ext cx="0" cy="0"/>
            </a:xfrm>
            <a:prstGeom prst="straightConnector1">
              <a:avLst/>
            </a:prstGeom>
            <a:noFill/>
            <a:ln cap="flat" cmpd="sng" w="12700">
              <a:solidFill>
                <a:schemeClr val="dk1"/>
              </a:solidFill>
              <a:prstDash val="solid"/>
              <a:round/>
              <a:headEnd len="sm" w="sm" type="none"/>
              <a:tailEnd len="sm" w="sm" type="none"/>
            </a:ln>
          </p:spPr>
        </p:cxnSp>
        <p:cxnSp>
          <p:nvCxnSpPr>
            <p:cNvPr id="156" name="Google Shape;156;p19"/>
            <p:cNvCxnSpPr/>
            <p:nvPr/>
          </p:nvCxnSpPr>
          <p:spPr>
            <a:xfrm>
              <a:off x="2875" y="1621"/>
              <a:ext cx="0" cy="0"/>
            </a:xfrm>
            <a:prstGeom prst="straightConnector1">
              <a:avLst/>
            </a:prstGeom>
            <a:noFill/>
            <a:ln cap="flat" cmpd="sng" w="12700">
              <a:solidFill>
                <a:schemeClr val="dk1"/>
              </a:solidFill>
              <a:prstDash val="solid"/>
              <a:round/>
              <a:headEnd len="sm" w="sm" type="none"/>
              <a:tailEnd len="sm" w="sm" type="none"/>
            </a:ln>
          </p:spPr>
        </p:cxnSp>
        <p:sp>
          <p:nvSpPr>
            <p:cNvPr id="157" name="Google Shape;157;p19"/>
            <p:cNvSpPr/>
            <p:nvPr/>
          </p:nvSpPr>
          <p:spPr>
            <a:xfrm>
              <a:off x="1609" y="1730"/>
              <a:ext cx="2400" cy="900"/>
            </a:xfrm>
            <a:prstGeom prst="roundRect">
              <a:avLst>
                <a:gd fmla="val 50000" name="adj"/>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19"/>
            <p:cNvSpPr/>
            <p:nvPr/>
          </p:nvSpPr>
          <p:spPr>
            <a:xfrm>
              <a:off x="4250"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19"/>
            <p:cNvSpPr/>
            <p:nvPr/>
          </p:nvSpPr>
          <p:spPr>
            <a:xfrm>
              <a:off x="405"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19"/>
            <p:cNvSpPr/>
            <p:nvPr/>
          </p:nvSpPr>
          <p:spPr>
            <a:xfrm>
              <a:off x="1621" y="181"/>
              <a:ext cx="2400" cy="30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19"/>
            <p:cNvSpPr/>
            <p:nvPr/>
          </p:nvSpPr>
          <p:spPr>
            <a:xfrm>
              <a:off x="1616" y="661"/>
              <a:ext cx="24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19"/>
            <p:cNvSpPr/>
            <p:nvPr/>
          </p:nvSpPr>
          <p:spPr>
            <a:xfrm>
              <a:off x="405" y="186"/>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19"/>
            <p:cNvSpPr/>
            <p:nvPr/>
          </p:nvSpPr>
          <p:spPr>
            <a:xfrm>
              <a:off x="485" y="59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19"/>
            <p:cNvSpPr/>
            <p:nvPr/>
          </p:nvSpPr>
          <p:spPr>
            <a:xfrm>
              <a:off x="525" y="62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19"/>
            <p:cNvSpPr txBox="1"/>
            <p:nvPr/>
          </p:nvSpPr>
          <p:spPr>
            <a:xfrm>
              <a:off x="587" y="584"/>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Classroom</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Expectations</a:t>
              </a:r>
              <a:endParaRPr b="0" i="0" sz="1400" u="none" cap="none" strike="noStrike">
                <a:solidFill>
                  <a:srgbClr val="000000"/>
                </a:solidFill>
                <a:latin typeface="Arial"/>
                <a:ea typeface="Arial"/>
                <a:cs typeface="Arial"/>
                <a:sym typeface="Arial"/>
              </a:endParaRPr>
            </a:p>
          </p:txBody>
        </p:sp>
        <p:sp>
          <p:nvSpPr>
            <p:cNvPr id="166" name="Google Shape;166;p19"/>
            <p:cNvSpPr/>
            <p:nvPr/>
          </p:nvSpPr>
          <p:spPr>
            <a:xfrm>
              <a:off x="1707" y="597"/>
              <a:ext cx="24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19"/>
            <p:cNvSpPr/>
            <p:nvPr/>
          </p:nvSpPr>
          <p:spPr>
            <a:xfrm>
              <a:off x="2337" y="651"/>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19"/>
            <p:cNvSpPr txBox="1"/>
            <p:nvPr/>
          </p:nvSpPr>
          <p:spPr>
            <a:xfrm>
              <a:off x="2421" y="618"/>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Learning Routines</a:t>
              </a:r>
              <a:endParaRPr b="0" i="0" sz="1400" u="none" cap="none" strike="noStrike">
                <a:solidFill>
                  <a:srgbClr val="000000"/>
                </a:solidFill>
                <a:latin typeface="Arial"/>
                <a:ea typeface="Arial"/>
                <a:cs typeface="Arial"/>
                <a:sym typeface="Arial"/>
              </a:endParaRPr>
            </a:p>
          </p:txBody>
        </p:sp>
        <p:sp>
          <p:nvSpPr>
            <p:cNvPr id="169" name="Google Shape;169;p19"/>
            <p:cNvSpPr txBox="1"/>
            <p:nvPr/>
          </p:nvSpPr>
          <p:spPr>
            <a:xfrm>
              <a:off x="415" y="191"/>
              <a:ext cx="1200" cy="300"/>
            </a:xfrm>
            <a:prstGeom prst="rect">
              <a:avLst/>
            </a:prstGeom>
            <a:noFill/>
            <a:ln>
              <a:noFill/>
            </a:ln>
          </p:spPr>
          <p:txBody>
            <a:bodyPr anchorCtr="0" anchor="t" bIns="45700" lIns="0" spcFirstLastPara="1" rIns="0" wrap="square" tIns="45700">
              <a:noAutofit/>
            </a:bodyPr>
            <a:lstStyle/>
            <a:p>
              <a:pPr indent="0" lvl="0" marL="0" marR="0" rtl="0" algn="ctr">
                <a:lnSpc>
                  <a:spcPct val="8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Course Map</a:t>
              </a:r>
              <a:endParaRPr b="0" i="0" sz="1400" u="none" cap="none" strike="noStrike">
                <a:solidFill>
                  <a:srgbClr val="000000"/>
                </a:solidFill>
                <a:latin typeface="Arial"/>
                <a:ea typeface="Arial"/>
                <a:cs typeface="Arial"/>
                <a:sym typeface="Arial"/>
              </a:endParaRPr>
            </a:p>
          </p:txBody>
        </p:sp>
        <p:sp>
          <p:nvSpPr>
            <p:cNvPr id="170" name="Google Shape;170;p19"/>
            <p:cNvSpPr txBox="1"/>
            <p:nvPr/>
          </p:nvSpPr>
          <p:spPr>
            <a:xfrm>
              <a:off x="1629" y="201"/>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This Course:</a:t>
              </a:r>
              <a:endParaRPr b="0" i="0" sz="1400" u="none" cap="none" strike="noStrike">
                <a:solidFill>
                  <a:srgbClr val="000000"/>
                </a:solidFill>
                <a:latin typeface="Arial"/>
                <a:ea typeface="Arial"/>
                <a:cs typeface="Arial"/>
                <a:sym typeface="Arial"/>
              </a:endParaRPr>
            </a:p>
          </p:txBody>
        </p:sp>
        <p:sp>
          <p:nvSpPr>
            <p:cNvPr id="171" name="Google Shape;171;p19"/>
            <p:cNvSpPr txBox="1"/>
            <p:nvPr/>
          </p:nvSpPr>
          <p:spPr>
            <a:xfrm>
              <a:off x="2649" y="446"/>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includes</a:t>
              </a:r>
              <a:endParaRPr b="0" i="0" sz="1400" u="none" cap="none" strike="noStrike">
                <a:solidFill>
                  <a:srgbClr val="000000"/>
                </a:solidFill>
                <a:latin typeface="Arial"/>
                <a:ea typeface="Arial"/>
                <a:cs typeface="Arial"/>
                <a:sym typeface="Arial"/>
              </a:endParaRPr>
            </a:p>
          </p:txBody>
        </p:sp>
        <p:sp>
          <p:nvSpPr>
            <p:cNvPr id="172" name="Google Shape;172;p19"/>
            <p:cNvSpPr/>
            <p:nvPr/>
          </p:nvSpPr>
          <p:spPr>
            <a:xfrm>
              <a:off x="4325" y="58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 name="Google Shape;173;p19"/>
            <p:cNvSpPr/>
            <p:nvPr/>
          </p:nvSpPr>
          <p:spPr>
            <a:xfrm>
              <a:off x="4365" y="606"/>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19"/>
            <p:cNvSpPr txBox="1"/>
            <p:nvPr/>
          </p:nvSpPr>
          <p:spPr>
            <a:xfrm>
              <a:off x="4353" y="570"/>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Tasks/Activities</a:t>
              </a:r>
              <a:endParaRPr b="0" i="0" sz="1400" u="none" cap="none" strike="noStrike">
                <a:solidFill>
                  <a:srgbClr val="000000"/>
                </a:solidFill>
                <a:latin typeface="Arial"/>
                <a:ea typeface="Arial"/>
                <a:cs typeface="Arial"/>
                <a:sym typeface="Arial"/>
              </a:endParaRPr>
            </a:p>
          </p:txBody>
        </p:sp>
        <p:sp>
          <p:nvSpPr>
            <p:cNvPr id="175" name="Google Shape;175;p19"/>
            <p:cNvSpPr/>
            <p:nvPr/>
          </p:nvSpPr>
          <p:spPr>
            <a:xfrm>
              <a:off x="4245" y="181"/>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19"/>
            <p:cNvSpPr txBox="1"/>
            <p:nvPr/>
          </p:nvSpPr>
          <p:spPr>
            <a:xfrm>
              <a:off x="4246" y="202"/>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177" name="Google Shape;177;p19"/>
            <p:cNvSpPr/>
            <p:nvPr/>
          </p:nvSpPr>
          <p:spPr>
            <a:xfrm>
              <a:off x="1626" y="914"/>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19"/>
            <p:cNvSpPr/>
            <p:nvPr/>
          </p:nvSpPr>
          <p:spPr>
            <a:xfrm>
              <a:off x="1626" y="1165"/>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19"/>
            <p:cNvSpPr/>
            <p:nvPr/>
          </p:nvSpPr>
          <p:spPr>
            <a:xfrm>
              <a:off x="1626" y="1421"/>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19"/>
            <p:cNvSpPr/>
            <p:nvPr/>
          </p:nvSpPr>
          <p:spPr>
            <a:xfrm>
              <a:off x="2298" y="1680"/>
              <a:ext cx="12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19"/>
            <p:cNvSpPr/>
            <p:nvPr/>
          </p:nvSpPr>
          <p:spPr>
            <a:xfrm>
              <a:off x="2368" y="17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19"/>
            <p:cNvSpPr txBox="1"/>
            <p:nvPr/>
          </p:nvSpPr>
          <p:spPr>
            <a:xfrm>
              <a:off x="2449" y="1683"/>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Critical Concepts</a:t>
              </a:r>
              <a:endParaRPr b="0" i="0" sz="1400" u="none" cap="none" strike="noStrike">
                <a:solidFill>
                  <a:srgbClr val="000000"/>
                </a:solidFill>
                <a:latin typeface="Arial"/>
                <a:ea typeface="Arial"/>
                <a:cs typeface="Arial"/>
                <a:sym typeface="Arial"/>
              </a:endParaRPr>
            </a:p>
          </p:txBody>
        </p:sp>
        <p:sp>
          <p:nvSpPr>
            <p:cNvPr id="183" name="Google Shape;183;p19"/>
            <p:cNvSpPr/>
            <p:nvPr/>
          </p:nvSpPr>
          <p:spPr>
            <a:xfrm>
              <a:off x="2314" y="2600"/>
              <a:ext cx="12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84" name="Google Shape;184;p19"/>
            <p:cNvSpPr/>
            <p:nvPr/>
          </p:nvSpPr>
          <p:spPr>
            <a:xfrm>
              <a:off x="2443" y="2648"/>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19"/>
            <p:cNvSpPr txBox="1"/>
            <p:nvPr/>
          </p:nvSpPr>
          <p:spPr>
            <a:xfrm>
              <a:off x="2508" y="2629"/>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Learned in these</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Units</a:t>
              </a:r>
              <a:endParaRPr b="0" i="0" sz="1400" u="none" cap="none" strike="noStrike">
                <a:solidFill>
                  <a:srgbClr val="000000"/>
                </a:solidFill>
                <a:latin typeface="Arial"/>
                <a:ea typeface="Arial"/>
                <a:cs typeface="Arial"/>
                <a:sym typeface="Arial"/>
              </a:endParaRPr>
            </a:p>
          </p:txBody>
        </p:sp>
        <p:cxnSp>
          <p:nvCxnSpPr>
            <p:cNvPr id="186" name="Google Shape;186;p19"/>
            <p:cNvCxnSpPr/>
            <p:nvPr/>
          </p:nvCxnSpPr>
          <p:spPr>
            <a:xfrm>
              <a:off x="3024" y="520"/>
              <a:ext cx="1800" cy="0"/>
            </a:xfrm>
            <a:prstGeom prst="straightConnector1">
              <a:avLst/>
            </a:prstGeom>
            <a:noFill/>
            <a:ln cap="flat" cmpd="sng" w="12700">
              <a:solidFill>
                <a:schemeClr val="dk1"/>
              </a:solidFill>
              <a:prstDash val="solid"/>
              <a:round/>
              <a:headEnd len="sm" w="sm" type="none"/>
              <a:tailEnd len="sm" w="sm" type="none"/>
            </a:ln>
          </p:spPr>
        </p:cxnSp>
        <p:cxnSp>
          <p:nvCxnSpPr>
            <p:cNvPr id="187" name="Google Shape;187;p19"/>
            <p:cNvCxnSpPr/>
            <p:nvPr/>
          </p:nvCxnSpPr>
          <p:spPr>
            <a:xfrm>
              <a:off x="912" y="520"/>
              <a:ext cx="1800" cy="0"/>
            </a:xfrm>
            <a:prstGeom prst="straightConnector1">
              <a:avLst/>
            </a:prstGeom>
            <a:noFill/>
            <a:ln cap="flat" cmpd="sng" w="12700">
              <a:solidFill>
                <a:schemeClr val="dk1"/>
              </a:solidFill>
              <a:prstDash val="solid"/>
              <a:round/>
              <a:headEnd len="sm" w="sm" type="none"/>
              <a:tailEnd len="sm" w="sm" type="none"/>
            </a:ln>
          </p:spPr>
        </p:cxnSp>
      </p:grpSp>
      <p:sp>
        <p:nvSpPr>
          <p:cNvPr id="188" name="Google Shape;188;p19"/>
          <p:cNvSpPr txBox="1"/>
          <p:nvPr/>
        </p:nvSpPr>
        <p:spPr>
          <a:xfrm>
            <a:off x="990600" y="1371600"/>
            <a:ext cx="8952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Teamwork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Respect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Tolerance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Voice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Choice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Hard work</a:t>
            </a:r>
            <a:endParaRPr b="0" i="0" sz="1400" u="none" cap="none" strike="noStrike">
              <a:solidFill>
                <a:srgbClr val="000000"/>
              </a:solidFill>
              <a:latin typeface="Arial"/>
              <a:ea typeface="Arial"/>
              <a:cs typeface="Arial"/>
              <a:sym typeface="Arial"/>
            </a:endParaRPr>
          </a:p>
        </p:txBody>
      </p:sp>
      <p:sp>
        <p:nvSpPr>
          <p:cNvPr id="189" name="Google Shape;189;p19"/>
          <p:cNvSpPr txBox="1"/>
          <p:nvPr/>
        </p:nvSpPr>
        <p:spPr>
          <a:xfrm>
            <a:off x="3352800" y="314325"/>
            <a:ext cx="16527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190" name="Google Shape;190;p19"/>
          <p:cNvSpPr txBox="1"/>
          <p:nvPr/>
        </p:nvSpPr>
        <p:spPr>
          <a:xfrm>
            <a:off x="2743200" y="1600200"/>
            <a:ext cx="36576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procedures	Guided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Daily agenda		Partner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	Feedback sessions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Group participation	Progress charting</a:t>
            </a:r>
            <a:endParaRPr b="0" i="0" sz="1400" u="none" cap="none" strike="noStrike">
              <a:solidFill>
                <a:srgbClr val="000000"/>
              </a:solidFill>
              <a:latin typeface="Arial"/>
              <a:ea typeface="Arial"/>
              <a:cs typeface="Arial"/>
              <a:sym typeface="Arial"/>
            </a:endParaRPr>
          </a:p>
        </p:txBody>
      </p:sp>
      <p:sp>
        <p:nvSpPr>
          <p:cNvPr id="191" name="Google Shape;191;p19"/>
          <p:cNvSpPr txBox="1"/>
          <p:nvPr/>
        </p:nvSpPr>
        <p:spPr>
          <a:xfrm>
            <a:off x="7086600" y="1447800"/>
            <a:ext cx="996900" cy="10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Discussions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Products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Quizzes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92" name="Google Shape;192;p19"/>
          <p:cNvSpPr txBox="1"/>
          <p:nvPr/>
        </p:nvSpPr>
        <p:spPr>
          <a:xfrm>
            <a:off x="3657600" y="2819400"/>
            <a:ext cx="29115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Hopes and Dreams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Reading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Habits of Learning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Expert Reading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93" name="Google Shape;193;p19"/>
          <p:cNvSpPr/>
          <p:nvPr/>
        </p:nvSpPr>
        <p:spPr>
          <a:xfrm>
            <a:off x="381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Community</a:t>
            </a:r>
            <a:endParaRPr b="0" i="0" sz="1400" u="none" cap="none" strike="noStrike">
              <a:solidFill>
                <a:srgbClr val="000000"/>
              </a:solidFill>
              <a:latin typeface="Arial"/>
              <a:ea typeface="Arial"/>
              <a:cs typeface="Arial"/>
              <a:sym typeface="Arial"/>
            </a:endParaRPr>
          </a:p>
        </p:txBody>
      </p:sp>
      <p:sp>
        <p:nvSpPr>
          <p:cNvPr id="194" name="Google Shape;194;p19"/>
          <p:cNvSpPr/>
          <p:nvPr/>
        </p:nvSpPr>
        <p:spPr>
          <a:xfrm>
            <a:off x="685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sp>
        <p:nvSpPr>
          <p:cNvPr id="195" name="Google Shape;195;p19"/>
          <p:cNvSpPr txBox="1"/>
          <p:nvPr/>
        </p:nvSpPr>
        <p:spPr>
          <a:xfrm>
            <a:off x="10668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96" name="Google Shape;196;p19"/>
          <p:cNvSpPr txBox="1"/>
          <p:nvPr/>
        </p:nvSpPr>
        <p:spPr>
          <a:xfrm>
            <a:off x="4330700" y="60325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97" name="Google Shape;197;p19"/>
          <p:cNvSpPr txBox="1"/>
          <p:nvPr/>
        </p:nvSpPr>
        <p:spPr>
          <a:xfrm>
            <a:off x="75184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98" name="Google Shape;198;p19"/>
          <p:cNvSpPr/>
          <p:nvPr/>
        </p:nvSpPr>
        <p:spPr>
          <a:xfrm>
            <a:off x="3683000" y="48133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Hopes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and Dreams</a:t>
            </a:r>
            <a:endParaRPr b="0" i="0" sz="1400" u="none" cap="none" strike="noStrike">
              <a:solidFill>
                <a:srgbClr val="000000"/>
              </a:solidFill>
              <a:latin typeface="Arial"/>
              <a:ea typeface="Arial"/>
              <a:cs typeface="Arial"/>
              <a:sym typeface="Arial"/>
            </a:endParaRPr>
          </a:p>
        </p:txBody>
      </p:sp>
      <p:sp>
        <p:nvSpPr>
          <p:cNvPr id="199" name="Google Shape;199;p19"/>
          <p:cNvSpPr/>
          <p:nvPr/>
        </p:nvSpPr>
        <p:spPr>
          <a:xfrm>
            <a:off x="6858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Reading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Strategies</a:t>
            </a:r>
            <a:endParaRPr b="0" i="0" sz="1400" u="none" cap="none" strike="noStrike">
              <a:solidFill>
                <a:srgbClr val="000000"/>
              </a:solidFill>
              <a:latin typeface="Arial"/>
              <a:ea typeface="Arial"/>
              <a:cs typeface="Arial"/>
              <a:sym typeface="Arial"/>
            </a:endParaRPr>
          </a:p>
        </p:txBody>
      </p:sp>
      <p:cxnSp>
        <p:nvCxnSpPr>
          <p:cNvPr id="200" name="Google Shape;200;p19"/>
          <p:cNvCxnSpPr>
            <a:stCxn id="183" idx="1"/>
            <a:endCxn id="193" idx="6"/>
          </p:cNvCxnSpPr>
          <p:nvPr/>
        </p:nvCxnSpPr>
        <p:spPr>
          <a:xfrm flipH="1">
            <a:off x="2285976" y="4365625"/>
            <a:ext cx="1387500" cy="15900"/>
          </a:xfrm>
          <a:prstGeom prst="straightConnector1">
            <a:avLst/>
          </a:prstGeom>
          <a:noFill/>
          <a:ln cap="flat" cmpd="sng" w="9525">
            <a:solidFill>
              <a:schemeClr val="dk1"/>
            </a:solidFill>
            <a:prstDash val="solid"/>
            <a:round/>
            <a:headEnd len="sm" w="sm" type="none"/>
            <a:tailEnd len="med" w="med" type="triangle"/>
          </a:ln>
        </p:spPr>
      </p:cxnSp>
      <p:cxnSp>
        <p:nvCxnSpPr>
          <p:cNvPr id="201" name="Google Shape;201;p19"/>
          <p:cNvCxnSpPr>
            <a:stCxn id="183" idx="3"/>
            <a:endCxn id="199" idx="2"/>
          </p:cNvCxnSpPr>
          <p:nvPr/>
        </p:nvCxnSpPr>
        <p:spPr>
          <a:xfrm>
            <a:off x="5578476" y="4365625"/>
            <a:ext cx="1279500" cy="15900"/>
          </a:xfrm>
          <a:prstGeom prst="straightConnector1">
            <a:avLst/>
          </a:prstGeom>
          <a:noFill/>
          <a:ln cap="flat" cmpd="sng" w="9525">
            <a:solidFill>
              <a:schemeClr val="dk1"/>
            </a:solidFill>
            <a:prstDash val="solid"/>
            <a:round/>
            <a:headEnd len="sm" w="sm" type="none"/>
            <a:tailEnd len="med" w="med" type="triangle"/>
          </a:ln>
        </p:spPr>
      </p:cxnSp>
      <p:cxnSp>
        <p:nvCxnSpPr>
          <p:cNvPr id="202" name="Google Shape;202;p19"/>
          <p:cNvCxnSpPr>
            <a:stCxn id="193" idx="4"/>
            <a:endCxn id="194" idx="0"/>
          </p:cNvCxnSpPr>
          <p:nvPr/>
        </p:nvCxnSpPr>
        <p:spPr>
          <a:xfrm>
            <a:off x="1333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203" name="Google Shape;203;p19"/>
          <p:cNvCxnSpPr>
            <a:stCxn id="185" idx="2"/>
            <a:endCxn id="198" idx="0"/>
          </p:cNvCxnSpPr>
          <p:nvPr/>
        </p:nvCxnSpPr>
        <p:spPr>
          <a:xfrm flipH="1">
            <a:off x="4635526" y="4649787"/>
            <a:ext cx="60300" cy="163500"/>
          </a:xfrm>
          <a:prstGeom prst="straightConnector1">
            <a:avLst/>
          </a:prstGeom>
          <a:noFill/>
          <a:ln cap="flat" cmpd="sng" w="9525">
            <a:solidFill>
              <a:schemeClr val="dk1"/>
            </a:solidFill>
            <a:prstDash val="solid"/>
            <a:round/>
            <a:headEnd len="sm" w="sm" type="none"/>
            <a:tailEnd len="med" w="med" type="triangle"/>
          </a:ln>
        </p:spPr>
      </p:cxnSp>
      <p:sp>
        <p:nvSpPr>
          <p:cNvPr id="204" name="Google Shape;204;p19"/>
          <p:cNvSpPr/>
          <p:nvPr/>
        </p:nvSpPr>
        <p:spPr>
          <a:xfrm>
            <a:off x="3543300" y="6400800"/>
            <a:ext cx="2197200" cy="381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Literature</a:t>
            </a:r>
            <a:endParaRPr b="0" i="0" sz="1200" u="none" cap="none" strike="noStrike">
              <a:solidFill>
                <a:schemeClr val="dk1"/>
              </a:solidFill>
              <a:latin typeface="Calibri"/>
              <a:ea typeface="Calibri"/>
              <a:cs typeface="Calibri"/>
              <a:sym typeface="Calibri"/>
            </a:endParaRPr>
          </a:p>
        </p:txBody>
      </p:sp>
      <p:sp>
        <p:nvSpPr>
          <p:cNvPr id="205" name="Google Shape;205;p19"/>
          <p:cNvSpPr/>
          <p:nvPr/>
        </p:nvSpPr>
        <p:spPr>
          <a:xfrm>
            <a:off x="7162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cxnSp>
        <p:nvCxnSpPr>
          <p:cNvPr id="206" name="Google Shape;206;p19"/>
          <p:cNvCxnSpPr>
            <a:stCxn id="199" idx="4"/>
            <a:endCxn id="205" idx="0"/>
          </p:cNvCxnSpPr>
          <p:nvPr/>
        </p:nvCxnSpPr>
        <p:spPr>
          <a:xfrm>
            <a:off x="7810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207" name="Google Shape;207;p19"/>
          <p:cNvCxnSpPr>
            <a:stCxn id="198" idx="4"/>
            <a:endCxn id="204" idx="0"/>
          </p:cNvCxnSpPr>
          <p:nvPr/>
        </p:nvCxnSpPr>
        <p:spPr>
          <a:xfrm>
            <a:off x="4635500" y="5956300"/>
            <a:ext cx="6300" cy="4446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82"/>
          <p:cNvSpPr txBox="1"/>
          <p:nvPr>
            <p:ph type="title"/>
          </p:nvPr>
        </p:nvSpPr>
        <p:spPr>
          <a:xfrm>
            <a:off x="457200" y="274638"/>
            <a:ext cx="8229600" cy="1748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Find a word to pronounce for the class</a:t>
            </a:r>
            <a:endParaRPr/>
          </a:p>
        </p:txBody>
      </p:sp>
      <p:graphicFrame>
        <p:nvGraphicFramePr>
          <p:cNvPr id="828" name="Google Shape;828;p82"/>
          <p:cNvGraphicFramePr/>
          <p:nvPr/>
        </p:nvGraphicFramePr>
        <p:xfrm>
          <a:off x="457200" y="2729345"/>
          <a:ext cx="3000000" cy="3000000"/>
        </p:xfrm>
        <a:graphic>
          <a:graphicData uri="http://schemas.openxmlformats.org/drawingml/2006/table">
            <a:tbl>
              <a:tblPr bandRow="1" firstRow="1">
                <a:noFill/>
                <a:tableStyleId>{4329CA04-29CF-4AEE-B14E-BA5ED4E66A12}</a:tableStyleId>
              </a:tblPr>
              <a:tblGrid>
                <a:gridCol w="1645925"/>
                <a:gridCol w="1645925"/>
                <a:gridCol w="1645925"/>
                <a:gridCol w="1645925"/>
                <a:gridCol w="1645925"/>
              </a:tblGrid>
              <a:tr h="2540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Century Gothic"/>
                        <a:buNone/>
                      </a:pPr>
                      <a:r>
                        <a:rPr lang="en-US" sz="2000" u="none" cap="none" strike="noStrike"/>
                        <a:t>Seat # 1</a:t>
                      </a:r>
                      <a:endParaRPr sz="1400" u="none" cap="none" strike="noStrike"/>
                    </a:p>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Seat #2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Seat #3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Seat #4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parsimony</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adjective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funicular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mercantile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Century Gothic"/>
                        <a:buNone/>
                      </a:pPr>
                      <a:r>
                        <a:rPr lang="en-US" sz="2000" u="none" cap="none" strike="noStrike"/>
                        <a:t>macadam</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participate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herbivore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insurgency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829" name="Google Shape;829;p8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83"/>
          <p:cNvSpPr txBox="1"/>
          <p:nvPr>
            <p:ph type="title"/>
          </p:nvPr>
        </p:nvSpPr>
        <p:spPr>
          <a:xfrm>
            <a:off x="0" y="1361508"/>
            <a:ext cx="68685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959"/>
              <a:buFont typeface="Book Antiqua"/>
              <a:buNone/>
            </a:pPr>
            <a:r>
              <a:rPr lang="en-US" sz="3563"/>
              <a:t>Using the DISSECT steps will help you figure out how to say difficult words </a:t>
            </a:r>
            <a:br>
              <a:rPr lang="en-US" sz="3563"/>
            </a:br>
            <a:r>
              <a:rPr lang="en-US" sz="3563"/>
              <a:t>that you don’t </a:t>
            </a:r>
            <a:br>
              <a:rPr lang="en-US" sz="3563"/>
            </a:br>
            <a:r>
              <a:rPr lang="en-US" sz="3563"/>
              <a:t>recognize.</a:t>
            </a:r>
            <a:endParaRPr sz="3959"/>
          </a:p>
        </p:txBody>
      </p:sp>
      <p:pic>
        <p:nvPicPr>
          <p:cNvPr descr="Close_up_reading_book_2.jpg" id="835" name="Google Shape;835;p83"/>
          <p:cNvPicPr preferRelativeResize="0"/>
          <p:nvPr>
            <p:ph idx="1" type="body"/>
          </p:nvPr>
        </p:nvPicPr>
        <p:blipFill rotWithShape="1">
          <a:blip r:embed="rId3">
            <a:alphaModFix/>
          </a:blip>
          <a:srcRect b="0" l="-10666" r="-10678" t="0"/>
          <a:stretch/>
        </p:blipFill>
        <p:spPr>
          <a:xfrm>
            <a:off x="2594424" y="2704398"/>
            <a:ext cx="7304400" cy="4017000"/>
          </a:xfrm>
          <a:prstGeom prst="rect">
            <a:avLst/>
          </a:prstGeom>
          <a:noFill/>
          <a:ln>
            <a:noFill/>
          </a:ln>
        </p:spPr>
      </p:pic>
      <p:sp>
        <p:nvSpPr>
          <p:cNvPr id="836" name="Google Shape;836;p8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8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842" name="Google Shape;842;p8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For two days,  we have begun to learn about the Word Identification Strategy.</a:t>
            </a:r>
            <a:endParaRPr/>
          </a:p>
          <a:p>
            <a:pPr indent="-342900" lvl="0" marL="342900" rtl="0" algn="l">
              <a:lnSpc>
                <a:spcPct val="90000"/>
              </a:lnSpc>
              <a:spcBef>
                <a:spcPts val="640"/>
              </a:spcBef>
              <a:spcAft>
                <a:spcPts val="0"/>
              </a:spcAft>
              <a:buClr>
                <a:schemeClr val="dk1"/>
              </a:buClr>
              <a:buSzPts val="3200"/>
              <a:buChar char="•"/>
            </a:pPr>
            <a:r>
              <a:rPr lang="en-US"/>
              <a:t>It consists of seven steps that we can remember by using the mnemonic device, DISSECT.</a:t>
            </a:r>
            <a:endParaRPr/>
          </a:p>
          <a:p>
            <a:pPr indent="-342900" lvl="0" marL="342900" rtl="0" algn="l">
              <a:lnSpc>
                <a:spcPct val="90000"/>
              </a:lnSpc>
              <a:spcBef>
                <a:spcPts val="640"/>
              </a:spcBef>
              <a:spcAft>
                <a:spcPts val="0"/>
              </a:spcAft>
              <a:buClr>
                <a:schemeClr val="dk1"/>
              </a:buClr>
              <a:buSzPts val="3200"/>
              <a:buChar char="•"/>
            </a:pPr>
            <a:r>
              <a:rPr lang="en-US"/>
              <a:t>Tomorrow, we well do the MODEL stage of instruction.</a:t>
            </a:r>
            <a:endParaRPr/>
          </a:p>
          <a:p>
            <a:pPr indent="-342900" lvl="0" marL="342900" rtl="0" algn="l">
              <a:lnSpc>
                <a:spcPct val="90000"/>
              </a:lnSpc>
              <a:spcBef>
                <a:spcPts val="640"/>
              </a:spcBef>
              <a:spcAft>
                <a:spcPts val="0"/>
              </a:spcAft>
              <a:buClr>
                <a:schemeClr val="dk1"/>
              </a:buClr>
              <a:buSzPts val="3200"/>
              <a:buChar char="•"/>
            </a:pPr>
            <a:r>
              <a:rPr lang="en-US"/>
              <a:t>I will give you a demonstration of how to use the steps in this strategy.  </a:t>
            </a:r>
            <a:endParaRPr/>
          </a:p>
          <a:p>
            <a:pPr indent="-139700" lvl="0" marL="342900" rtl="0" algn="l">
              <a:lnSpc>
                <a:spcPct val="90000"/>
              </a:lnSpc>
              <a:spcBef>
                <a:spcPts val="640"/>
              </a:spcBef>
              <a:spcAft>
                <a:spcPts val="0"/>
              </a:spcAft>
              <a:buClr>
                <a:schemeClr val="dk1"/>
              </a:buClr>
              <a:buSzPts val="3200"/>
              <a:buNone/>
            </a:pPr>
            <a:r>
              <a:t/>
            </a:r>
            <a:endParaRPr/>
          </a:p>
        </p:txBody>
      </p:sp>
      <p:sp>
        <p:nvSpPr>
          <p:cNvPr id="843" name="Google Shape;843;p8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descr="Frog1.gif" id="848" name="Google Shape;848;p85"/>
          <p:cNvPicPr preferRelativeResize="0"/>
          <p:nvPr>
            <p:ph idx="4294967295" type="body"/>
          </p:nvPr>
        </p:nvPicPr>
        <p:blipFill rotWithShape="1">
          <a:blip r:embed="rId3">
            <a:alphaModFix/>
          </a:blip>
          <a:srcRect b="0" l="-40909" r="-40909" t="0"/>
          <a:stretch/>
        </p:blipFill>
        <p:spPr>
          <a:xfrm>
            <a:off x="225306" y="2049658"/>
            <a:ext cx="8229600" cy="4526100"/>
          </a:xfrm>
          <a:prstGeom prst="rect">
            <a:avLst/>
          </a:prstGeom>
          <a:noFill/>
          <a:ln>
            <a:noFill/>
          </a:ln>
        </p:spPr>
      </p:pic>
      <p:sp>
        <p:nvSpPr>
          <p:cNvPr id="849" name="Google Shape;849;p85"/>
          <p:cNvSpPr/>
          <p:nvPr/>
        </p:nvSpPr>
        <p:spPr>
          <a:xfrm>
            <a:off x="663562" y="297219"/>
            <a:ext cx="7578600" cy="3161400"/>
          </a:xfrm>
          <a:prstGeom prst="cloudCallout">
            <a:avLst>
              <a:gd fmla="val -20833" name="adj1"/>
              <a:gd fmla="val 62500" name="adj2"/>
            </a:avLst>
          </a:prstGeom>
          <a:solidFill>
            <a:srgbClr val="FFFF00"/>
          </a:solidFill>
          <a:ln cap="flat" cmpd="sng" w="9525">
            <a:solidFill>
              <a:srgbClr val="008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entury Gothic"/>
                <a:ea typeface="Century Gothic"/>
                <a:cs typeface="Century Gothic"/>
                <a:sym typeface="Century Gothic"/>
              </a:rPr>
              <a:t>DISSECT words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entury Gothic"/>
                <a:ea typeface="Century Gothic"/>
                <a:cs typeface="Century Gothic"/>
                <a:sym typeface="Century Gothic"/>
              </a:rPr>
              <a:t>             NOT frogs!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50" name="Google Shape;850;p8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851" name="Google Shape;851;p85"/>
          <p:cNvSpPr txBox="1"/>
          <p:nvPr/>
        </p:nvSpPr>
        <p:spPr>
          <a:xfrm>
            <a:off x="663562" y="6475254"/>
            <a:ext cx="17619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7F7F7F"/>
                </a:solidFill>
                <a:latin typeface="Arial"/>
                <a:ea typeface="Arial"/>
                <a:cs typeface="Arial"/>
                <a:sym typeface="Arial"/>
              </a:rPr>
              <a:t>Leitzell –NC CLC Project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8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857" name="Google Shape;857;p8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858" name="Google Shape;858;p8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87"/>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rPr b="1" lang="en-US" sz="9600">
                <a:solidFill>
                  <a:srgbClr val="0000FF"/>
                </a:solidFill>
              </a:rPr>
              <a:t>DAY 3</a:t>
            </a:r>
            <a:endParaRPr b="1">
              <a:solidFill>
                <a:srgbClr val="0000FF"/>
              </a:solidFill>
            </a:endParaRPr>
          </a:p>
        </p:txBody>
      </p:sp>
      <p:sp>
        <p:nvSpPr>
          <p:cNvPr id="864" name="Google Shape;864;p87"/>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865" name="Google Shape;865;p8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8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b="1" lang="en-US">
                <a:solidFill>
                  <a:srgbClr val="0000FF"/>
                </a:solidFill>
              </a:rPr>
              <a:t>Start-Up Activity</a:t>
            </a:r>
            <a:endParaRPr b="1">
              <a:solidFill>
                <a:srgbClr val="0000FF"/>
              </a:solidFill>
            </a:endParaRPr>
          </a:p>
        </p:txBody>
      </p:sp>
      <p:sp>
        <p:nvSpPr>
          <p:cNvPr id="871" name="Google Shape;871;p8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None/>
            </a:pPr>
            <a:r>
              <a:rPr lang="en-US" sz="5400"/>
              <a:t>In your journal, write as many words as you can think of that end with the suffix  “-tion”</a:t>
            </a:r>
            <a:endParaRPr sz="5400"/>
          </a:p>
        </p:txBody>
      </p:sp>
      <p:sp>
        <p:nvSpPr>
          <p:cNvPr id="872" name="Google Shape;872;p8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8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878" name="Google Shape;878;p8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Steps of DISSECT?</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879" name="Google Shape;879;p8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9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885" name="Google Shape;885;p9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886" name="Google Shape;886;p9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3200"/>
              <a:buNone/>
            </a:pPr>
            <a:r>
              <a:rPr lang="en-US"/>
              <a:t>Step 1:	</a:t>
            </a:r>
            <a:r>
              <a:rPr b="1" lang="en-US">
                <a:solidFill>
                  <a:srgbClr val="FF0000"/>
                </a:solidFill>
                <a:latin typeface="Arial Black"/>
                <a:ea typeface="Arial Black"/>
                <a:cs typeface="Arial Black"/>
                <a:sym typeface="Arial Black"/>
              </a:rPr>
              <a:t>D</a:t>
            </a:r>
            <a:r>
              <a:rPr lang="en-US"/>
              <a:t>iscover the sounds &amp; context</a:t>
            </a:r>
            <a:endParaRPr/>
          </a:p>
          <a:p>
            <a:pPr indent="-342900" lvl="0" marL="342900" rtl="0" algn="l">
              <a:lnSpc>
                <a:spcPct val="100000"/>
              </a:lnSpc>
              <a:spcBef>
                <a:spcPts val="800"/>
              </a:spcBef>
              <a:spcAft>
                <a:spcPts val="0"/>
              </a:spcAft>
              <a:buClr>
                <a:schemeClr val="dk1"/>
              </a:buClr>
              <a:buSzPts val="3200"/>
              <a:buNone/>
            </a:pPr>
            <a:r>
              <a:rPr lang="en-US"/>
              <a:t>Step 2:	</a:t>
            </a:r>
            <a:r>
              <a:rPr b="1" lang="en-US">
                <a:solidFill>
                  <a:srgbClr val="FF0000"/>
                </a:solidFill>
                <a:latin typeface="Arial Black"/>
                <a:ea typeface="Arial Black"/>
                <a:cs typeface="Arial Black"/>
                <a:sym typeface="Arial Black"/>
              </a:rPr>
              <a:t>I</a:t>
            </a:r>
            <a:r>
              <a:rPr lang="en-US"/>
              <a:t>solate the beginning</a:t>
            </a:r>
            <a:endParaRPr/>
          </a:p>
          <a:p>
            <a:pPr indent="-342900" lvl="0" marL="342900" rtl="0" algn="l">
              <a:lnSpc>
                <a:spcPct val="100000"/>
              </a:lnSpc>
              <a:spcBef>
                <a:spcPts val="800"/>
              </a:spcBef>
              <a:spcAft>
                <a:spcPts val="0"/>
              </a:spcAft>
              <a:buClr>
                <a:schemeClr val="dk1"/>
              </a:buClr>
              <a:buSzPts val="3200"/>
              <a:buNone/>
            </a:pPr>
            <a:r>
              <a:rPr lang="en-US"/>
              <a:t>Step 3:	</a:t>
            </a:r>
            <a:r>
              <a:rPr b="1" lang="en-US">
                <a:solidFill>
                  <a:srgbClr val="FF0000"/>
                </a:solidFill>
                <a:latin typeface="Arial Black"/>
                <a:ea typeface="Arial Black"/>
                <a:cs typeface="Arial Black"/>
                <a:sym typeface="Arial Black"/>
              </a:rPr>
              <a:t>S</a:t>
            </a:r>
            <a:r>
              <a:rPr lang="en-US"/>
              <a:t>eparate the ending</a:t>
            </a:r>
            <a:endParaRPr/>
          </a:p>
          <a:p>
            <a:pPr indent="-342900" lvl="0" marL="342900" rtl="0" algn="l">
              <a:lnSpc>
                <a:spcPct val="100000"/>
              </a:lnSpc>
              <a:spcBef>
                <a:spcPts val="800"/>
              </a:spcBef>
              <a:spcAft>
                <a:spcPts val="0"/>
              </a:spcAft>
              <a:buClr>
                <a:schemeClr val="dk1"/>
              </a:buClr>
              <a:buSzPts val="3200"/>
              <a:buNone/>
            </a:pPr>
            <a:r>
              <a:rPr lang="en-US"/>
              <a:t>Step 4:	</a:t>
            </a:r>
            <a:r>
              <a:rPr b="1" lang="en-US">
                <a:solidFill>
                  <a:srgbClr val="FF0000"/>
                </a:solidFill>
                <a:latin typeface="Arial Black"/>
                <a:ea typeface="Arial Black"/>
                <a:cs typeface="Arial Black"/>
                <a:sym typeface="Arial Black"/>
              </a:rPr>
              <a:t>S</a:t>
            </a:r>
            <a:r>
              <a:rPr lang="en-US"/>
              <a:t>ay the stem</a:t>
            </a:r>
            <a:endParaRPr/>
          </a:p>
          <a:p>
            <a:pPr indent="-342900" lvl="0" marL="342900" rtl="0" algn="l">
              <a:lnSpc>
                <a:spcPct val="100000"/>
              </a:lnSpc>
              <a:spcBef>
                <a:spcPts val="800"/>
              </a:spcBef>
              <a:spcAft>
                <a:spcPts val="0"/>
              </a:spcAft>
              <a:buClr>
                <a:schemeClr val="dk1"/>
              </a:buClr>
              <a:buSzPts val="3200"/>
              <a:buNone/>
            </a:pPr>
            <a:r>
              <a:rPr lang="en-US"/>
              <a:t>Step 5:	</a:t>
            </a:r>
            <a:r>
              <a:rPr b="1" lang="en-US">
                <a:solidFill>
                  <a:srgbClr val="FF0000"/>
                </a:solidFill>
                <a:latin typeface="Arial Black"/>
                <a:ea typeface="Arial Black"/>
                <a:cs typeface="Arial Black"/>
                <a:sym typeface="Arial Black"/>
              </a:rPr>
              <a:t>E</a:t>
            </a:r>
            <a:r>
              <a:rPr lang="en-US"/>
              <a:t>xamine the stem</a:t>
            </a:r>
            <a:endParaRPr/>
          </a:p>
          <a:p>
            <a:pPr indent="-342900" lvl="0" marL="342900" rtl="0" algn="l">
              <a:lnSpc>
                <a:spcPct val="100000"/>
              </a:lnSpc>
              <a:spcBef>
                <a:spcPts val="800"/>
              </a:spcBef>
              <a:spcAft>
                <a:spcPts val="0"/>
              </a:spcAft>
              <a:buClr>
                <a:schemeClr val="dk1"/>
              </a:buClr>
              <a:buSzPts val="3200"/>
              <a:buNone/>
            </a:pPr>
            <a:r>
              <a:rPr lang="en-US"/>
              <a:t>Step 6:	</a:t>
            </a:r>
            <a:r>
              <a:rPr b="1" lang="en-US">
                <a:solidFill>
                  <a:srgbClr val="FF0000"/>
                </a:solidFill>
                <a:latin typeface="Arial Black"/>
                <a:ea typeface="Arial Black"/>
                <a:cs typeface="Arial Black"/>
                <a:sym typeface="Arial Black"/>
              </a:rPr>
              <a:t>C</a:t>
            </a:r>
            <a:r>
              <a:rPr lang="en-US"/>
              <a:t>heck with someone</a:t>
            </a:r>
            <a:endParaRPr/>
          </a:p>
          <a:p>
            <a:pPr indent="-342900" lvl="0" marL="342900" rtl="0" algn="l">
              <a:lnSpc>
                <a:spcPct val="100000"/>
              </a:lnSpc>
              <a:spcBef>
                <a:spcPts val="800"/>
              </a:spcBef>
              <a:spcAft>
                <a:spcPts val="0"/>
              </a:spcAft>
              <a:buClr>
                <a:schemeClr val="dk1"/>
              </a:buClr>
              <a:buSzPts val="3200"/>
              <a:buNone/>
            </a:pPr>
            <a:r>
              <a:rPr lang="en-US"/>
              <a:t>Step 7:	</a:t>
            </a:r>
            <a:r>
              <a:rPr b="1" lang="en-US">
                <a:solidFill>
                  <a:srgbClr val="FF0000"/>
                </a:solidFill>
                <a:latin typeface="Arial Black"/>
                <a:ea typeface="Arial Black"/>
                <a:cs typeface="Arial Black"/>
                <a:sym typeface="Arial Black"/>
              </a:rPr>
              <a:t>T</a:t>
            </a:r>
            <a:r>
              <a:rPr lang="en-US"/>
              <a:t>ry the dictionary</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0" st="0"/>
                                            </p:txEl>
                                          </p:spTgt>
                                        </p:tgtEl>
                                        <p:attrNameLst>
                                          <p:attrName>style.visibility</p:attrName>
                                        </p:attrNameLst>
                                      </p:cBhvr>
                                      <p:to>
                                        <p:strVal val="visible"/>
                                      </p:to>
                                    </p:set>
                                    <p:animEffect filter="fade" transition="in">
                                      <p:cBhvr>
                                        <p:cTn dur="500"/>
                                        <p:tgtEl>
                                          <p:spTgt spid="8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1" st="1"/>
                                            </p:txEl>
                                          </p:spTgt>
                                        </p:tgtEl>
                                        <p:attrNameLst>
                                          <p:attrName>style.visibility</p:attrName>
                                        </p:attrNameLst>
                                      </p:cBhvr>
                                      <p:to>
                                        <p:strVal val="visible"/>
                                      </p:to>
                                    </p:set>
                                    <p:animEffect filter="fade" transition="in">
                                      <p:cBhvr>
                                        <p:cTn dur="500"/>
                                        <p:tgtEl>
                                          <p:spTgt spid="8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2" st="2"/>
                                            </p:txEl>
                                          </p:spTgt>
                                        </p:tgtEl>
                                        <p:attrNameLst>
                                          <p:attrName>style.visibility</p:attrName>
                                        </p:attrNameLst>
                                      </p:cBhvr>
                                      <p:to>
                                        <p:strVal val="visible"/>
                                      </p:to>
                                    </p:set>
                                    <p:animEffect filter="fade" transition="in">
                                      <p:cBhvr>
                                        <p:cTn dur="500"/>
                                        <p:tgtEl>
                                          <p:spTgt spid="8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3" st="3"/>
                                            </p:txEl>
                                          </p:spTgt>
                                        </p:tgtEl>
                                        <p:attrNameLst>
                                          <p:attrName>style.visibility</p:attrName>
                                        </p:attrNameLst>
                                      </p:cBhvr>
                                      <p:to>
                                        <p:strVal val="visible"/>
                                      </p:to>
                                    </p:set>
                                    <p:animEffect filter="fade" transition="in">
                                      <p:cBhvr>
                                        <p:cTn dur="500"/>
                                        <p:tgtEl>
                                          <p:spTgt spid="8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4" st="4"/>
                                            </p:txEl>
                                          </p:spTgt>
                                        </p:tgtEl>
                                        <p:attrNameLst>
                                          <p:attrName>style.visibility</p:attrName>
                                        </p:attrNameLst>
                                      </p:cBhvr>
                                      <p:to>
                                        <p:strVal val="visible"/>
                                      </p:to>
                                    </p:set>
                                    <p:animEffect filter="fade" transition="in">
                                      <p:cBhvr>
                                        <p:cTn dur="500"/>
                                        <p:tgtEl>
                                          <p:spTgt spid="8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5" st="5"/>
                                            </p:txEl>
                                          </p:spTgt>
                                        </p:tgtEl>
                                        <p:attrNameLst>
                                          <p:attrName>style.visibility</p:attrName>
                                        </p:attrNameLst>
                                      </p:cBhvr>
                                      <p:to>
                                        <p:strVal val="visible"/>
                                      </p:to>
                                    </p:set>
                                    <p:animEffect filter="fade" transition="in">
                                      <p:cBhvr>
                                        <p:cTn dur="500"/>
                                        <p:tgtEl>
                                          <p:spTgt spid="8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6" st="6"/>
                                            </p:txEl>
                                          </p:spTgt>
                                        </p:tgtEl>
                                        <p:attrNameLst>
                                          <p:attrName>style.visibility</p:attrName>
                                        </p:attrNameLst>
                                      </p:cBhvr>
                                      <p:to>
                                        <p:strVal val="visible"/>
                                      </p:to>
                                    </p:set>
                                    <p:animEffect filter="fade" transition="in">
                                      <p:cBhvr>
                                        <p:cTn dur="500"/>
                                        <p:tgtEl>
                                          <p:spTgt spid="8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xEl>
                                              <p:pRg end="7" st="7"/>
                                            </p:txEl>
                                          </p:spTgt>
                                        </p:tgtEl>
                                        <p:attrNameLst>
                                          <p:attrName>style.visibility</p:attrName>
                                        </p:attrNameLst>
                                      </p:cBhvr>
                                      <p:to>
                                        <p:strVal val="visible"/>
                                      </p:to>
                                    </p:set>
                                    <p:animEffect filter="fade" transition="in">
                                      <p:cBhvr>
                                        <p:cTn dur="500"/>
                                        <p:tgtEl>
                                          <p:spTgt spid="88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9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892" name="Google Shape;892;p9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RULES OF TWOS AND THREES</a:t>
            </a:r>
            <a:endParaRPr/>
          </a:p>
        </p:txBody>
      </p:sp>
      <p:sp>
        <p:nvSpPr>
          <p:cNvPr id="893" name="Google Shape;893;p9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0"/>
          <p:cNvPicPr preferRelativeResize="0"/>
          <p:nvPr/>
        </p:nvPicPr>
        <p:blipFill rotWithShape="1">
          <a:blip r:embed="rId3">
            <a:alphaModFix/>
          </a:blip>
          <a:srcRect b="0" l="0" r="0" t="0"/>
          <a:stretch/>
        </p:blipFill>
        <p:spPr>
          <a:xfrm>
            <a:off x="98424" y="513708"/>
            <a:ext cx="8881190" cy="54864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92"/>
          <p:cNvSpPr/>
          <p:nvPr/>
        </p:nvSpPr>
        <p:spPr>
          <a:xfrm>
            <a:off x="1905000" y="2819400"/>
            <a:ext cx="3657600" cy="373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00" name="Google Shape;900;p92"/>
          <p:cNvSpPr/>
          <p:nvPr/>
        </p:nvSpPr>
        <p:spPr>
          <a:xfrm>
            <a:off x="1211263" y="2863850"/>
            <a:ext cx="1842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Helvetica Neue"/>
              <a:ea typeface="Helvetica Neue"/>
              <a:cs typeface="Helvetica Neue"/>
              <a:sym typeface="Helvetica Neue"/>
            </a:endParaRPr>
          </a:p>
        </p:txBody>
      </p:sp>
      <p:sp>
        <p:nvSpPr>
          <p:cNvPr id="901" name="Google Shape;901;p92"/>
          <p:cNvSpPr/>
          <p:nvPr/>
        </p:nvSpPr>
        <p:spPr>
          <a:xfrm>
            <a:off x="2882900" y="2660650"/>
            <a:ext cx="36576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bom	bar d </a:t>
            </a:r>
            <a:endParaRPr b="0" i="0" sz="1400" u="none" cap="none" strike="noStrike">
              <a:solidFill>
                <a:srgbClr val="000000"/>
              </a:solidFill>
              <a:latin typeface="Arial"/>
              <a:ea typeface="Arial"/>
              <a:cs typeface="Arial"/>
              <a:sym typeface="Arial"/>
            </a:endParaRPr>
          </a:p>
        </p:txBody>
      </p:sp>
      <p:sp>
        <p:nvSpPr>
          <p:cNvPr id="902" name="Google Shape;902;p92"/>
          <p:cNvSpPr/>
          <p:nvPr/>
        </p:nvSpPr>
        <p:spPr>
          <a:xfrm>
            <a:off x="1714500" y="4081475"/>
            <a:ext cx="34689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cat	ar act</a:t>
            </a:r>
            <a:endParaRPr b="0" i="0" sz="1400" u="none" cap="none" strike="noStrike">
              <a:solidFill>
                <a:srgbClr val="000000"/>
              </a:solidFill>
              <a:latin typeface="Arial"/>
              <a:ea typeface="Arial"/>
              <a:cs typeface="Arial"/>
              <a:sym typeface="Arial"/>
            </a:endParaRPr>
          </a:p>
        </p:txBody>
      </p:sp>
      <p:sp>
        <p:nvSpPr>
          <p:cNvPr id="903" name="Google Shape;903;p92"/>
          <p:cNvSpPr/>
          <p:nvPr/>
        </p:nvSpPr>
        <p:spPr>
          <a:xfrm>
            <a:off x="423863" y="1160388"/>
            <a:ext cx="8610600" cy="1430400"/>
          </a:xfrm>
          <a:prstGeom prst="rect">
            <a:avLst/>
          </a:prstGeom>
          <a:solidFill>
            <a:schemeClr val="accent1"/>
          </a:solidFill>
          <a:ln cap="flat" cmpd="sng" w="57150">
            <a:solidFill>
              <a:srgbClr val="0000FF"/>
            </a:solidFill>
            <a:prstDash val="solid"/>
            <a:miter lim="800000"/>
            <a:headEnd len="sm" w="sm" type="none"/>
            <a:tailEnd len="sm" w="sm" type="none"/>
          </a:ln>
          <a:effectLst>
            <a:outerShdw blurRad="63500" rotWithShape="0" algn="ctr" dir="20340057" dist="38071">
              <a:schemeClr val="lt2">
                <a:alpha val="74509"/>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If a stem or part of the stem begins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   • A </a:t>
            </a:r>
            <a:r>
              <a:rPr b="1" i="0" lang="en-US" sz="2800" u="none" cap="none" strike="noStrike">
                <a:solidFill>
                  <a:srgbClr val="FFFF00"/>
                </a:solidFill>
                <a:latin typeface="Tahoma"/>
                <a:ea typeface="Tahoma"/>
                <a:cs typeface="Tahoma"/>
                <a:sym typeface="Tahoma"/>
              </a:rPr>
              <a:t>vowel</a:t>
            </a:r>
            <a:r>
              <a:rPr b="0" i="0" lang="en-US" sz="2800" u="none" cap="none" strike="noStrike">
                <a:solidFill>
                  <a:srgbClr val="FFFFFF"/>
                </a:solidFill>
                <a:latin typeface="Tahoma"/>
                <a:ea typeface="Tahoma"/>
                <a:cs typeface="Tahoma"/>
                <a:sym typeface="Tahoma"/>
              </a:rPr>
              <a:t>, divide off the </a:t>
            </a:r>
            <a:r>
              <a:rPr b="1" i="0" lang="en-US" sz="2800" u="none" cap="none" strike="noStrike">
                <a:solidFill>
                  <a:srgbClr val="FFFF00"/>
                </a:solidFill>
                <a:latin typeface="Tahoma"/>
                <a:ea typeface="Tahoma"/>
                <a:cs typeface="Tahoma"/>
                <a:sym typeface="Tahoma"/>
              </a:rPr>
              <a:t>first two</a:t>
            </a:r>
            <a:r>
              <a:rPr b="0" i="0" lang="en-US" sz="2800" u="none" cap="none" strike="noStrike">
                <a:solidFill>
                  <a:srgbClr val="FFFF00"/>
                </a:solidFill>
                <a:latin typeface="Tahoma"/>
                <a:ea typeface="Tahoma"/>
                <a:cs typeface="Tahoma"/>
                <a:sym typeface="Tahoma"/>
              </a:rPr>
              <a:t> </a:t>
            </a:r>
            <a:r>
              <a:rPr b="0" i="0" lang="en-US" sz="2800" u="none" cap="none" strike="noStrike">
                <a:solidFill>
                  <a:srgbClr val="FFFFFF"/>
                </a:solidFill>
                <a:latin typeface="Tahoma"/>
                <a:ea typeface="Tahoma"/>
                <a:cs typeface="Tahoma"/>
                <a:sym typeface="Tahoma"/>
              </a:rPr>
              <a:t>letters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ahoma"/>
                <a:ea typeface="Tahoma"/>
                <a:cs typeface="Tahoma"/>
                <a:sym typeface="Tahoma"/>
              </a:rPr>
              <a:t>   • A </a:t>
            </a:r>
            <a:r>
              <a:rPr b="1" i="0" lang="en-US" sz="2800" u="none" cap="none" strike="noStrike">
                <a:solidFill>
                  <a:srgbClr val="FFFF00"/>
                </a:solidFill>
                <a:latin typeface="Tahoma"/>
                <a:ea typeface="Tahoma"/>
                <a:cs typeface="Tahoma"/>
                <a:sym typeface="Tahoma"/>
              </a:rPr>
              <a:t>consonant</a:t>
            </a:r>
            <a:r>
              <a:rPr b="0" i="0" lang="en-US" sz="2800" u="none" cap="none" strike="noStrike">
                <a:solidFill>
                  <a:srgbClr val="FFFFFF"/>
                </a:solidFill>
                <a:latin typeface="Tahoma"/>
                <a:ea typeface="Tahoma"/>
                <a:cs typeface="Tahoma"/>
                <a:sym typeface="Tahoma"/>
              </a:rPr>
              <a:t>, divide off the </a:t>
            </a:r>
            <a:r>
              <a:rPr b="1" i="0" lang="en-US" sz="2800" u="none" cap="none" strike="noStrike">
                <a:solidFill>
                  <a:srgbClr val="FFFF00"/>
                </a:solidFill>
                <a:latin typeface="Tahoma"/>
                <a:ea typeface="Tahoma"/>
                <a:cs typeface="Tahoma"/>
                <a:sym typeface="Tahoma"/>
              </a:rPr>
              <a:t>first three</a:t>
            </a:r>
            <a:r>
              <a:rPr b="0" i="0" lang="en-US" sz="2800" u="none" cap="none" strike="noStrike">
                <a:solidFill>
                  <a:srgbClr val="FFFF00"/>
                </a:solidFill>
                <a:latin typeface="Tahoma"/>
                <a:ea typeface="Tahoma"/>
                <a:cs typeface="Tahoma"/>
                <a:sym typeface="Tahoma"/>
              </a:rPr>
              <a:t> </a:t>
            </a:r>
            <a:r>
              <a:rPr b="0" i="0" lang="en-US" sz="2800" u="none" cap="none" strike="noStrike">
                <a:solidFill>
                  <a:srgbClr val="FFFFFF"/>
                </a:solidFill>
                <a:latin typeface="Tahoma"/>
                <a:ea typeface="Tahoma"/>
                <a:cs typeface="Tahoma"/>
                <a:sym typeface="Tahoma"/>
              </a:rPr>
              <a:t>letters</a:t>
            </a:r>
            <a:endParaRPr b="0" i="0" sz="2800" u="none" cap="none" strike="noStrike">
              <a:solidFill>
                <a:srgbClr val="FFFFFF"/>
              </a:solidFill>
              <a:latin typeface="Helvetica Neue"/>
              <a:ea typeface="Helvetica Neue"/>
              <a:cs typeface="Helvetica Neue"/>
              <a:sym typeface="Helvetica Neue"/>
            </a:endParaRPr>
          </a:p>
        </p:txBody>
      </p:sp>
      <p:sp>
        <p:nvSpPr>
          <p:cNvPr id="904" name="Google Shape;904;p92"/>
          <p:cNvSpPr/>
          <p:nvPr/>
        </p:nvSpPr>
        <p:spPr>
          <a:xfrm>
            <a:off x="423863" y="241300"/>
            <a:ext cx="66342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Permanent Marker"/>
                <a:ea typeface="Permanent Marker"/>
                <a:cs typeface="Permanent Marker"/>
                <a:sym typeface="Permanent Marker"/>
              </a:rPr>
              <a:t>Rule 1: The first Rule of Twos and Threes is:</a:t>
            </a:r>
            <a:endParaRPr b="1" i="0" sz="4000" u="none" cap="none" strike="noStrike">
              <a:solidFill>
                <a:schemeClr val="accent2"/>
              </a:solidFill>
              <a:latin typeface="Helvetica Neue"/>
              <a:ea typeface="Helvetica Neue"/>
              <a:cs typeface="Helvetica Neue"/>
              <a:sym typeface="Helvetica Neue"/>
            </a:endParaRPr>
          </a:p>
        </p:txBody>
      </p:sp>
      <p:sp>
        <p:nvSpPr>
          <p:cNvPr id="905" name="Google Shape;905;p92"/>
          <p:cNvSpPr/>
          <p:nvPr/>
        </p:nvSpPr>
        <p:spPr>
          <a:xfrm>
            <a:off x="2959100" y="5267325"/>
            <a:ext cx="26034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as pir in</a:t>
            </a:r>
            <a:endParaRPr b="0" i="0" sz="1400" u="none" cap="none" strike="noStrike">
              <a:solidFill>
                <a:srgbClr val="000000"/>
              </a:solidFill>
              <a:latin typeface="Arial"/>
              <a:ea typeface="Arial"/>
              <a:cs typeface="Arial"/>
              <a:sym typeface="Arial"/>
            </a:endParaRPr>
          </a:p>
        </p:txBody>
      </p:sp>
      <p:cxnSp>
        <p:nvCxnSpPr>
          <p:cNvPr id="906" name="Google Shape;906;p92"/>
          <p:cNvCxnSpPr/>
          <p:nvPr/>
        </p:nvCxnSpPr>
        <p:spPr>
          <a:xfrm>
            <a:off x="4150989" y="2610613"/>
            <a:ext cx="0" cy="806400"/>
          </a:xfrm>
          <a:prstGeom prst="straightConnector1">
            <a:avLst/>
          </a:prstGeom>
          <a:noFill/>
          <a:ln cap="flat" cmpd="sng" w="38100">
            <a:solidFill>
              <a:srgbClr val="F71FA0"/>
            </a:solidFill>
            <a:prstDash val="solid"/>
            <a:round/>
            <a:headEnd len="sm" w="sm" type="none"/>
            <a:tailEnd len="sm" w="sm" type="none"/>
          </a:ln>
        </p:spPr>
      </p:cxnSp>
      <p:cxnSp>
        <p:nvCxnSpPr>
          <p:cNvPr id="907" name="Google Shape;907;p92"/>
          <p:cNvCxnSpPr/>
          <p:nvPr/>
        </p:nvCxnSpPr>
        <p:spPr>
          <a:xfrm>
            <a:off x="5183397" y="2610625"/>
            <a:ext cx="0" cy="806400"/>
          </a:xfrm>
          <a:prstGeom prst="straightConnector1">
            <a:avLst/>
          </a:prstGeom>
          <a:noFill/>
          <a:ln cap="flat" cmpd="sng" w="38100">
            <a:solidFill>
              <a:srgbClr val="F71FA0"/>
            </a:solidFill>
            <a:prstDash val="solid"/>
            <a:round/>
            <a:headEnd len="sm" w="sm" type="none"/>
            <a:tailEnd len="sm" w="sm" type="none"/>
          </a:ln>
        </p:spPr>
      </p:cxnSp>
      <p:cxnSp>
        <p:nvCxnSpPr>
          <p:cNvPr id="908" name="Google Shape;908;p92"/>
          <p:cNvCxnSpPr/>
          <p:nvPr/>
        </p:nvCxnSpPr>
        <p:spPr>
          <a:xfrm>
            <a:off x="4388135" y="5262700"/>
            <a:ext cx="0" cy="806400"/>
          </a:xfrm>
          <a:prstGeom prst="straightConnector1">
            <a:avLst/>
          </a:prstGeom>
          <a:noFill/>
          <a:ln cap="flat" cmpd="sng" w="38100">
            <a:solidFill>
              <a:srgbClr val="F71FA0"/>
            </a:solidFill>
            <a:prstDash val="solid"/>
            <a:round/>
            <a:headEnd len="sm" w="sm" type="none"/>
            <a:tailEnd len="sm" w="sm" type="none"/>
          </a:ln>
        </p:spPr>
      </p:cxnSp>
      <p:cxnSp>
        <p:nvCxnSpPr>
          <p:cNvPr id="909" name="Google Shape;909;p92"/>
          <p:cNvCxnSpPr/>
          <p:nvPr/>
        </p:nvCxnSpPr>
        <p:spPr>
          <a:xfrm>
            <a:off x="3642149" y="5262700"/>
            <a:ext cx="0" cy="806400"/>
          </a:xfrm>
          <a:prstGeom prst="straightConnector1">
            <a:avLst/>
          </a:prstGeom>
          <a:noFill/>
          <a:ln cap="flat" cmpd="sng" w="38100">
            <a:solidFill>
              <a:srgbClr val="F71FA0"/>
            </a:solidFill>
            <a:prstDash val="solid"/>
            <a:round/>
            <a:headEnd len="sm" w="sm" type="none"/>
            <a:tailEnd len="sm" w="sm" type="none"/>
          </a:ln>
        </p:spPr>
      </p:cxnSp>
      <p:cxnSp>
        <p:nvCxnSpPr>
          <p:cNvPr id="910" name="Google Shape;910;p92"/>
          <p:cNvCxnSpPr/>
          <p:nvPr/>
        </p:nvCxnSpPr>
        <p:spPr>
          <a:xfrm>
            <a:off x="3293744" y="4070363"/>
            <a:ext cx="0" cy="806400"/>
          </a:xfrm>
          <a:prstGeom prst="straightConnector1">
            <a:avLst/>
          </a:prstGeom>
          <a:noFill/>
          <a:ln cap="flat" cmpd="sng" w="38100">
            <a:solidFill>
              <a:srgbClr val="F71FA0"/>
            </a:solidFill>
            <a:prstDash val="solid"/>
            <a:round/>
            <a:headEnd len="sm" w="sm" type="none"/>
            <a:tailEnd len="sm" w="sm" type="none"/>
          </a:ln>
        </p:spPr>
      </p:cxnSp>
      <p:cxnSp>
        <p:nvCxnSpPr>
          <p:cNvPr id="911" name="Google Shape;911;p92"/>
          <p:cNvCxnSpPr/>
          <p:nvPr/>
        </p:nvCxnSpPr>
        <p:spPr>
          <a:xfrm>
            <a:off x="2614992" y="4070363"/>
            <a:ext cx="0" cy="806400"/>
          </a:xfrm>
          <a:prstGeom prst="straightConnector1">
            <a:avLst/>
          </a:prstGeom>
          <a:noFill/>
          <a:ln cap="flat" cmpd="sng" w="38100">
            <a:solidFill>
              <a:srgbClr val="F71FA0"/>
            </a:solidFill>
            <a:prstDash val="solid"/>
            <a:round/>
            <a:headEnd len="sm" w="sm" type="none"/>
            <a:tailEnd len="sm" w="sm" type="none"/>
          </a:ln>
        </p:spPr>
      </p:cxnSp>
      <p:sp>
        <p:nvSpPr>
          <p:cNvPr id="912" name="Google Shape;912;p9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93"/>
          <p:cNvSpPr/>
          <p:nvPr/>
        </p:nvSpPr>
        <p:spPr>
          <a:xfrm>
            <a:off x="693738" y="509588"/>
            <a:ext cx="7543800" cy="1311300"/>
          </a:xfrm>
          <a:prstGeom prst="rect">
            <a:avLst/>
          </a:prstGeom>
          <a:solidFill>
            <a:schemeClr val="accent1"/>
          </a:solidFill>
          <a:ln cap="flat" cmpd="sng" w="9525">
            <a:solidFill>
              <a:srgbClr val="1241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Helvetica Neue"/>
                <a:ea typeface="Helvetica Neue"/>
                <a:cs typeface="Helvetica Neue"/>
                <a:sym typeface="Helvetica Neue"/>
              </a:rPr>
              <a:t>If you can’t make sense of the stem after using Rule 1</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rgbClr val="FFFFFF"/>
              </a:buClr>
              <a:buSzPts val="2800"/>
              <a:buFont typeface="Helvetica Neue"/>
              <a:buChar char="•"/>
            </a:pPr>
            <a:r>
              <a:rPr b="0" i="0" lang="en-US" sz="2800" u="none" cap="none" strike="noStrike">
                <a:solidFill>
                  <a:srgbClr val="FFFFFF"/>
                </a:solidFill>
                <a:latin typeface="Helvetica Neue"/>
                <a:ea typeface="Helvetica Neue"/>
                <a:cs typeface="Helvetica Neue"/>
                <a:sym typeface="Helvetica Neue"/>
              </a:rPr>
              <a:t>Take off the first letter of the stem </a:t>
            </a:r>
            <a:endParaRPr b="0" i="0" sz="1400" u="none" cap="none" strike="noStrike">
              <a:solidFill>
                <a:srgbClr val="000000"/>
              </a:solidFill>
              <a:latin typeface="Arial"/>
              <a:ea typeface="Arial"/>
              <a:cs typeface="Arial"/>
              <a:sym typeface="Arial"/>
            </a:endParaRPr>
          </a:p>
          <a:p>
            <a:pPr indent="-177800" lvl="1" marL="457200" marR="0" rtl="0" algn="l">
              <a:lnSpc>
                <a:spcPct val="100000"/>
              </a:lnSpc>
              <a:spcBef>
                <a:spcPts val="0"/>
              </a:spcBef>
              <a:spcAft>
                <a:spcPts val="0"/>
              </a:spcAft>
              <a:buClr>
                <a:srgbClr val="FFFFFF"/>
              </a:buClr>
              <a:buSzPts val="2800"/>
              <a:buFont typeface="Helvetica Neue"/>
              <a:buChar char="•"/>
            </a:pPr>
            <a:r>
              <a:rPr b="0" i="0" lang="en-US" sz="2800" u="none" cap="none" strike="noStrike">
                <a:solidFill>
                  <a:srgbClr val="FFFFFF"/>
                </a:solidFill>
                <a:latin typeface="Helvetica Neue"/>
                <a:ea typeface="Helvetica Neue"/>
                <a:cs typeface="Helvetica Neue"/>
                <a:sym typeface="Helvetica Neue"/>
              </a:rPr>
              <a:t>Use Rule 1 again</a:t>
            </a:r>
            <a:endParaRPr b="0" i="0" sz="3200" u="none" cap="none" strike="noStrike">
              <a:solidFill>
                <a:srgbClr val="FFFFFF"/>
              </a:solidFill>
              <a:latin typeface="Helvetica Neue"/>
              <a:ea typeface="Helvetica Neue"/>
              <a:cs typeface="Helvetica Neue"/>
              <a:sym typeface="Helvetica Neue"/>
            </a:endParaRPr>
          </a:p>
        </p:txBody>
      </p:sp>
      <p:sp>
        <p:nvSpPr>
          <p:cNvPr id="919" name="Google Shape;919;p93"/>
          <p:cNvSpPr txBox="1"/>
          <p:nvPr/>
        </p:nvSpPr>
        <p:spPr>
          <a:xfrm>
            <a:off x="1981200" y="3540125"/>
            <a:ext cx="3124200" cy="14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800"/>
              </a:spcBef>
              <a:spcAft>
                <a:spcPts val="0"/>
              </a:spcAft>
              <a:buClr>
                <a:srgbClr val="000000"/>
              </a:buClr>
              <a:buSzPts val="3600"/>
              <a:buFont typeface="Arial"/>
              <a:buNone/>
            </a:pPr>
            <a:r>
              <a:t/>
            </a:r>
            <a:endParaRPr b="1" i="0" sz="3600" u="none" cap="none" strike="noStrike">
              <a:solidFill>
                <a:schemeClr val="dk1"/>
              </a:solidFill>
              <a:latin typeface="Courier"/>
              <a:ea typeface="Courier"/>
              <a:cs typeface="Courier"/>
              <a:sym typeface="Courier"/>
            </a:endParaRPr>
          </a:p>
        </p:txBody>
      </p:sp>
      <p:sp>
        <p:nvSpPr>
          <p:cNvPr id="920" name="Google Shape;920;p93"/>
          <p:cNvSpPr/>
          <p:nvPr/>
        </p:nvSpPr>
        <p:spPr>
          <a:xfrm>
            <a:off x="1371600" y="2625725"/>
            <a:ext cx="3657600" cy="297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21" name="Google Shape;921;p93"/>
          <p:cNvSpPr/>
          <p:nvPr/>
        </p:nvSpPr>
        <p:spPr>
          <a:xfrm>
            <a:off x="539750" y="0"/>
            <a:ext cx="19635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Helvetica Neue"/>
                <a:ea typeface="Helvetica Neue"/>
                <a:cs typeface="Helvetica Neue"/>
                <a:sym typeface="Helvetica Neue"/>
              </a:rPr>
              <a:t>Rule 2:</a:t>
            </a:r>
            <a:endParaRPr b="1" i="0" sz="4000" u="none" cap="none" strike="noStrike">
              <a:solidFill>
                <a:schemeClr val="accent2"/>
              </a:solidFill>
              <a:latin typeface="Helvetica Neue"/>
              <a:ea typeface="Helvetica Neue"/>
              <a:cs typeface="Helvetica Neue"/>
              <a:sym typeface="Helvetica Neue"/>
            </a:endParaRPr>
          </a:p>
        </p:txBody>
      </p:sp>
      <p:sp>
        <p:nvSpPr>
          <p:cNvPr id="922" name="Google Shape;922;p93"/>
          <p:cNvSpPr/>
          <p:nvPr/>
        </p:nvSpPr>
        <p:spPr>
          <a:xfrm>
            <a:off x="2309813" y="1930400"/>
            <a:ext cx="4545000" cy="2943300"/>
          </a:xfrm>
          <a:prstGeom prst="rect">
            <a:avLst/>
          </a:prstGeom>
          <a:noFill/>
          <a:ln cap="flat" cmpd="sng" w="508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23" name="Google Shape;923;p93"/>
          <p:cNvSpPr txBox="1"/>
          <p:nvPr/>
        </p:nvSpPr>
        <p:spPr>
          <a:xfrm>
            <a:off x="3424238" y="2506663"/>
            <a:ext cx="2379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
        <p:nvSpPr>
          <p:cNvPr id="924" name="Google Shape;924;p93"/>
          <p:cNvSpPr txBox="1"/>
          <p:nvPr/>
        </p:nvSpPr>
        <p:spPr>
          <a:xfrm>
            <a:off x="3961607" y="2392363"/>
            <a:ext cx="2227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clench</a:t>
            </a:r>
            <a:endParaRPr b="0" i="0" sz="1400" u="none" cap="none" strike="noStrike">
              <a:solidFill>
                <a:srgbClr val="000000"/>
              </a:solidFill>
              <a:latin typeface="Arial"/>
              <a:ea typeface="Arial"/>
              <a:cs typeface="Arial"/>
              <a:sym typeface="Arial"/>
            </a:endParaRPr>
          </a:p>
        </p:txBody>
      </p:sp>
      <p:sp>
        <p:nvSpPr>
          <p:cNvPr id="925" name="Google Shape;925;p93"/>
          <p:cNvSpPr txBox="1"/>
          <p:nvPr/>
        </p:nvSpPr>
        <p:spPr>
          <a:xfrm>
            <a:off x="3806825" y="3582988"/>
            <a:ext cx="2227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C  lench</a:t>
            </a:r>
            <a:endParaRPr b="1" i="0" sz="2400" u="none" cap="none" strike="noStrike">
              <a:solidFill>
                <a:schemeClr val="dk1"/>
              </a:solidFill>
              <a:latin typeface="Century Gothic"/>
              <a:ea typeface="Century Gothic"/>
              <a:cs typeface="Century Gothic"/>
              <a:sym typeface="Century Gothic"/>
            </a:endParaRPr>
          </a:p>
        </p:txBody>
      </p:sp>
      <p:cxnSp>
        <p:nvCxnSpPr>
          <p:cNvPr id="926" name="Google Shape;926;p93"/>
          <p:cNvCxnSpPr/>
          <p:nvPr/>
        </p:nvCxnSpPr>
        <p:spPr>
          <a:xfrm>
            <a:off x="4741333" y="3360430"/>
            <a:ext cx="0" cy="884100"/>
          </a:xfrm>
          <a:prstGeom prst="straightConnector1">
            <a:avLst/>
          </a:prstGeom>
          <a:noFill/>
          <a:ln cap="flat" cmpd="sng" w="38100">
            <a:solidFill>
              <a:srgbClr val="F71FA0"/>
            </a:solidFill>
            <a:prstDash val="solid"/>
            <a:round/>
            <a:headEnd len="sm" w="sm" type="none"/>
            <a:tailEnd len="sm" w="sm" type="none"/>
          </a:ln>
        </p:spPr>
      </p:cxnSp>
      <p:cxnSp>
        <p:nvCxnSpPr>
          <p:cNvPr id="927" name="Google Shape;927;p93"/>
          <p:cNvCxnSpPr/>
          <p:nvPr/>
        </p:nvCxnSpPr>
        <p:spPr>
          <a:xfrm>
            <a:off x="4564850" y="2084388"/>
            <a:ext cx="0" cy="884100"/>
          </a:xfrm>
          <a:prstGeom prst="straightConnector1">
            <a:avLst/>
          </a:prstGeom>
          <a:noFill/>
          <a:ln cap="flat" cmpd="sng" w="38100">
            <a:solidFill>
              <a:srgbClr val="F71FA0"/>
            </a:solidFill>
            <a:prstDash val="solid"/>
            <a:round/>
            <a:headEnd len="sm" w="sm" type="none"/>
            <a:tailEnd len="sm" w="sm" type="none"/>
          </a:ln>
        </p:spPr>
      </p:cxnSp>
      <p:cxnSp>
        <p:nvCxnSpPr>
          <p:cNvPr id="928" name="Google Shape;928;p93"/>
          <p:cNvCxnSpPr/>
          <p:nvPr/>
        </p:nvCxnSpPr>
        <p:spPr>
          <a:xfrm>
            <a:off x="3768725" y="2084388"/>
            <a:ext cx="1460400" cy="844500"/>
          </a:xfrm>
          <a:prstGeom prst="straightConnector1">
            <a:avLst/>
          </a:prstGeom>
          <a:noFill/>
          <a:ln cap="flat" cmpd="sng" w="76200">
            <a:solidFill>
              <a:schemeClr val="dk1"/>
            </a:solidFill>
            <a:prstDash val="solid"/>
            <a:round/>
            <a:headEnd len="sm" w="sm" type="none"/>
            <a:tailEnd len="sm" w="sm" type="none"/>
          </a:ln>
        </p:spPr>
      </p:cxnSp>
      <p:cxnSp>
        <p:nvCxnSpPr>
          <p:cNvPr id="929" name="Google Shape;929;p93"/>
          <p:cNvCxnSpPr/>
          <p:nvPr/>
        </p:nvCxnSpPr>
        <p:spPr>
          <a:xfrm flipH="1" rot="10800000">
            <a:off x="3806825" y="2079676"/>
            <a:ext cx="1343100" cy="768300"/>
          </a:xfrm>
          <a:prstGeom prst="straightConnector1">
            <a:avLst/>
          </a:prstGeom>
          <a:noFill/>
          <a:ln cap="flat" cmpd="sng" w="76200">
            <a:solidFill>
              <a:schemeClr val="dk1"/>
            </a:solidFill>
            <a:prstDash val="solid"/>
            <a:round/>
            <a:headEnd len="sm" w="sm" type="none"/>
            <a:tailEnd len="sm" w="sm" type="none"/>
          </a:ln>
        </p:spPr>
      </p:cxnSp>
      <p:sp>
        <p:nvSpPr>
          <p:cNvPr id="930" name="Google Shape;930;p93"/>
          <p:cNvSpPr txBox="1"/>
          <p:nvPr/>
        </p:nvSpPr>
        <p:spPr>
          <a:xfrm>
            <a:off x="3671887" y="5005388"/>
            <a:ext cx="29559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entury Gothic"/>
                <a:ea typeface="Century Gothic"/>
                <a:cs typeface="Century Gothic"/>
                <a:sym typeface="Century Gothic"/>
              </a:rPr>
              <a:t>scandal</a:t>
            </a:r>
            <a:endParaRPr b="0" i="0" sz="1400" u="none" cap="none" strike="noStrike">
              <a:solidFill>
                <a:srgbClr val="000000"/>
              </a:solidFill>
              <a:latin typeface="Arial"/>
              <a:ea typeface="Arial"/>
              <a:cs typeface="Arial"/>
              <a:sym typeface="Arial"/>
            </a:endParaRPr>
          </a:p>
        </p:txBody>
      </p:sp>
      <p:sp>
        <p:nvSpPr>
          <p:cNvPr id="931" name="Google Shape;931;p93"/>
          <p:cNvSpPr txBox="1"/>
          <p:nvPr/>
        </p:nvSpPr>
        <p:spPr>
          <a:xfrm>
            <a:off x="1538986" y="5135860"/>
            <a:ext cx="188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Try this word:</a:t>
            </a:r>
            <a:endParaRPr b="0" i="0" sz="1400" u="none" cap="none" strike="noStrike">
              <a:solidFill>
                <a:srgbClr val="000000"/>
              </a:solidFill>
              <a:latin typeface="Arial"/>
              <a:ea typeface="Arial"/>
              <a:cs typeface="Arial"/>
              <a:sym typeface="Arial"/>
            </a:endParaRPr>
          </a:p>
        </p:txBody>
      </p:sp>
      <p:sp>
        <p:nvSpPr>
          <p:cNvPr id="932" name="Google Shape;932;p9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
                                        <p:tgtEl>
                                          <p:spTgt spid="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94"/>
          <p:cNvSpPr/>
          <p:nvPr/>
        </p:nvSpPr>
        <p:spPr>
          <a:xfrm>
            <a:off x="304800" y="685800"/>
            <a:ext cx="8534400" cy="1177800"/>
          </a:xfrm>
          <a:prstGeom prst="rect">
            <a:avLst/>
          </a:prstGeom>
          <a:solidFill>
            <a:schemeClr val="accent1"/>
          </a:solidFill>
          <a:ln cap="flat" cmpd="sng" w="508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Tahoma"/>
                <a:ea typeface="Tahoma"/>
                <a:cs typeface="Tahoma"/>
                <a:sym typeface="Tahoma"/>
              </a:rPr>
              <a:t>When two different vowels are together, try making both of the vowel sounds.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CC"/>
              </a:solidFill>
              <a:latin typeface="Tahoma"/>
              <a:ea typeface="Tahoma"/>
              <a:cs typeface="Tahoma"/>
              <a:sym typeface="Tahoma"/>
            </a:endParaRPr>
          </a:p>
        </p:txBody>
      </p:sp>
      <p:sp>
        <p:nvSpPr>
          <p:cNvPr id="939" name="Google Shape;939;p94"/>
          <p:cNvSpPr txBox="1"/>
          <p:nvPr/>
        </p:nvSpPr>
        <p:spPr>
          <a:xfrm>
            <a:off x="609600" y="838200"/>
            <a:ext cx="73152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Times"/>
              <a:ea typeface="Times"/>
              <a:cs typeface="Times"/>
              <a:sym typeface="Times"/>
            </a:endParaRPr>
          </a:p>
        </p:txBody>
      </p:sp>
      <p:sp>
        <p:nvSpPr>
          <p:cNvPr id="940" name="Google Shape;940;p94"/>
          <p:cNvSpPr/>
          <p:nvPr/>
        </p:nvSpPr>
        <p:spPr>
          <a:xfrm>
            <a:off x="1828800" y="2971800"/>
            <a:ext cx="3657600" cy="297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41" name="Google Shape;941;p94"/>
          <p:cNvSpPr/>
          <p:nvPr/>
        </p:nvSpPr>
        <p:spPr>
          <a:xfrm>
            <a:off x="6070600" y="5233988"/>
            <a:ext cx="11493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faint</a:t>
            </a:r>
            <a:endParaRPr b="0" i="0" sz="1400" u="none" cap="none" strike="noStrike">
              <a:solidFill>
                <a:srgbClr val="000000"/>
              </a:solidFill>
              <a:latin typeface="Arial"/>
              <a:ea typeface="Arial"/>
              <a:cs typeface="Arial"/>
              <a:sym typeface="Arial"/>
            </a:endParaRPr>
          </a:p>
        </p:txBody>
      </p:sp>
      <p:sp>
        <p:nvSpPr>
          <p:cNvPr id="942" name="Google Shape;942;p94"/>
          <p:cNvSpPr/>
          <p:nvPr/>
        </p:nvSpPr>
        <p:spPr>
          <a:xfrm>
            <a:off x="347663" y="0"/>
            <a:ext cx="24939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Helvetica Neue"/>
                <a:ea typeface="Helvetica Neue"/>
                <a:cs typeface="Helvetica Neue"/>
                <a:sym typeface="Helvetica Neue"/>
              </a:rPr>
              <a:t>Rule 3:</a:t>
            </a:r>
            <a:endParaRPr b="1" i="0" sz="4000" u="none" cap="none" strike="noStrike">
              <a:solidFill>
                <a:srgbClr val="0000CC"/>
              </a:solidFill>
              <a:latin typeface="Helvetica Neue"/>
              <a:ea typeface="Helvetica Neue"/>
              <a:cs typeface="Helvetica Neue"/>
              <a:sym typeface="Helvetica Neue"/>
            </a:endParaRPr>
          </a:p>
        </p:txBody>
      </p:sp>
      <p:sp>
        <p:nvSpPr>
          <p:cNvPr id="943" name="Google Shape;943;p94"/>
          <p:cNvSpPr/>
          <p:nvPr/>
        </p:nvSpPr>
        <p:spPr>
          <a:xfrm>
            <a:off x="1692275" y="5246688"/>
            <a:ext cx="11493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fiery</a:t>
            </a:r>
            <a:endParaRPr b="0" i="0" sz="1400" u="none" cap="none" strike="noStrike">
              <a:solidFill>
                <a:srgbClr val="000000"/>
              </a:solidFill>
              <a:latin typeface="Arial"/>
              <a:ea typeface="Arial"/>
              <a:cs typeface="Arial"/>
              <a:sym typeface="Arial"/>
            </a:endParaRPr>
          </a:p>
        </p:txBody>
      </p:sp>
      <p:sp>
        <p:nvSpPr>
          <p:cNvPr id="944" name="Google Shape;944;p94"/>
          <p:cNvSpPr/>
          <p:nvPr/>
        </p:nvSpPr>
        <p:spPr>
          <a:xfrm>
            <a:off x="6030912" y="2147888"/>
            <a:ext cx="20754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suicide</a:t>
            </a:r>
            <a:endParaRPr b="0" i="0" sz="1400" u="none" cap="none" strike="noStrike">
              <a:solidFill>
                <a:srgbClr val="000000"/>
              </a:solidFill>
              <a:latin typeface="Arial"/>
              <a:ea typeface="Arial"/>
              <a:cs typeface="Arial"/>
              <a:sym typeface="Arial"/>
            </a:endParaRPr>
          </a:p>
        </p:txBody>
      </p:sp>
      <p:sp>
        <p:nvSpPr>
          <p:cNvPr id="945" name="Google Shape;945;p94"/>
          <p:cNvSpPr/>
          <p:nvPr/>
        </p:nvSpPr>
        <p:spPr>
          <a:xfrm>
            <a:off x="3727449" y="5233988"/>
            <a:ext cx="19746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believe</a:t>
            </a:r>
            <a:endParaRPr b="0" i="0" sz="1400" u="none" cap="none" strike="noStrike">
              <a:solidFill>
                <a:srgbClr val="000000"/>
              </a:solidFill>
              <a:latin typeface="Arial"/>
              <a:ea typeface="Arial"/>
              <a:cs typeface="Arial"/>
              <a:sym typeface="Arial"/>
            </a:endParaRPr>
          </a:p>
        </p:txBody>
      </p:sp>
      <p:sp>
        <p:nvSpPr>
          <p:cNvPr id="946" name="Google Shape;946;p94"/>
          <p:cNvSpPr/>
          <p:nvPr/>
        </p:nvSpPr>
        <p:spPr>
          <a:xfrm>
            <a:off x="347663" y="3352800"/>
            <a:ext cx="8534400" cy="1238400"/>
          </a:xfrm>
          <a:prstGeom prst="rect">
            <a:avLst/>
          </a:prstGeom>
          <a:solidFill>
            <a:schemeClr val="accent1"/>
          </a:solidFill>
          <a:ln cap="flat" cmpd="sng" w="508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CC"/>
              </a:solidFill>
              <a:latin typeface="Tahoma"/>
              <a:ea typeface="Tahoma"/>
              <a:cs typeface="Tahoma"/>
              <a:sym typeface="Tahoma"/>
            </a:endParaRPr>
          </a:p>
          <a:p>
            <a:pPr indent="-152400" lvl="0" marL="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Tahoma"/>
                <a:ea typeface="Tahoma"/>
                <a:cs typeface="Tahoma"/>
                <a:sym typeface="Tahoma"/>
              </a:rPr>
              <a:t>If this doesn’t work, try pronouncing them together using only one of the vowel sounds. </a:t>
            </a:r>
            <a:endParaRPr b="0" i="0" sz="2000" u="none" cap="none" strike="noStrike">
              <a:solidFill>
                <a:srgbClr val="FFFFFF"/>
              </a:solidFill>
              <a:latin typeface="Tahoma"/>
              <a:ea typeface="Tahoma"/>
              <a:cs typeface="Tahoma"/>
              <a:sym typeface="Tahoma"/>
            </a:endParaRPr>
          </a:p>
        </p:txBody>
      </p:sp>
      <p:sp>
        <p:nvSpPr>
          <p:cNvPr id="947" name="Google Shape;947;p94"/>
          <p:cNvSpPr/>
          <p:nvPr/>
        </p:nvSpPr>
        <p:spPr>
          <a:xfrm>
            <a:off x="1460499" y="2160588"/>
            <a:ext cx="23718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meander</a:t>
            </a:r>
            <a:endParaRPr b="0" i="0" sz="1400" u="none" cap="none" strike="noStrike">
              <a:solidFill>
                <a:srgbClr val="000000"/>
              </a:solidFill>
              <a:latin typeface="Arial"/>
              <a:ea typeface="Arial"/>
              <a:cs typeface="Arial"/>
              <a:sym typeface="Arial"/>
            </a:endParaRPr>
          </a:p>
        </p:txBody>
      </p:sp>
      <p:sp>
        <p:nvSpPr>
          <p:cNvPr id="948" name="Google Shape;948;p94"/>
          <p:cNvSpPr/>
          <p:nvPr/>
        </p:nvSpPr>
        <p:spPr>
          <a:xfrm>
            <a:off x="4225924" y="2162175"/>
            <a:ext cx="12366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diet</a:t>
            </a:r>
            <a:endParaRPr b="0" i="0" sz="1400" u="none" cap="none" strike="noStrike">
              <a:solidFill>
                <a:srgbClr val="000000"/>
              </a:solidFill>
              <a:latin typeface="Arial"/>
              <a:ea typeface="Arial"/>
              <a:cs typeface="Arial"/>
              <a:sym typeface="Arial"/>
            </a:endParaRPr>
          </a:p>
        </p:txBody>
      </p:sp>
      <p:sp>
        <p:nvSpPr>
          <p:cNvPr id="949" name="Google Shape;949;p9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9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955" name="Google Shape;955;p9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500"/>
              <a:buChar char="•"/>
            </a:pPr>
            <a:r>
              <a:rPr lang="en-US" sz="4100"/>
              <a:t>When should you check with someone?</a:t>
            </a:r>
            <a:endParaRPr sz="4100"/>
          </a:p>
          <a:p>
            <a:pPr indent="-342900" lvl="0" marL="342900" rtl="0" algn="l">
              <a:lnSpc>
                <a:spcPct val="100000"/>
              </a:lnSpc>
              <a:spcBef>
                <a:spcPts val="640"/>
              </a:spcBef>
              <a:spcAft>
                <a:spcPts val="0"/>
              </a:spcAft>
              <a:buClr>
                <a:schemeClr val="dk1"/>
              </a:buClr>
              <a:buSzPts val="4500"/>
              <a:buChar char="•"/>
            </a:pPr>
            <a:r>
              <a:rPr lang="en-US" sz="4100"/>
              <a:t>If you have tried the first five steps and still can’t figure out how to pronounce the word, you may check with someone.</a:t>
            </a:r>
            <a:endParaRPr sz="4100"/>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956" name="Google Shape;956;p9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0" st="0"/>
                                            </p:txEl>
                                          </p:spTgt>
                                        </p:tgtEl>
                                        <p:attrNameLst>
                                          <p:attrName>style.visibility</p:attrName>
                                        </p:attrNameLst>
                                      </p:cBhvr>
                                      <p:to>
                                        <p:strVal val="visible"/>
                                      </p:to>
                                    </p:set>
                                    <p:animEffect filter="fade" transition="in">
                                      <p:cBhvr>
                                        <p:cTn dur="500"/>
                                        <p:tgtEl>
                                          <p:spTgt spid="9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1" st="1"/>
                                            </p:txEl>
                                          </p:spTgt>
                                        </p:tgtEl>
                                        <p:attrNameLst>
                                          <p:attrName>style.visibility</p:attrName>
                                        </p:attrNameLst>
                                      </p:cBhvr>
                                      <p:to>
                                        <p:strVal val="visible"/>
                                      </p:to>
                                    </p:set>
                                    <p:animEffect filter="fade" transition="in">
                                      <p:cBhvr>
                                        <p:cTn dur="500"/>
                                        <p:tgtEl>
                                          <p:spTgt spid="9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2" st="2"/>
                                            </p:txEl>
                                          </p:spTgt>
                                        </p:tgtEl>
                                        <p:attrNameLst>
                                          <p:attrName>style.visibility</p:attrName>
                                        </p:attrNameLst>
                                      </p:cBhvr>
                                      <p:to>
                                        <p:strVal val="visible"/>
                                      </p:to>
                                    </p:set>
                                    <p:animEffect filter="fade" transition="in">
                                      <p:cBhvr>
                                        <p:cTn dur="500"/>
                                        <p:tgtEl>
                                          <p:spTgt spid="9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3" st="3"/>
                                            </p:txEl>
                                          </p:spTgt>
                                        </p:tgtEl>
                                        <p:attrNameLst>
                                          <p:attrName>style.visibility</p:attrName>
                                        </p:attrNameLst>
                                      </p:cBhvr>
                                      <p:to>
                                        <p:strVal val="visible"/>
                                      </p:to>
                                    </p:set>
                                    <p:animEffect filter="fade" transition="in">
                                      <p:cBhvr>
                                        <p:cTn dur="500"/>
                                        <p:tgtEl>
                                          <p:spTgt spid="9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9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Review</a:t>
            </a:r>
            <a:endParaRPr/>
          </a:p>
        </p:txBody>
      </p:sp>
      <p:sp>
        <p:nvSpPr>
          <p:cNvPr id="962" name="Google Shape;962;p9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7200"/>
              <a:buNone/>
            </a:pPr>
            <a:r>
              <a:rPr lang="en-US" sz="7200"/>
              <a:t>Where should you use the Word Identification Strategy?</a:t>
            </a:r>
            <a:endParaRPr/>
          </a:p>
        </p:txBody>
      </p:sp>
      <p:sp>
        <p:nvSpPr>
          <p:cNvPr id="963" name="Google Shape;963;p9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9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969" name="Google Shape;969;p9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720"/>
              <a:buChar char="•"/>
            </a:pPr>
            <a:r>
              <a:rPr lang="en-US" sz="2720"/>
              <a:t>Last class period, we talked about a strategy for figuring out the meaning of words.  </a:t>
            </a:r>
            <a:endParaRPr/>
          </a:p>
          <a:p>
            <a:pPr indent="-342900" lvl="0" marL="342900" rtl="0" algn="l">
              <a:lnSpc>
                <a:spcPct val="90000"/>
              </a:lnSpc>
              <a:spcBef>
                <a:spcPts val="544"/>
              </a:spcBef>
              <a:spcAft>
                <a:spcPts val="0"/>
              </a:spcAft>
              <a:buClr>
                <a:schemeClr val="dk1"/>
              </a:buClr>
              <a:buSzPts val="2720"/>
              <a:buChar char="•"/>
            </a:pPr>
            <a:r>
              <a:rPr lang="en-US" sz="2720"/>
              <a:t>We did that by taking apart the words and figuring out the meaning of each part.</a:t>
            </a:r>
            <a:endParaRPr/>
          </a:p>
          <a:p>
            <a:pPr indent="-342900" lvl="0" marL="342900" rtl="0" algn="l">
              <a:lnSpc>
                <a:spcPct val="90000"/>
              </a:lnSpc>
              <a:spcBef>
                <a:spcPts val="544"/>
              </a:spcBef>
              <a:spcAft>
                <a:spcPts val="0"/>
              </a:spcAft>
              <a:buClr>
                <a:schemeClr val="dk1"/>
              </a:buClr>
              <a:buSzPts val="2720"/>
              <a:buChar char="•"/>
            </a:pPr>
            <a:r>
              <a:rPr lang="en-US" sz="2720"/>
              <a:t>Today, I am going to demonstrate how to use the Word Identification Strategy.</a:t>
            </a:r>
            <a:endParaRPr/>
          </a:p>
          <a:p>
            <a:pPr indent="-342900" lvl="0" marL="342900" rtl="0" algn="l">
              <a:lnSpc>
                <a:spcPct val="90000"/>
              </a:lnSpc>
              <a:spcBef>
                <a:spcPts val="544"/>
              </a:spcBef>
              <a:spcAft>
                <a:spcPts val="0"/>
              </a:spcAft>
              <a:buClr>
                <a:schemeClr val="dk1"/>
              </a:buClr>
              <a:buSzPts val="2720"/>
              <a:buChar char="•"/>
            </a:pPr>
            <a:r>
              <a:rPr lang="en-US" sz="2720"/>
              <a:t>I am going to read aloud everything I am thinking while I use the strategy.</a:t>
            </a:r>
            <a:endParaRPr/>
          </a:p>
          <a:p>
            <a:pPr indent="-342900" lvl="0" marL="342900" rtl="0" algn="l">
              <a:lnSpc>
                <a:spcPct val="90000"/>
              </a:lnSpc>
              <a:spcBef>
                <a:spcPts val="544"/>
              </a:spcBef>
              <a:spcAft>
                <a:spcPts val="0"/>
              </a:spcAft>
              <a:buClr>
                <a:schemeClr val="dk1"/>
              </a:buClr>
              <a:buSzPts val="2720"/>
              <a:buChar char="•"/>
            </a:pPr>
            <a:r>
              <a:rPr lang="en-US" sz="2720"/>
              <a:t>I will want you to do the same thing when you read unknown words.</a:t>
            </a:r>
            <a:endParaRPr/>
          </a:p>
        </p:txBody>
      </p:sp>
      <p:sp>
        <p:nvSpPr>
          <p:cNvPr id="970" name="Google Shape;970;p9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9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Model</a:t>
            </a:r>
            <a:endParaRPr/>
          </a:p>
        </p:txBody>
      </p:sp>
      <p:sp>
        <p:nvSpPr>
          <p:cNvPr id="976" name="Google Shape;976;p9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a:t>What is a model? (think hobby lobby or science class)</a:t>
            </a:r>
            <a:endParaRPr/>
          </a:p>
          <a:p>
            <a:pPr indent="-342900" lvl="0" marL="342900" rtl="0" algn="l">
              <a:lnSpc>
                <a:spcPct val="100000"/>
              </a:lnSpc>
              <a:spcBef>
                <a:spcPts val="560"/>
              </a:spcBef>
              <a:spcAft>
                <a:spcPts val="0"/>
              </a:spcAft>
              <a:buClr>
                <a:schemeClr val="dk1"/>
              </a:buClr>
              <a:buSzPts val="2800"/>
              <a:buChar char="•"/>
            </a:pPr>
            <a:r>
              <a:rPr lang="en-US"/>
              <a:t>What does imitate mean?</a:t>
            </a:r>
            <a:endParaRPr/>
          </a:p>
          <a:p>
            <a:pPr indent="-342900" lvl="0" marL="342900" rtl="0" algn="l">
              <a:lnSpc>
                <a:spcPct val="100000"/>
              </a:lnSpc>
              <a:spcBef>
                <a:spcPts val="560"/>
              </a:spcBef>
              <a:spcAft>
                <a:spcPts val="0"/>
              </a:spcAft>
              <a:buClr>
                <a:schemeClr val="dk1"/>
              </a:buClr>
              <a:buSzPts val="2800"/>
              <a:buChar char="•"/>
            </a:pPr>
            <a:r>
              <a:rPr lang="en-US"/>
              <a:t>A model is only useful if you imitate it.</a:t>
            </a:r>
            <a:endParaRPr/>
          </a:p>
        </p:txBody>
      </p:sp>
      <p:sp>
        <p:nvSpPr>
          <p:cNvPr id="977" name="Google Shape;977;p9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pic>
        <p:nvPicPr>
          <p:cNvPr id="978" name="Google Shape;978;p98"/>
          <p:cNvPicPr preferRelativeResize="0"/>
          <p:nvPr>
            <p:ph idx="1" type="body"/>
          </p:nvPr>
        </p:nvPicPr>
        <p:blipFill rotWithShape="1">
          <a:blip r:embed="rId3">
            <a:alphaModFix/>
          </a:blip>
          <a:srcRect b="0" l="0" r="0" t="0"/>
          <a:stretch/>
        </p:blipFill>
        <p:spPr>
          <a:xfrm>
            <a:off x="1039812" y="1417638"/>
            <a:ext cx="2466900" cy="18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xEl>
                                              <p:pRg end="0" st="0"/>
                                            </p:txEl>
                                          </p:spTgt>
                                        </p:tgtEl>
                                        <p:attrNameLst>
                                          <p:attrName>style.visibility</p:attrName>
                                        </p:attrNameLst>
                                      </p:cBhvr>
                                      <p:to>
                                        <p:strVal val="visible"/>
                                      </p:to>
                                    </p:set>
                                    <p:animEffect filter="fade" transition="in">
                                      <p:cBhvr>
                                        <p:cTn dur="500"/>
                                        <p:tgtEl>
                                          <p:spTgt spid="9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xEl>
                                              <p:pRg end="1" st="1"/>
                                            </p:txEl>
                                          </p:spTgt>
                                        </p:tgtEl>
                                        <p:attrNameLst>
                                          <p:attrName>style.visibility</p:attrName>
                                        </p:attrNameLst>
                                      </p:cBhvr>
                                      <p:to>
                                        <p:strVal val="visible"/>
                                      </p:to>
                                    </p:set>
                                    <p:animEffect filter="fade" transition="in">
                                      <p:cBhvr>
                                        <p:cTn dur="500"/>
                                        <p:tgtEl>
                                          <p:spTgt spid="9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xEl>
                                              <p:pRg end="2" st="2"/>
                                            </p:txEl>
                                          </p:spTgt>
                                        </p:tgtEl>
                                        <p:attrNameLst>
                                          <p:attrName>style.visibility</p:attrName>
                                        </p:attrNameLst>
                                      </p:cBhvr>
                                      <p:to>
                                        <p:strVal val="visible"/>
                                      </p:to>
                                    </p:set>
                                    <p:animEffect filter="fade" transition="in">
                                      <p:cBhvr>
                                        <p:cTn dur="500"/>
                                        <p:tgtEl>
                                          <p:spTgt spid="9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9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984" name="Google Shape;984;p99"/>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590"/>
              <a:buChar char="•"/>
            </a:pPr>
            <a:r>
              <a:rPr lang="en-US" sz="2590"/>
              <a:t>As I demonstrate how to use the Word Identification Strategy, listen carefully  to what I say and think about.</a:t>
            </a:r>
            <a:endParaRPr/>
          </a:p>
          <a:p>
            <a:pPr indent="-342900" lvl="0" marL="342900" rtl="0" algn="l">
              <a:lnSpc>
                <a:spcPct val="100000"/>
              </a:lnSpc>
              <a:spcBef>
                <a:spcPts val="518"/>
              </a:spcBef>
              <a:spcAft>
                <a:spcPts val="0"/>
              </a:spcAft>
              <a:buClr>
                <a:schemeClr val="dk1"/>
              </a:buClr>
              <a:buSzPts val="2590"/>
              <a:buChar char="•"/>
            </a:pPr>
            <a:r>
              <a:rPr lang="en-US" sz="2590"/>
              <a:t>Watch carefully what I do, so you can imitate my thoughts and actions.</a:t>
            </a:r>
            <a:endParaRPr/>
          </a:p>
        </p:txBody>
      </p:sp>
      <p:sp>
        <p:nvSpPr>
          <p:cNvPr id="985" name="Google Shape;985;p9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pic>
        <p:nvPicPr>
          <p:cNvPr id="986" name="Google Shape;986;p99"/>
          <p:cNvPicPr preferRelativeResize="0"/>
          <p:nvPr>
            <p:ph idx="2" type="body"/>
          </p:nvPr>
        </p:nvPicPr>
        <p:blipFill rotWithShape="1">
          <a:blip r:embed="rId3">
            <a:alphaModFix/>
          </a:blip>
          <a:srcRect b="0" l="0" r="0" t="0"/>
          <a:stretch/>
        </p:blipFill>
        <p:spPr>
          <a:xfrm>
            <a:off x="5350885" y="1932493"/>
            <a:ext cx="2466900" cy="18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0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992" name="Google Shape;992;p100"/>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Char char="•"/>
            </a:pPr>
            <a:r>
              <a:rPr lang="en-US"/>
              <a:t>You will need to follow the ACHIEVE guidelines for whole-class activities.</a:t>
            </a:r>
            <a:endParaRPr/>
          </a:p>
          <a:p>
            <a:pPr indent="-342900" lvl="0" marL="342900" rtl="0" algn="l">
              <a:lnSpc>
                <a:spcPct val="90000"/>
              </a:lnSpc>
              <a:spcBef>
                <a:spcPts val="560"/>
              </a:spcBef>
              <a:spcAft>
                <a:spcPts val="0"/>
              </a:spcAft>
              <a:buClr>
                <a:schemeClr val="dk1"/>
              </a:buClr>
              <a:buSzPts val="2800"/>
              <a:buChar char="•"/>
            </a:pPr>
            <a:r>
              <a:rPr lang="en-US"/>
              <a:t>I will be asking you to participate in demonstrating how you think and act after I complete my demonstration.</a:t>
            </a:r>
            <a:endParaRPr/>
          </a:p>
        </p:txBody>
      </p:sp>
      <p:sp>
        <p:nvSpPr>
          <p:cNvPr id="993" name="Google Shape;993;p100"/>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Char char="•"/>
            </a:pPr>
            <a:r>
              <a:rPr lang="en-US"/>
              <a:t>Later, when you start practicing on your own, you will do everything I do, but you will not have to read aloud.</a:t>
            </a:r>
            <a:br>
              <a:rPr lang="en-US"/>
            </a:br>
            <a:r>
              <a:rPr lang="en-US"/>
              <a:t>You will read silently.</a:t>
            </a:r>
            <a:endParaRPr/>
          </a:p>
        </p:txBody>
      </p:sp>
      <p:sp>
        <p:nvSpPr>
          <p:cNvPr id="994" name="Google Shape;994;p10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2">
                                            <p:txEl>
                                              <p:pRg end="0" st="0"/>
                                            </p:txEl>
                                          </p:spTgt>
                                        </p:tgtEl>
                                        <p:attrNameLst>
                                          <p:attrName>style.visibility</p:attrName>
                                        </p:attrNameLst>
                                      </p:cBhvr>
                                      <p:to>
                                        <p:strVal val="visible"/>
                                      </p:to>
                                    </p:set>
                                    <p:anim calcmode="lin" valueType="num">
                                      <p:cBhvr additive="base">
                                        <p:cTn dur="500"/>
                                        <p:tgtEl>
                                          <p:spTgt spid="9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2">
                                            <p:txEl>
                                              <p:pRg end="1" st="1"/>
                                            </p:txEl>
                                          </p:spTgt>
                                        </p:tgtEl>
                                        <p:attrNameLst>
                                          <p:attrName>style.visibility</p:attrName>
                                        </p:attrNameLst>
                                      </p:cBhvr>
                                      <p:to>
                                        <p:strVal val="visible"/>
                                      </p:to>
                                    </p:set>
                                    <p:anim calcmode="lin" valueType="num">
                                      <p:cBhvr additive="base">
                                        <p:cTn dur="500"/>
                                        <p:tgtEl>
                                          <p:spTgt spid="99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xEl>
                                              <p:pRg end="0" st="0"/>
                                            </p:txEl>
                                          </p:spTgt>
                                        </p:tgtEl>
                                        <p:attrNameLst>
                                          <p:attrName>style.visibility</p:attrName>
                                        </p:attrNameLst>
                                      </p:cBhvr>
                                      <p:to>
                                        <p:strVal val="visible"/>
                                      </p:to>
                                    </p:set>
                                    <p:animEffect filter="fade" transition="in">
                                      <p:cBhvr>
                                        <p:cTn dur="500"/>
                                        <p:tgtEl>
                                          <p:spTgt spid="9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0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Font typeface="Arial"/>
              <a:buNone/>
            </a:pPr>
            <a:r>
              <a:rPr b="1" lang="en-US" sz="9600">
                <a:solidFill>
                  <a:srgbClr val="0000FF"/>
                </a:solidFill>
              </a:rPr>
              <a:t>MODEL</a:t>
            </a:r>
            <a:endParaRPr b="1">
              <a:solidFill>
                <a:srgbClr val="0000FF"/>
              </a:solidFill>
            </a:endParaRPr>
          </a:p>
        </p:txBody>
      </p:sp>
      <p:sp>
        <p:nvSpPr>
          <p:cNvPr id="1000" name="Google Shape;1000;p10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Arial"/>
              <a:buNone/>
            </a:pPr>
            <a:r>
              <a:rPr lang="en-US" sz="9600">
                <a:latin typeface="Anton"/>
                <a:ea typeface="Anton"/>
                <a:cs typeface="Anton"/>
                <a:sym typeface="Anton"/>
              </a:rPr>
              <a:t>BRIDGING THE GAP</a:t>
            </a:r>
            <a:endParaRPr b="1" sz="9600">
              <a:solidFill>
                <a:srgbClr val="0000FF"/>
              </a:solidFill>
              <a:latin typeface="Book Antiqua"/>
              <a:ea typeface="Book Antiqua"/>
              <a:cs typeface="Book Antiqua"/>
              <a:sym typeface="Book Antiqua"/>
            </a:endParaRPr>
          </a:p>
        </p:txBody>
      </p:sp>
      <p:sp>
        <p:nvSpPr>
          <p:cNvPr id="1001" name="Google Shape;1001;p10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219" name="Google Shape;219;p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None/>
            </a:pPr>
            <a:r>
              <a:rPr lang="en-US" sz="9600"/>
              <a:t>Unit Organizer</a:t>
            </a:r>
            <a:endParaRPr/>
          </a:p>
        </p:txBody>
      </p:sp>
      <p:sp>
        <p:nvSpPr>
          <p:cNvPr id="220" name="Google Shape;220;p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0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07" name="Google Shape;1007;p10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000" u="none" cap="none" strike="noStrike">
                <a:solidFill>
                  <a:schemeClr val="accent2"/>
                </a:solidFill>
                <a:latin typeface="Arial"/>
                <a:ea typeface="Arial"/>
                <a:cs typeface="Arial"/>
                <a:sym typeface="Arial"/>
              </a:rPr>
              <a:t>University of Kansas Center for Research on Learning  2014</a:t>
            </a:r>
            <a:endParaRPr/>
          </a:p>
        </p:txBody>
      </p:sp>
      <p:sp>
        <p:nvSpPr>
          <p:cNvPr id="1008" name="Google Shape;1008;p102"/>
          <p:cNvSpPr/>
          <p:nvPr/>
        </p:nvSpPr>
        <p:spPr>
          <a:xfrm>
            <a:off x="849313" y="504825"/>
            <a:ext cx="7289700" cy="70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Bridging the Gap</a:t>
            </a:r>
            <a:r>
              <a:rPr b="0" baseline="30000" i="0" lang="en-US" sz="4000" u="none" cap="none" strike="noStrike">
                <a:solidFill>
                  <a:schemeClr val="dk1"/>
                </a:solidFill>
                <a:latin typeface="Arial"/>
                <a:ea typeface="Arial"/>
                <a:cs typeface="Arial"/>
                <a:sym typeface="Arial"/>
              </a:rPr>
              <a:t>1</a:t>
            </a:r>
            <a:endParaRPr b="0" i="0" sz="2400" u="none" cap="none" strike="noStrike">
              <a:solidFill>
                <a:schemeClr val="dk1"/>
              </a:solidFill>
              <a:latin typeface="Times New Roman"/>
              <a:ea typeface="Times New Roman"/>
              <a:cs typeface="Times New Roman"/>
              <a:sym typeface="Times New Roman"/>
            </a:endParaRPr>
          </a:p>
        </p:txBody>
      </p:sp>
      <p:sp>
        <p:nvSpPr>
          <p:cNvPr id="1009" name="Google Shape;1009;p102"/>
          <p:cNvSpPr/>
          <p:nvPr/>
        </p:nvSpPr>
        <p:spPr>
          <a:xfrm>
            <a:off x="822325" y="1373188"/>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10" name="Google Shape;1010;p102"/>
          <p:cNvSpPr/>
          <p:nvPr/>
        </p:nvSpPr>
        <p:spPr>
          <a:xfrm>
            <a:off x="814388" y="1466850"/>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11" name="Google Shape;1011;p102"/>
          <p:cNvSpPr/>
          <p:nvPr/>
        </p:nvSpPr>
        <p:spPr>
          <a:xfrm>
            <a:off x="865188" y="1393825"/>
            <a:ext cx="7270800" cy="478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Bridges come in a few basic styles. There are beam, arch, cantilever and suspension bridges. The first two are thousands of years old. The others are not much newer. The bridge is man’s oldest building achievement. Even early man built bridges.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Simple beam bridges were not hard to make. Dragging the rocks into place only needed some effort. Today in England, huge slaps of rocks still stand on piers across streams. These simple bridges were also found on long-dry stream beds. They’ve been there since prehistoric times.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baseline="30000" i="0" lang="en-US" sz="1600" u="none" cap="none" strike="noStrike">
                <a:solidFill>
                  <a:schemeClr val="dk1"/>
                </a:solidFill>
                <a:latin typeface="Arial"/>
                <a:ea typeface="Arial"/>
                <a:cs typeface="Arial"/>
                <a:sym typeface="Arial"/>
              </a:rPr>
              <a:t>1</a:t>
            </a:r>
            <a:r>
              <a:rPr b="0" i="0" lang="en-US" sz="1600" u="none" cap="none" strike="noStrike">
                <a:solidFill>
                  <a:schemeClr val="dk1"/>
                </a:solidFill>
                <a:latin typeface="Arial"/>
                <a:ea typeface="Arial"/>
                <a:cs typeface="Arial"/>
                <a:sym typeface="Arial"/>
              </a:rPr>
              <a:t>This passage, which is shown in its entirety, came from Spargo, E., &amp; Williston, G. R. (1980). </a:t>
            </a:r>
            <a:r>
              <a:rPr b="0" i="1" lang="en-US" sz="1600" u="none" cap="none" strike="noStrike">
                <a:solidFill>
                  <a:schemeClr val="dk1"/>
                </a:solidFill>
                <a:latin typeface="Arial"/>
                <a:ea typeface="Arial"/>
                <a:cs typeface="Arial"/>
                <a:sym typeface="Arial"/>
              </a:rPr>
              <a:t>Times Readings, Book 1</a:t>
            </a:r>
            <a:r>
              <a:rPr b="0" i="0" lang="en-US" sz="1600" u="none" cap="none" strike="noStrike">
                <a:solidFill>
                  <a:schemeClr val="dk1"/>
                </a:solidFill>
                <a:latin typeface="Arial"/>
                <a:ea typeface="Arial"/>
                <a:cs typeface="Arial"/>
                <a:sym typeface="Arial"/>
              </a:rPr>
              <a:t>. Providence, RI: Jamestown Publishers</a:t>
            </a:r>
            <a:endParaRPr b="0" i="0" sz="2000" u="none" cap="none" strike="noStrike">
              <a:solidFill>
                <a:schemeClr val="dk1"/>
              </a:solidFill>
              <a:latin typeface="Arial"/>
              <a:ea typeface="Arial"/>
              <a:cs typeface="Arial"/>
              <a:sym typeface="Arial"/>
            </a:endParaRPr>
          </a:p>
        </p:txBody>
      </p:sp>
      <p:cxnSp>
        <p:nvCxnSpPr>
          <p:cNvPr id="1012" name="Google Shape;1012;p102"/>
          <p:cNvCxnSpPr/>
          <p:nvPr/>
        </p:nvCxnSpPr>
        <p:spPr>
          <a:xfrm>
            <a:off x="855663" y="5173663"/>
            <a:ext cx="7153200"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0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18" name="Google Shape;1018;p10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000" u="none" cap="none" strike="noStrike">
                <a:solidFill>
                  <a:schemeClr val="accent2"/>
                </a:solidFill>
                <a:latin typeface="Arial"/>
                <a:ea typeface="Arial"/>
                <a:cs typeface="Arial"/>
                <a:sym typeface="Arial"/>
              </a:rPr>
              <a:t>University of Kansas Center for Research on Learning  2014</a:t>
            </a:r>
            <a:endParaRPr/>
          </a:p>
        </p:txBody>
      </p:sp>
      <p:sp>
        <p:nvSpPr>
          <p:cNvPr id="1019" name="Google Shape;1019;p103"/>
          <p:cNvSpPr/>
          <p:nvPr/>
        </p:nvSpPr>
        <p:spPr>
          <a:xfrm>
            <a:off x="849313" y="504825"/>
            <a:ext cx="7289700" cy="70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Bridging the Gap</a:t>
            </a:r>
            <a:endParaRPr b="0" i="0" sz="2400" u="none" cap="none" strike="noStrike">
              <a:solidFill>
                <a:schemeClr val="dk1"/>
              </a:solidFill>
              <a:latin typeface="Times New Roman"/>
              <a:ea typeface="Times New Roman"/>
              <a:cs typeface="Times New Roman"/>
              <a:sym typeface="Times New Roman"/>
            </a:endParaRPr>
          </a:p>
        </p:txBody>
      </p:sp>
      <p:sp>
        <p:nvSpPr>
          <p:cNvPr id="1020" name="Google Shape;1020;p103"/>
          <p:cNvSpPr/>
          <p:nvPr/>
        </p:nvSpPr>
        <p:spPr>
          <a:xfrm>
            <a:off x="822325" y="1373188"/>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21" name="Google Shape;1021;p103"/>
          <p:cNvSpPr/>
          <p:nvPr/>
        </p:nvSpPr>
        <p:spPr>
          <a:xfrm>
            <a:off x="814388" y="1466850"/>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22" name="Google Shape;1022;p103"/>
          <p:cNvSpPr/>
          <p:nvPr/>
        </p:nvSpPr>
        <p:spPr>
          <a:xfrm>
            <a:off x="865188" y="1393825"/>
            <a:ext cx="7270800" cy="466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The arch was used in temples and tombs long before it was used for bridges. Roman engineers built stone-arch bridges all over their empire. The most famous stone-arch bridge was Old London Bridge. This was built in 1176. It was made of 19 semicircular stone arches of different lengths. These arches were mounted on thick piers in the Thames River. Soon buildings appeared on the famous bridge. Although loaded with houses and shops, Old London Bridge never fell down. It was always fixed just in time. In the 1820s it was replaced by a new stone-arch bridge. In turn, this was also replaced in the 1960s in order to handle more traffic.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In bridge terms, a cantilever is a diamond-shaped structure. It is balanced on a pier. Two cantilevers, linked by a short support, form a very strong bridge.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0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28" name="Google Shape;1028;p10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000" u="none" cap="none" strike="noStrike">
                <a:solidFill>
                  <a:schemeClr val="accent2"/>
                </a:solidFill>
                <a:latin typeface="Arial"/>
                <a:ea typeface="Arial"/>
                <a:cs typeface="Arial"/>
                <a:sym typeface="Arial"/>
              </a:rPr>
              <a:t>University of Kansas Center for Research on Learning  2014</a:t>
            </a:r>
            <a:endParaRPr/>
          </a:p>
        </p:txBody>
      </p:sp>
      <p:sp>
        <p:nvSpPr>
          <p:cNvPr id="1029" name="Google Shape;1029;p104"/>
          <p:cNvSpPr/>
          <p:nvPr/>
        </p:nvSpPr>
        <p:spPr>
          <a:xfrm>
            <a:off x="849313" y="504825"/>
            <a:ext cx="7289700" cy="70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Bridging the Gap</a:t>
            </a:r>
            <a:endParaRPr b="0" i="0" sz="2400" u="none" cap="none" strike="noStrike">
              <a:solidFill>
                <a:schemeClr val="dk1"/>
              </a:solidFill>
              <a:latin typeface="Times New Roman"/>
              <a:ea typeface="Times New Roman"/>
              <a:cs typeface="Times New Roman"/>
              <a:sym typeface="Times New Roman"/>
            </a:endParaRPr>
          </a:p>
        </p:txBody>
      </p:sp>
      <p:sp>
        <p:nvSpPr>
          <p:cNvPr id="1030" name="Google Shape;1030;p104"/>
          <p:cNvSpPr/>
          <p:nvPr/>
        </p:nvSpPr>
        <p:spPr>
          <a:xfrm>
            <a:off x="822325" y="1373188"/>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31" name="Google Shape;1031;p104"/>
          <p:cNvSpPr/>
          <p:nvPr/>
        </p:nvSpPr>
        <p:spPr>
          <a:xfrm>
            <a:off x="814388" y="1466850"/>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32" name="Google Shape;1032;p104"/>
          <p:cNvSpPr/>
          <p:nvPr/>
        </p:nvSpPr>
        <p:spPr>
          <a:xfrm>
            <a:off x="865188" y="1393825"/>
            <a:ext cx="7270800" cy="480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	We can only guess that man built suspension bridges at an early date. These early bridges were made of tough vines hung over a gorge. Branches were laid across the vines to form a roadway. In China long ago, kites were used to fly the vines across the gorge. Hundreds of such bridges were also built in South America.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	Suspension bridges are compared in length of main span. The main span refers to the suspended path between two towers. New York’s Verrazano Bridge is the world’s longest suspension bridge. Suspension bridges were once weak structures. They often fell down at any time. They crumpled under the marching feet of soldiers. They fell under droves of cattle. Even heavy loads of snow could make them collapse. They blew down in storms and scared travelers with their swaying. Then, a stronger metal support was added. Suddenly suspension bridges became strong and secure.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	Can you imagine traveling over a swaying bridge? It’s a good thing the suspension bridge improved.</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0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038" name="Google Shape;1038;p10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Today, you saw a model of how to use the Word Identification Strategy.</a:t>
            </a:r>
            <a:endParaRPr/>
          </a:p>
          <a:p>
            <a:pPr indent="-342900" lvl="0" marL="342900" rtl="0" algn="l">
              <a:lnSpc>
                <a:spcPct val="100000"/>
              </a:lnSpc>
              <a:spcBef>
                <a:spcPts val="640"/>
              </a:spcBef>
              <a:spcAft>
                <a:spcPts val="0"/>
              </a:spcAft>
              <a:buClr>
                <a:schemeClr val="dk1"/>
              </a:buClr>
              <a:buSzPts val="3200"/>
              <a:buChar char="•"/>
            </a:pPr>
            <a:r>
              <a:rPr lang="en-US"/>
              <a:t>You have all participated in DISSECTING some words.</a:t>
            </a:r>
            <a:endParaRPr/>
          </a:p>
          <a:p>
            <a:pPr indent="-342900" lvl="0" marL="342900" rtl="0" algn="l">
              <a:lnSpc>
                <a:spcPct val="100000"/>
              </a:lnSpc>
              <a:spcBef>
                <a:spcPts val="640"/>
              </a:spcBef>
              <a:spcAft>
                <a:spcPts val="0"/>
              </a:spcAft>
              <a:buClr>
                <a:schemeClr val="dk1"/>
              </a:buClr>
              <a:buSzPts val="3200"/>
              <a:buChar char="•"/>
            </a:pPr>
            <a:r>
              <a:rPr lang="en-US"/>
              <a:t>You have seen how I talk to myself as I use the strategy.</a:t>
            </a:r>
            <a:endParaRPr/>
          </a:p>
          <a:p>
            <a:pPr indent="-342900" lvl="0" marL="342900" rtl="0" algn="l">
              <a:lnSpc>
                <a:spcPct val="100000"/>
              </a:lnSpc>
              <a:spcBef>
                <a:spcPts val="640"/>
              </a:spcBef>
              <a:spcAft>
                <a:spcPts val="0"/>
              </a:spcAft>
              <a:buClr>
                <a:schemeClr val="dk1"/>
              </a:buClr>
              <a:buSzPts val="3200"/>
              <a:buChar char="•"/>
            </a:pPr>
            <a:r>
              <a:rPr lang="en-US"/>
              <a:t>You have shown me and each other how you would follow the steps.</a:t>
            </a:r>
            <a:endParaRPr/>
          </a:p>
        </p:txBody>
      </p:sp>
      <p:sp>
        <p:nvSpPr>
          <p:cNvPr id="1039" name="Google Shape;1039;p10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0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045" name="Google Shape;1045;p106"/>
          <p:cNvSpPr txBox="1"/>
          <p:nvPr>
            <p:ph idx="4294967295"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700"/>
              <a:buChar char="•"/>
            </a:pPr>
            <a:r>
              <a:rPr lang="en-US" sz="3700"/>
              <a:t>Get out your prefix and suffix word lists for Word ID</a:t>
            </a:r>
            <a:endParaRPr sz="3700"/>
          </a:p>
          <a:p>
            <a:pPr indent="-342900" lvl="0" marL="342900" rtl="0" algn="l">
              <a:lnSpc>
                <a:spcPct val="100000"/>
              </a:lnSpc>
              <a:spcBef>
                <a:spcPts val="560"/>
              </a:spcBef>
              <a:spcAft>
                <a:spcPts val="0"/>
              </a:spcAft>
              <a:buClr>
                <a:schemeClr val="dk1"/>
              </a:buClr>
              <a:buSzPts val="3700"/>
              <a:buChar char="•"/>
            </a:pPr>
            <a:r>
              <a:rPr lang="en-US" sz="3700"/>
              <a:t>Also get out your WORD ID notes sheet #1 &amp; #2</a:t>
            </a:r>
            <a:endParaRPr sz="3700"/>
          </a:p>
        </p:txBody>
      </p:sp>
      <p:sp>
        <p:nvSpPr>
          <p:cNvPr id="1046" name="Google Shape;1046;p10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0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54" name="Google Shape;1054;p10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000" u="none" cap="none" strike="noStrike">
                <a:solidFill>
                  <a:schemeClr val="dk1"/>
                </a:solidFill>
                <a:latin typeface="Arial"/>
                <a:ea typeface="Arial"/>
                <a:cs typeface="Arial"/>
                <a:sym typeface="Arial"/>
              </a:rPr>
              <a:t>University of Kansas Center for Research on Learning  2014</a:t>
            </a:r>
            <a:endParaRPr/>
          </a:p>
        </p:txBody>
      </p:sp>
      <p:sp>
        <p:nvSpPr>
          <p:cNvPr id="1055" name="Google Shape;1055;p107"/>
          <p:cNvSpPr/>
          <p:nvPr/>
        </p:nvSpPr>
        <p:spPr>
          <a:xfrm>
            <a:off x="450850" y="52388"/>
            <a:ext cx="8259900" cy="10281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Word Identification Strategy</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Word Beginnings List</a:t>
            </a:r>
            <a:endParaRPr b="1" i="0" sz="14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16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Prefix	Example		Prefix	Example		Prefix	Example</a:t>
            </a:r>
            <a:endParaRPr b="0" i="0" sz="1800" u="none" cap="none" strike="noStrike">
              <a:solidFill>
                <a:schemeClr val="dk1"/>
              </a:solidFill>
              <a:latin typeface="Arial"/>
              <a:ea typeface="Arial"/>
              <a:cs typeface="Arial"/>
              <a:sym typeface="Arial"/>
            </a:endParaRPr>
          </a:p>
        </p:txBody>
      </p:sp>
      <p:sp>
        <p:nvSpPr>
          <p:cNvPr id="1056" name="Google Shape;1056;p107"/>
          <p:cNvSpPr/>
          <p:nvPr/>
        </p:nvSpPr>
        <p:spPr>
          <a:xfrm>
            <a:off x="471488" y="1104900"/>
            <a:ext cx="2121000" cy="510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	</a:t>
            </a:r>
            <a:r>
              <a:rPr b="0" i="0" lang="en-US" sz="1200" u="sng" cap="none" strike="noStrike">
                <a:solidFill>
                  <a:schemeClr val="dk1"/>
                </a:solidFill>
                <a:latin typeface="Helvetica Neue"/>
                <a:ea typeface="Helvetica Neue"/>
                <a:cs typeface="Helvetica Neue"/>
                <a:sym typeface="Helvetica Neue"/>
              </a:rPr>
              <a:t>a|</a:t>
            </a:r>
            <a:r>
              <a:rPr b="0" i="0" lang="en-US" sz="1200" u="none" cap="none" strike="noStrike">
                <a:solidFill>
                  <a:schemeClr val="dk1"/>
                </a:solidFill>
                <a:latin typeface="Helvetica Neue"/>
                <a:ea typeface="Helvetica Neue"/>
                <a:cs typeface="Helvetica Neue"/>
                <a:sym typeface="Helvetica Neue"/>
              </a:rPr>
              <a:t> pathy</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ab- 	</a:t>
            </a:r>
            <a:r>
              <a:rPr b="0" i="0" lang="en-US" sz="1200" u="sng" cap="none" strike="noStrike">
                <a:solidFill>
                  <a:schemeClr val="dk1"/>
                </a:solidFill>
                <a:latin typeface="Helvetica Neue"/>
                <a:ea typeface="Helvetica Neue"/>
                <a:cs typeface="Helvetica Neue"/>
                <a:sym typeface="Helvetica Neue"/>
              </a:rPr>
              <a:t>ab</a:t>
            </a:r>
            <a:r>
              <a:rPr b="0" i="0" lang="en-US" sz="1200" u="none" cap="none" strike="noStrike">
                <a:solidFill>
                  <a:schemeClr val="dk1"/>
                </a:solidFill>
                <a:latin typeface="Helvetica Neue"/>
                <a:ea typeface="Helvetica Neue"/>
                <a:cs typeface="Helvetica Neue"/>
                <a:sym typeface="Helvetica Neue"/>
              </a:rPr>
              <a:t> normal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abs               </a:t>
            </a:r>
            <a:r>
              <a:rPr b="0" i="0" lang="en-US" sz="1200" u="sng" cap="none" strike="noStrike">
                <a:solidFill>
                  <a:schemeClr val="dk1"/>
                </a:solidFill>
                <a:latin typeface="Helvetica Neue"/>
                <a:ea typeface="Helvetica Neue"/>
                <a:cs typeface="Helvetica Neue"/>
                <a:sym typeface="Helvetica Neue"/>
              </a:rPr>
              <a:t>ab </a:t>
            </a:r>
            <a:r>
              <a:rPr b="0" i="0" lang="en-US" sz="1200" u="none" cap="none" strike="noStrike">
                <a:solidFill>
                  <a:schemeClr val="dk1"/>
                </a:solidFill>
                <a:latin typeface="Helvetica Neue"/>
                <a:ea typeface="Helvetica Neue"/>
                <a:cs typeface="Helvetica Neue"/>
                <a:sym typeface="Helvetica Neue"/>
              </a:rPr>
              <a:t>stain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ad-	</a:t>
            </a:r>
            <a:r>
              <a:rPr b="0" i="0" lang="en-US" sz="1200" u="sng" cap="none" strike="noStrike">
                <a:solidFill>
                  <a:schemeClr val="dk1"/>
                </a:solidFill>
                <a:latin typeface="Helvetica Neue"/>
                <a:ea typeface="Helvetica Neue"/>
                <a:cs typeface="Helvetica Neue"/>
                <a:sym typeface="Helvetica Neue"/>
              </a:rPr>
              <a:t>ad</a:t>
            </a:r>
            <a:r>
              <a:rPr b="0" i="0" lang="en-US" sz="1200" u="none" cap="none" strike="noStrike">
                <a:solidFill>
                  <a:schemeClr val="dk1"/>
                </a:solidFill>
                <a:latin typeface="Helvetica Neue"/>
                <a:ea typeface="Helvetica Neue"/>
                <a:cs typeface="Helvetica Neue"/>
                <a:sym typeface="Helvetica Neue"/>
              </a:rPr>
              <a:t> jacent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ambi-	</a:t>
            </a:r>
            <a:r>
              <a:rPr b="0" i="0" lang="en-US" sz="1200" u="sng" cap="none" strike="noStrike">
                <a:solidFill>
                  <a:schemeClr val="dk1"/>
                </a:solidFill>
                <a:latin typeface="Helvetica Neue"/>
                <a:ea typeface="Helvetica Neue"/>
                <a:cs typeface="Helvetica Neue"/>
                <a:sym typeface="Helvetica Neue"/>
              </a:rPr>
              <a:t>ambi</a:t>
            </a:r>
            <a:r>
              <a:rPr b="0" i="0" lang="en-US" sz="1200" u="none" cap="none" strike="noStrike">
                <a:solidFill>
                  <a:schemeClr val="dk1"/>
                </a:solidFill>
                <a:latin typeface="Helvetica Neue"/>
                <a:ea typeface="Helvetica Neue"/>
                <a:cs typeface="Helvetica Neue"/>
                <a:sym typeface="Helvetica Neue"/>
              </a:rPr>
              <a:t> dextrous</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an-	</a:t>
            </a:r>
            <a:r>
              <a:rPr b="0" i="0" lang="en-US" sz="1200" u="sng" cap="none" strike="noStrike">
                <a:solidFill>
                  <a:schemeClr val="dk1"/>
                </a:solidFill>
                <a:latin typeface="Helvetica Neue"/>
                <a:ea typeface="Helvetica Neue"/>
                <a:cs typeface="Helvetica Neue"/>
                <a:sym typeface="Helvetica Neue"/>
              </a:rPr>
              <a:t>an</a:t>
            </a:r>
            <a:r>
              <a:rPr b="0" i="0" lang="en-US" sz="1200" u="none" cap="none" strike="noStrike">
                <a:solidFill>
                  <a:schemeClr val="dk1"/>
                </a:solidFill>
                <a:latin typeface="Helvetica Neue"/>
                <a:ea typeface="Helvetica Neue"/>
                <a:cs typeface="Helvetica Neue"/>
                <a:sym typeface="Helvetica Neue"/>
              </a:rPr>
              <a:t> onymous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ana-             </a:t>
            </a:r>
            <a:r>
              <a:rPr b="0" i="0" lang="en-US" sz="1200" u="sng" cap="none" strike="noStrike">
                <a:solidFill>
                  <a:schemeClr val="dk1"/>
                </a:solidFill>
                <a:latin typeface="Helvetica Neue"/>
                <a:ea typeface="Helvetica Neue"/>
                <a:cs typeface="Helvetica Neue"/>
                <a:sym typeface="Helvetica Neue"/>
              </a:rPr>
              <a:t> ana </a:t>
            </a:r>
            <a:r>
              <a:rPr b="0" i="0" lang="en-US" sz="1200" u="none" cap="none" strike="noStrike">
                <a:solidFill>
                  <a:schemeClr val="dk1"/>
                </a:solidFill>
                <a:latin typeface="Helvetica Neue"/>
                <a:ea typeface="Helvetica Neue"/>
                <a:cs typeface="Helvetica Neue"/>
                <a:sym typeface="Helvetica Neue"/>
              </a:rPr>
              <a:t>thema</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ante-	</a:t>
            </a:r>
            <a:r>
              <a:rPr b="0" i="0" lang="en-US" sz="1200" u="sng" cap="none" strike="noStrike">
                <a:solidFill>
                  <a:schemeClr val="dk1"/>
                </a:solidFill>
                <a:latin typeface="Helvetica Neue"/>
                <a:ea typeface="Helvetica Neue"/>
                <a:cs typeface="Helvetica Neue"/>
                <a:sym typeface="Helvetica Neue"/>
              </a:rPr>
              <a:t>ante</a:t>
            </a:r>
            <a:r>
              <a:rPr b="0" i="0" lang="en-US" sz="1200" u="none" cap="none" strike="noStrike">
                <a:solidFill>
                  <a:schemeClr val="dk1"/>
                </a:solidFill>
                <a:latin typeface="Helvetica Neue"/>
                <a:ea typeface="Helvetica Neue"/>
                <a:cs typeface="Helvetica Neue"/>
                <a:sym typeface="Helvetica Neue"/>
              </a:rPr>
              <a:t> cedent</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anti-	</a:t>
            </a:r>
            <a:r>
              <a:rPr b="0" i="0" lang="en-US" sz="1200" u="sng" cap="none" strike="noStrike">
                <a:solidFill>
                  <a:schemeClr val="dk1"/>
                </a:solidFill>
                <a:latin typeface="Helvetica Neue"/>
                <a:ea typeface="Helvetica Neue"/>
                <a:cs typeface="Helvetica Neue"/>
                <a:sym typeface="Helvetica Neue"/>
              </a:rPr>
              <a:t>anti</a:t>
            </a:r>
            <a:r>
              <a:rPr b="0" i="0" lang="en-US" sz="1200" u="none" cap="none" strike="noStrike">
                <a:solidFill>
                  <a:schemeClr val="dk1"/>
                </a:solidFill>
                <a:latin typeface="Helvetica Neue"/>
                <a:ea typeface="Helvetica Neue"/>
                <a:cs typeface="Helvetica Neue"/>
                <a:sym typeface="Helvetica Neue"/>
              </a:rPr>
              <a:t> social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apo-              </a:t>
            </a:r>
            <a:r>
              <a:rPr b="0" i="0" lang="en-US" sz="1200" u="sng" cap="none" strike="noStrike">
                <a:solidFill>
                  <a:schemeClr val="dk1"/>
                </a:solidFill>
                <a:latin typeface="Helvetica Neue"/>
                <a:ea typeface="Helvetica Neue"/>
                <a:cs typeface="Helvetica Neue"/>
                <a:sym typeface="Helvetica Neue"/>
              </a:rPr>
              <a:t>apo</a:t>
            </a:r>
            <a:r>
              <a:rPr b="0" i="0" lang="en-US" sz="1200" u="none" cap="none" strike="noStrike">
                <a:solidFill>
                  <a:schemeClr val="dk1"/>
                </a:solidFill>
                <a:latin typeface="Helvetica Neue"/>
                <a:ea typeface="Helvetica Neue"/>
                <a:cs typeface="Helvetica Neue"/>
                <a:sym typeface="Helvetica Neue"/>
              </a:rPr>
              <a:t> 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auto-	</a:t>
            </a:r>
            <a:r>
              <a:rPr b="0" i="0" lang="en-US" sz="1200" u="sng" cap="none" strike="noStrike">
                <a:solidFill>
                  <a:schemeClr val="dk1"/>
                </a:solidFill>
                <a:latin typeface="Helvetica Neue"/>
                <a:ea typeface="Helvetica Neue"/>
                <a:cs typeface="Helvetica Neue"/>
                <a:sym typeface="Helvetica Neue"/>
              </a:rPr>
              <a:t>auto</a:t>
            </a:r>
            <a:r>
              <a:rPr b="0" i="0" lang="en-US" sz="1200" u="none" cap="none" strike="noStrike">
                <a:solidFill>
                  <a:schemeClr val="dk1"/>
                </a:solidFill>
                <a:latin typeface="Helvetica Neue"/>
                <a:ea typeface="Helvetica Neue"/>
                <a:cs typeface="Helvetica Neue"/>
                <a:sym typeface="Helvetica Neue"/>
              </a:rPr>
              <a:t> biography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bene-            </a:t>
            </a:r>
            <a:r>
              <a:rPr b="0" i="0" lang="en-US" sz="1200" u="sng" cap="none" strike="noStrike">
                <a:solidFill>
                  <a:schemeClr val="dk1"/>
                </a:solidFill>
                <a:latin typeface="Helvetica Neue"/>
                <a:ea typeface="Helvetica Neue"/>
                <a:cs typeface="Helvetica Neue"/>
                <a:sym typeface="Helvetica Neue"/>
              </a:rPr>
              <a:t>bene </a:t>
            </a:r>
            <a:r>
              <a:rPr b="0" i="0" lang="en-US" sz="1200" u="none" cap="none" strike="noStrike">
                <a:solidFill>
                  <a:schemeClr val="dk1"/>
                </a:solidFill>
                <a:latin typeface="Helvetica Neue"/>
                <a:ea typeface="Helvetica Neue"/>
                <a:cs typeface="Helvetica Neue"/>
                <a:sym typeface="Helvetica Neue"/>
              </a:rPr>
              <a:t>fit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bi-	</a:t>
            </a:r>
            <a:r>
              <a:rPr b="0" i="0" lang="en-US" sz="1200" u="sng" cap="none" strike="noStrike">
                <a:solidFill>
                  <a:schemeClr val="dk1"/>
                </a:solidFill>
                <a:latin typeface="Helvetica Neue"/>
                <a:ea typeface="Helvetica Neue"/>
                <a:cs typeface="Helvetica Neue"/>
                <a:sym typeface="Helvetica Neue"/>
              </a:rPr>
              <a:t>bi</a:t>
            </a:r>
            <a:r>
              <a:rPr b="0" i="0" lang="en-US" sz="1200" u="none" cap="none" strike="noStrike">
                <a:solidFill>
                  <a:schemeClr val="dk1"/>
                </a:solidFill>
                <a:latin typeface="Helvetica Neue"/>
                <a:ea typeface="Helvetica Neue"/>
                <a:cs typeface="Helvetica Neue"/>
                <a:sym typeface="Helvetica Neue"/>
              </a:rPr>
              <a:t> weekly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circum-	</a:t>
            </a:r>
            <a:r>
              <a:rPr b="0" i="0" lang="en-US" sz="1200" u="sng" cap="none" strike="noStrike">
                <a:solidFill>
                  <a:schemeClr val="dk1"/>
                </a:solidFill>
                <a:latin typeface="Helvetica Neue"/>
                <a:ea typeface="Helvetica Neue"/>
                <a:cs typeface="Helvetica Neue"/>
                <a:sym typeface="Helvetica Neue"/>
              </a:rPr>
              <a:t>circum</a:t>
            </a:r>
            <a:r>
              <a:rPr b="0" i="0" lang="en-US" sz="1200" u="none" cap="none" strike="noStrike">
                <a:solidFill>
                  <a:schemeClr val="dk1"/>
                </a:solidFill>
                <a:latin typeface="Helvetica Neue"/>
                <a:ea typeface="Helvetica Neue"/>
                <a:cs typeface="Helvetica Neue"/>
                <a:sym typeface="Helvetica Neue"/>
              </a:rPr>
              <a:t> ference</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co-	</a:t>
            </a:r>
            <a:r>
              <a:rPr b="0" i="0" lang="en-US" sz="1200" u="sng" cap="none" strike="noStrike">
                <a:solidFill>
                  <a:schemeClr val="dk1"/>
                </a:solidFill>
                <a:latin typeface="Helvetica Neue"/>
                <a:ea typeface="Helvetica Neue"/>
                <a:cs typeface="Helvetica Neue"/>
                <a:sym typeface="Helvetica Neue"/>
              </a:rPr>
              <a:t>co</a:t>
            </a:r>
            <a:r>
              <a:rPr b="0" i="0" lang="en-US" sz="1200" u="none" cap="none" strike="noStrike">
                <a:solidFill>
                  <a:schemeClr val="dk1"/>
                </a:solidFill>
                <a:latin typeface="Helvetica Neue"/>
                <a:ea typeface="Helvetica Neue"/>
                <a:cs typeface="Helvetica Neue"/>
                <a:sym typeface="Helvetica Neue"/>
              </a:rPr>
              <a:t> operate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col-	</a:t>
            </a:r>
            <a:r>
              <a:rPr b="0" i="0" lang="en-US" sz="1200" u="sng" cap="none" strike="noStrike">
                <a:solidFill>
                  <a:schemeClr val="dk1"/>
                </a:solidFill>
                <a:latin typeface="Helvetica Neue"/>
                <a:ea typeface="Helvetica Neue"/>
                <a:cs typeface="Helvetica Neue"/>
                <a:sym typeface="Helvetica Neue"/>
              </a:rPr>
              <a:t>col</a:t>
            </a:r>
            <a:r>
              <a:rPr b="0" i="0" lang="en-US" sz="1200" u="none" cap="none" strike="noStrike">
                <a:solidFill>
                  <a:schemeClr val="dk1"/>
                </a:solidFill>
                <a:latin typeface="Helvetica Neue"/>
                <a:ea typeface="Helvetica Neue"/>
                <a:cs typeface="Helvetica Neue"/>
                <a:sym typeface="Helvetica Neue"/>
              </a:rPr>
              <a:t> lective</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com-	</a:t>
            </a:r>
            <a:r>
              <a:rPr b="0" i="0" lang="en-US" sz="1200" u="sng" cap="none" strike="noStrike">
                <a:solidFill>
                  <a:schemeClr val="dk1"/>
                </a:solidFill>
                <a:latin typeface="Helvetica Neue"/>
                <a:ea typeface="Helvetica Neue"/>
                <a:cs typeface="Helvetica Neue"/>
                <a:sym typeface="Helvetica Neue"/>
              </a:rPr>
              <a:t>com</a:t>
            </a:r>
            <a:r>
              <a:rPr b="0" i="0" lang="en-US" sz="1200" u="none" cap="none" strike="noStrike">
                <a:solidFill>
                  <a:schemeClr val="dk1"/>
                </a:solidFill>
                <a:latin typeface="Helvetica Neue"/>
                <a:ea typeface="Helvetica Neue"/>
                <a:cs typeface="Helvetica Neue"/>
                <a:sym typeface="Helvetica Neue"/>
              </a:rPr>
              <a:t> munity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con-	</a:t>
            </a:r>
            <a:r>
              <a:rPr b="0" i="0" lang="en-US" sz="1200" u="sng" cap="none" strike="noStrike">
                <a:solidFill>
                  <a:schemeClr val="dk1"/>
                </a:solidFill>
                <a:latin typeface="Helvetica Neue"/>
                <a:ea typeface="Helvetica Neue"/>
                <a:cs typeface="Helvetica Neue"/>
                <a:sym typeface="Helvetica Neue"/>
              </a:rPr>
              <a:t>con</a:t>
            </a:r>
            <a:r>
              <a:rPr b="0" i="0" lang="en-US" sz="1200" u="none" cap="none" strike="noStrike">
                <a:solidFill>
                  <a:schemeClr val="dk1"/>
                </a:solidFill>
                <a:latin typeface="Helvetica Neue"/>
                <a:ea typeface="Helvetica Neue"/>
                <a:cs typeface="Helvetica Neue"/>
                <a:sym typeface="Helvetica Neue"/>
              </a:rPr>
              <a:t> fide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contra-	</a:t>
            </a:r>
            <a:r>
              <a:rPr b="0" i="0" lang="en-US" sz="1200" u="sng" cap="none" strike="noStrike">
                <a:solidFill>
                  <a:schemeClr val="dk1"/>
                </a:solidFill>
                <a:latin typeface="Helvetica Neue"/>
                <a:ea typeface="Helvetica Neue"/>
                <a:cs typeface="Helvetica Neue"/>
                <a:sym typeface="Helvetica Neue"/>
              </a:rPr>
              <a:t>contra</a:t>
            </a:r>
            <a:r>
              <a:rPr b="0" i="0" lang="en-US" sz="1200" u="none" cap="none" strike="noStrike">
                <a:solidFill>
                  <a:schemeClr val="dk1"/>
                </a:solidFill>
                <a:latin typeface="Helvetica Neue"/>
                <a:ea typeface="Helvetica Neue"/>
                <a:cs typeface="Helvetica Neue"/>
                <a:sym typeface="Helvetica Neue"/>
              </a:rPr>
              <a:t> dict</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de-	</a:t>
            </a:r>
            <a:r>
              <a:rPr b="0" i="0" lang="en-US" sz="1200" u="sng" cap="none" strike="noStrike">
                <a:solidFill>
                  <a:schemeClr val="dk1"/>
                </a:solidFill>
                <a:latin typeface="Helvetica Neue"/>
                <a:ea typeface="Helvetica Neue"/>
                <a:cs typeface="Helvetica Neue"/>
                <a:sym typeface="Helvetica Neue"/>
              </a:rPr>
              <a:t>de</a:t>
            </a:r>
            <a:r>
              <a:rPr b="0" i="0" lang="en-US" sz="1200" u="none" cap="none" strike="noStrike">
                <a:solidFill>
                  <a:schemeClr val="dk1"/>
                </a:solidFill>
                <a:latin typeface="Helvetica Neue"/>
                <a:ea typeface="Helvetica Neue"/>
                <a:cs typeface="Helvetica Neue"/>
                <a:sym typeface="Helvetica Neue"/>
              </a:rPr>
              <a:t> scend</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dem-            </a:t>
            </a:r>
            <a:r>
              <a:rPr b="0" i="0" lang="en-US" sz="1200" u="sng" cap="none" strike="noStrike">
                <a:solidFill>
                  <a:schemeClr val="dk1"/>
                </a:solidFill>
                <a:latin typeface="Helvetica Neue"/>
                <a:ea typeface="Helvetica Neue"/>
                <a:cs typeface="Helvetica Neue"/>
                <a:sym typeface="Helvetica Neue"/>
              </a:rPr>
              <a:t> dem </a:t>
            </a:r>
            <a:r>
              <a:rPr b="0" i="0" lang="en-US" sz="1200" u="none" cap="none" strike="noStrike">
                <a:solidFill>
                  <a:schemeClr val="dk1"/>
                </a:solidFill>
                <a:latin typeface="Helvetica Neue"/>
                <a:ea typeface="Helvetica Neue"/>
                <a:cs typeface="Helvetica Neue"/>
                <a:sym typeface="Helvetica Neue"/>
              </a:rPr>
              <a:t>ocracy</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di-	</a:t>
            </a:r>
            <a:r>
              <a:rPr b="0" i="0" lang="en-US" sz="1200" u="sng" cap="none" strike="noStrike">
                <a:solidFill>
                  <a:schemeClr val="dk1"/>
                </a:solidFill>
                <a:latin typeface="Helvetica Neue"/>
                <a:ea typeface="Helvetica Neue"/>
                <a:cs typeface="Helvetica Neue"/>
                <a:sym typeface="Helvetica Neue"/>
              </a:rPr>
              <a:t>di</a:t>
            </a:r>
            <a:r>
              <a:rPr b="0" i="0" lang="en-US" sz="1200" u="none" cap="none" strike="noStrike">
                <a:solidFill>
                  <a:schemeClr val="dk1"/>
                </a:solidFill>
                <a:latin typeface="Helvetica Neue"/>
                <a:ea typeface="Helvetica Neue"/>
                <a:cs typeface="Helvetica Neue"/>
                <a:sym typeface="Helvetica Neue"/>
              </a:rPr>
              <a:t> chotomy</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dia-	</a:t>
            </a:r>
            <a:r>
              <a:rPr b="0" i="0" lang="en-US" sz="1200" u="sng" cap="none" strike="noStrike">
                <a:solidFill>
                  <a:schemeClr val="dk1"/>
                </a:solidFill>
                <a:latin typeface="Helvetica Neue"/>
                <a:ea typeface="Helvetica Neue"/>
                <a:cs typeface="Helvetica Neue"/>
                <a:sym typeface="Helvetica Neue"/>
              </a:rPr>
              <a:t>dia</a:t>
            </a:r>
            <a:r>
              <a:rPr b="0" i="0" lang="en-US" sz="1200" u="none" cap="none" strike="noStrike">
                <a:solidFill>
                  <a:schemeClr val="dk1"/>
                </a:solidFill>
                <a:latin typeface="Helvetica Neue"/>
                <a:ea typeface="Helvetica Neue"/>
                <a:cs typeface="Helvetica Neue"/>
                <a:sym typeface="Helvetica Neue"/>
              </a:rPr>
              <a:t> meter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dis-	</a:t>
            </a:r>
            <a:r>
              <a:rPr b="0" i="0" lang="en-US" sz="1200" u="sng" cap="none" strike="noStrike">
                <a:solidFill>
                  <a:schemeClr val="dk1"/>
                </a:solidFill>
                <a:latin typeface="Helvetica Neue"/>
                <a:ea typeface="Helvetica Neue"/>
                <a:cs typeface="Helvetica Neue"/>
                <a:sym typeface="Helvetica Neue"/>
              </a:rPr>
              <a:t>dis</a:t>
            </a:r>
            <a:r>
              <a:rPr b="0" i="0" lang="en-US" sz="1200" u="none" cap="none" strike="noStrike">
                <a:solidFill>
                  <a:schemeClr val="dk1"/>
                </a:solidFill>
                <a:latin typeface="Helvetica Neue"/>
                <a:ea typeface="Helvetica Neue"/>
                <a:cs typeface="Helvetica Neue"/>
                <a:sym typeface="Helvetica Neue"/>
              </a:rPr>
              <a:t> comfort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dys-	</a:t>
            </a:r>
            <a:r>
              <a:rPr b="0" i="0" lang="en-US" sz="1200" u="sng" cap="none" strike="noStrike">
                <a:solidFill>
                  <a:schemeClr val="dk1"/>
                </a:solidFill>
                <a:latin typeface="Helvetica Neue"/>
                <a:ea typeface="Helvetica Neue"/>
                <a:cs typeface="Helvetica Neue"/>
                <a:sym typeface="Helvetica Neue"/>
              </a:rPr>
              <a:t>dys</a:t>
            </a:r>
            <a:r>
              <a:rPr b="0" i="0" lang="en-US" sz="1200" u="none" cap="none" strike="noStrike">
                <a:solidFill>
                  <a:schemeClr val="dk1"/>
                </a:solidFill>
                <a:latin typeface="Helvetica Neue"/>
                <a:ea typeface="Helvetica Neue"/>
                <a:cs typeface="Helvetica Neue"/>
                <a:sym typeface="Helvetica Neue"/>
              </a:rPr>
              <a:t> function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Helvetica Neue"/>
                <a:ea typeface="Helvetica Neue"/>
                <a:cs typeface="Helvetica Neue"/>
                <a:sym typeface="Helvetica Neue"/>
              </a:rPr>
              <a:t>em-	</a:t>
            </a:r>
            <a:r>
              <a:rPr b="0" i="0" lang="en-US" sz="1200" u="sng" cap="none" strike="noStrike">
                <a:solidFill>
                  <a:schemeClr val="dk1"/>
                </a:solidFill>
                <a:latin typeface="Helvetica Neue"/>
                <a:ea typeface="Helvetica Neue"/>
                <a:cs typeface="Helvetica Neue"/>
                <a:sym typeface="Helvetica Neue"/>
              </a:rPr>
              <a:t>em</a:t>
            </a:r>
            <a:r>
              <a:rPr b="0" i="0" lang="en-US" sz="1200" u="none" cap="none" strike="noStrike">
                <a:solidFill>
                  <a:schemeClr val="dk1"/>
                </a:solidFill>
                <a:latin typeface="Helvetica Neue"/>
                <a:ea typeface="Helvetica Neue"/>
                <a:cs typeface="Helvetica Neue"/>
                <a:sym typeface="Helvetica Neue"/>
              </a:rPr>
              <a:t> brace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en-	</a:t>
            </a:r>
            <a:r>
              <a:rPr b="0" i="0" lang="en-US" sz="1400" u="sng" cap="none" strike="noStrike">
                <a:solidFill>
                  <a:schemeClr val="dk1"/>
                </a:solidFill>
                <a:latin typeface="Helvetica Neue"/>
                <a:ea typeface="Helvetica Neue"/>
                <a:cs typeface="Helvetica Neue"/>
                <a:sym typeface="Helvetica Neue"/>
              </a:rPr>
              <a:t>en</a:t>
            </a:r>
            <a:r>
              <a:rPr b="0" i="0" lang="en-US" sz="1400" u="none" cap="none" strike="noStrike">
                <a:solidFill>
                  <a:schemeClr val="dk1"/>
                </a:solidFill>
                <a:latin typeface="Helvetica Neue"/>
                <a:ea typeface="Helvetica Neue"/>
                <a:cs typeface="Helvetica Neue"/>
                <a:sym typeface="Helvetica Neue"/>
              </a:rPr>
              <a:t> able</a:t>
            </a:r>
            <a:endParaRPr b="0" i="0" sz="1400" u="none" cap="none" strike="noStrike">
              <a:solidFill>
                <a:schemeClr val="dk1"/>
              </a:solidFill>
              <a:latin typeface="Times"/>
              <a:ea typeface="Times"/>
              <a:cs typeface="Times"/>
              <a:sym typeface="Times"/>
            </a:endParaRPr>
          </a:p>
        </p:txBody>
      </p:sp>
      <p:sp>
        <p:nvSpPr>
          <p:cNvPr id="1057" name="Google Shape;1057;p107"/>
          <p:cNvSpPr/>
          <p:nvPr/>
        </p:nvSpPr>
        <p:spPr>
          <a:xfrm>
            <a:off x="3221038" y="1104900"/>
            <a:ext cx="2380800" cy="526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epi-	</a:t>
            </a:r>
            <a:r>
              <a:rPr b="0" i="0" lang="en-US" sz="1400" u="sng" cap="none" strike="noStrike">
                <a:solidFill>
                  <a:schemeClr val="dk1"/>
                </a:solidFill>
                <a:latin typeface="Helvetica Neue"/>
                <a:ea typeface="Helvetica Neue"/>
                <a:cs typeface="Helvetica Neue"/>
                <a:sym typeface="Helvetica Neue"/>
              </a:rPr>
              <a:t>epi</a:t>
            </a:r>
            <a:r>
              <a:rPr b="0" i="0" lang="en-US" sz="1400" u="none" cap="none" strike="noStrike">
                <a:solidFill>
                  <a:schemeClr val="dk1"/>
                </a:solidFill>
                <a:latin typeface="Helvetica Neue"/>
                <a:ea typeface="Helvetica Neue"/>
                <a:cs typeface="Helvetica Neue"/>
                <a:sym typeface="Helvetica Neue"/>
              </a:rPr>
              <a:t> center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eu-	</a:t>
            </a:r>
            <a:r>
              <a:rPr b="0" i="0" lang="en-US" sz="1400" u="sng" cap="none" strike="noStrike">
                <a:solidFill>
                  <a:schemeClr val="dk1"/>
                </a:solidFill>
                <a:latin typeface="Helvetica Neue"/>
                <a:ea typeface="Helvetica Neue"/>
                <a:cs typeface="Helvetica Neue"/>
                <a:sym typeface="Helvetica Neue"/>
              </a:rPr>
              <a:t>eu</a:t>
            </a:r>
            <a:r>
              <a:rPr b="0" i="0" lang="en-US" sz="1400" u="none" cap="none" strike="noStrike">
                <a:solidFill>
                  <a:schemeClr val="dk1"/>
                </a:solidFill>
                <a:latin typeface="Helvetica Neue"/>
                <a:ea typeface="Helvetica Neue"/>
                <a:cs typeface="Helvetica Neue"/>
                <a:sym typeface="Helvetica Neue"/>
              </a:rPr>
              <a:t> phoric</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ex-	</a:t>
            </a:r>
            <a:r>
              <a:rPr b="0" i="0" lang="en-US" sz="1400" u="sng" cap="none" strike="noStrike">
                <a:solidFill>
                  <a:schemeClr val="dk1"/>
                </a:solidFill>
                <a:latin typeface="Helvetica Neue"/>
                <a:ea typeface="Helvetica Neue"/>
                <a:cs typeface="Helvetica Neue"/>
                <a:sym typeface="Helvetica Neue"/>
              </a:rPr>
              <a:t>ex</a:t>
            </a:r>
            <a:r>
              <a:rPr b="0" i="0" lang="en-US" sz="1400" u="none" cap="none" strike="noStrike">
                <a:solidFill>
                  <a:schemeClr val="dk1"/>
                </a:solidFill>
                <a:latin typeface="Helvetica Neue"/>
                <a:ea typeface="Helvetica Neue"/>
                <a:cs typeface="Helvetica Neue"/>
                <a:sym typeface="Helvetica Neue"/>
              </a:rPr>
              <a:t> hale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extra-	</a:t>
            </a:r>
            <a:r>
              <a:rPr b="0" i="0" lang="en-US" sz="1400" u="sng" cap="none" strike="noStrike">
                <a:solidFill>
                  <a:schemeClr val="dk1"/>
                </a:solidFill>
                <a:latin typeface="Helvetica Neue"/>
                <a:ea typeface="Helvetica Neue"/>
                <a:cs typeface="Helvetica Neue"/>
                <a:sym typeface="Helvetica Neue"/>
              </a:rPr>
              <a:t>extra</a:t>
            </a:r>
            <a:r>
              <a:rPr b="0" i="0" lang="en-US" sz="1400" u="none" cap="none" strike="noStrike">
                <a:solidFill>
                  <a:schemeClr val="dk1"/>
                </a:solidFill>
                <a:latin typeface="Helvetica Neue"/>
                <a:ea typeface="Helvetica Neue"/>
                <a:cs typeface="Helvetica Neue"/>
                <a:sym typeface="Helvetica Neue"/>
              </a:rPr>
              <a:t> ordinary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extro-	</a:t>
            </a:r>
            <a:r>
              <a:rPr b="0" i="0" lang="en-US" sz="1400" u="sng" cap="none" strike="noStrike">
                <a:solidFill>
                  <a:schemeClr val="dk1"/>
                </a:solidFill>
                <a:latin typeface="Helvetica Neue"/>
                <a:ea typeface="Helvetica Neue"/>
                <a:cs typeface="Helvetica Neue"/>
                <a:sym typeface="Helvetica Neue"/>
              </a:rPr>
              <a:t>extro</a:t>
            </a:r>
            <a:r>
              <a:rPr b="0" i="0" lang="en-US" sz="1400" u="none" cap="none" strike="noStrike">
                <a:solidFill>
                  <a:schemeClr val="dk1"/>
                </a:solidFill>
                <a:latin typeface="Helvetica Neue"/>
                <a:ea typeface="Helvetica Neue"/>
                <a:cs typeface="Helvetica Neue"/>
                <a:sym typeface="Helvetica Neue"/>
              </a:rPr>
              <a:t> verted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fore-	</a:t>
            </a:r>
            <a:r>
              <a:rPr b="0" i="0" lang="en-US" sz="1400" u="sng" cap="none" strike="noStrike">
                <a:solidFill>
                  <a:schemeClr val="dk1"/>
                </a:solidFill>
                <a:latin typeface="Helvetica Neue"/>
                <a:ea typeface="Helvetica Neue"/>
                <a:cs typeface="Helvetica Neue"/>
                <a:sym typeface="Helvetica Neue"/>
              </a:rPr>
              <a:t>fore</a:t>
            </a:r>
            <a:r>
              <a:rPr b="0" i="0" lang="en-US" sz="1400" u="none" cap="none" strike="noStrike">
                <a:solidFill>
                  <a:schemeClr val="dk1"/>
                </a:solidFill>
                <a:latin typeface="Helvetica Neue"/>
                <a:ea typeface="Helvetica Neue"/>
                <a:cs typeface="Helvetica Neue"/>
                <a:sym typeface="Helvetica Neue"/>
              </a:rPr>
              <a:t> warn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hetero-	</a:t>
            </a:r>
            <a:r>
              <a:rPr b="0" i="0" lang="en-US" sz="1400" u="sng" cap="none" strike="noStrike">
                <a:solidFill>
                  <a:schemeClr val="dk1"/>
                </a:solidFill>
                <a:latin typeface="Helvetica Neue"/>
                <a:ea typeface="Helvetica Neue"/>
                <a:cs typeface="Helvetica Neue"/>
                <a:sym typeface="Helvetica Neue"/>
              </a:rPr>
              <a:t>hetero</a:t>
            </a:r>
            <a:r>
              <a:rPr b="0" i="0" lang="en-US" sz="1400" u="none" cap="none" strike="noStrike">
                <a:solidFill>
                  <a:schemeClr val="dk1"/>
                </a:solidFill>
                <a:latin typeface="Helvetica Neue"/>
                <a:ea typeface="Helvetica Neue"/>
                <a:cs typeface="Helvetica Neue"/>
                <a:sym typeface="Helvetica Neue"/>
              </a:rPr>
              <a:t> geneous</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homo-	</a:t>
            </a:r>
            <a:r>
              <a:rPr b="0" i="0" lang="en-US" sz="1400" u="sng" cap="none" strike="noStrike">
                <a:solidFill>
                  <a:schemeClr val="dk1"/>
                </a:solidFill>
                <a:latin typeface="Helvetica Neue"/>
                <a:ea typeface="Helvetica Neue"/>
                <a:cs typeface="Helvetica Neue"/>
                <a:sym typeface="Helvetica Neue"/>
              </a:rPr>
              <a:t>homo</a:t>
            </a:r>
            <a:r>
              <a:rPr b="0" i="0" lang="en-US" sz="1400" u="none" cap="none" strike="noStrike">
                <a:solidFill>
                  <a:schemeClr val="dk1"/>
                </a:solidFill>
                <a:latin typeface="Helvetica Neue"/>
                <a:ea typeface="Helvetica Neue"/>
                <a:cs typeface="Helvetica Neue"/>
                <a:sym typeface="Helvetica Neue"/>
              </a:rPr>
              <a:t> geneous</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hydro-	</a:t>
            </a:r>
            <a:r>
              <a:rPr b="0" i="0" lang="en-US" sz="1400" u="sng" cap="none" strike="noStrike">
                <a:solidFill>
                  <a:schemeClr val="dk1"/>
                </a:solidFill>
                <a:latin typeface="Helvetica Neue"/>
                <a:ea typeface="Helvetica Neue"/>
                <a:cs typeface="Helvetica Neue"/>
                <a:sym typeface="Helvetica Neue"/>
              </a:rPr>
              <a:t>hydro</a:t>
            </a:r>
            <a:r>
              <a:rPr b="0" i="0" lang="en-US" sz="1400" u="none" cap="none" strike="noStrike">
                <a:solidFill>
                  <a:schemeClr val="dk1"/>
                </a:solidFill>
                <a:latin typeface="Helvetica Neue"/>
                <a:ea typeface="Helvetica Neue"/>
                <a:cs typeface="Helvetica Neue"/>
                <a:sym typeface="Helvetica Neue"/>
              </a:rPr>
              <a:t> foil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hyper-	</a:t>
            </a:r>
            <a:r>
              <a:rPr b="0" i="0" lang="en-US" sz="1400" u="sng" cap="none" strike="noStrike">
                <a:solidFill>
                  <a:schemeClr val="dk1"/>
                </a:solidFill>
                <a:latin typeface="Helvetica Neue"/>
                <a:ea typeface="Helvetica Neue"/>
                <a:cs typeface="Helvetica Neue"/>
                <a:sym typeface="Helvetica Neue"/>
              </a:rPr>
              <a:t>hyper</a:t>
            </a:r>
            <a:r>
              <a:rPr b="0" i="0" lang="en-US" sz="1400" u="none" cap="none" strike="noStrike">
                <a:solidFill>
                  <a:schemeClr val="dk1"/>
                </a:solidFill>
                <a:latin typeface="Helvetica Neue"/>
                <a:ea typeface="Helvetica Neue"/>
                <a:cs typeface="Helvetica Neue"/>
                <a:sym typeface="Helvetica Neue"/>
              </a:rPr>
              <a:t> charge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hypo-	</a:t>
            </a:r>
            <a:r>
              <a:rPr b="0" i="0" lang="en-US" sz="1400" u="sng" cap="none" strike="noStrike">
                <a:solidFill>
                  <a:schemeClr val="dk1"/>
                </a:solidFill>
                <a:latin typeface="Helvetica Neue"/>
                <a:ea typeface="Helvetica Neue"/>
                <a:cs typeface="Helvetica Neue"/>
                <a:sym typeface="Helvetica Neue"/>
              </a:rPr>
              <a:t>hypo</a:t>
            </a:r>
            <a:r>
              <a:rPr b="0" i="0" lang="en-US" sz="1400" u="none" cap="none" strike="noStrike">
                <a:solidFill>
                  <a:schemeClr val="dk1"/>
                </a:solidFill>
                <a:latin typeface="Helvetica Neue"/>
                <a:ea typeface="Helvetica Neue"/>
                <a:cs typeface="Helvetica Neue"/>
                <a:sym typeface="Helvetica Neue"/>
              </a:rPr>
              <a:t> dermic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il-	</a:t>
            </a:r>
            <a:r>
              <a:rPr b="0" i="0" lang="en-US" sz="1400" u="sng" cap="none" strike="noStrike">
                <a:solidFill>
                  <a:schemeClr val="dk1"/>
                </a:solidFill>
                <a:latin typeface="Helvetica Neue"/>
                <a:ea typeface="Helvetica Neue"/>
                <a:cs typeface="Helvetica Neue"/>
                <a:sym typeface="Helvetica Neue"/>
              </a:rPr>
              <a:t>il</a:t>
            </a:r>
            <a:r>
              <a:rPr b="0" i="0" lang="en-US" sz="1400" u="none" cap="none" strike="noStrike">
                <a:solidFill>
                  <a:schemeClr val="dk1"/>
                </a:solidFill>
                <a:latin typeface="Helvetica Neue"/>
                <a:ea typeface="Helvetica Neue"/>
                <a:cs typeface="Helvetica Neue"/>
                <a:sym typeface="Helvetica Neue"/>
              </a:rPr>
              <a:t> legal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im-	</a:t>
            </a:r>
            <a:r>
              <a:rPr b="0" i="0" lang="en-US" sz="1400" u="sng" cap="none" strike="noStrike">
                <a:solidFill>
                  <a:schemeClr val="dk1"/>
                </a:solidFill>
                <a:latin typeface="Helvetica Neue"/>
                <a:ea typeface="Helvetica Neue"/>
                <a:cs typeface="Helvetica Neue"/>
                <a:sym typeface="Helvetica Neue"/>
              </a:rPr>
              <a:t>im</a:t>
            </a:r>
            <a:r>
              <a:rPr b="0" i="0" lang="en-US" sz="1400" u="none" cap="none" strike="noStrike">
                <a:solidFill>
                  <a:schemeClr val="dk1"/>
                </a:solidFill>
                <a:latin typeface="Helvetica Neue"/>
                <a:ea typeface="Helvetica Neue"/>
                <a:cs typeface="Helvetica Neue"/>
                <a:sym typeface="Helvetica Neue"/>
              </a:rPr>
              <a:t> perfect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in-	</a:t>
            </a:r>
            <a:r>
              <a:rPr b="0" i="0" lang="en-US" sz="1400" u="sng" cap="none" strike="noStrike">
                <a:solidFill>
                  <a:schemeClr val="dk1"/>
                </a:solidFill>
                <a:latin typeface="Helvetica Neue"/>
                <a:ea typeface="Helvetica Neue"/>
                <a:cs typeface="Helvetica Neue"/>
                <a:sym typeface="Helvetica Neue"/>
              </a:rPr>
              <a:t>in</a:t>
            </a:r>
            <a:r>
              <a:rPr b="0" i="0" lang="en-US" sz="1400" u="none" cap="none" strike="noStrike">
                <a:solidFill>
                  <a:schemeClr val="dk1"/>
                </a:solidFill>
                <a:latin typeface="Helvetica Neue"/>
                <a:ea typeface="Helvetica Neue"/>
                <a:cs typeface="Helvetica Neue"/>
                <a:sym typeface="Helvetica Neue"/>
              </a:rPr>
              <a:t> visible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inter-	</a:t>
            </a:r>
            <a:r>
              <a:rPr b="0" i="0" lang="en-US" sz="1400" u="sng" cap="none" strike="noStrike">
                <a:solidFill>
                  <a:schemeClr val="dk1"/>
                </a:solidFill>
                <a:latin typeface="Helvetica Neue"/>
                <a:ea typeface="Helvetica Neue"/>
                <a:cs typeface="Helvetica Neue"/>
                <a:sym typeface="Helvetica Neue"/>
              </a:rPr>
              <a:t>inter</a:t>
            </a:r>
            <a:r>
              <a:rPr b="0" i="0" lang="en-US" sz="1400" u="none" cap="none" strike="noStrike">
                <a:solidFill>
                  <a:schemeClr val="dk1"/>
                </a:solidFill>
                <a:latin typeface="Helvetica Neue"/>
                <a:ea typeface="Helvetica Neue"/>
                <a:cs typeface="Helvetica Neue"/>
                <a:sym typeface="Helvetica Neue"/>
              </a:rPr>
              <a:t> state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intro-	</a:t>
            </a:r>
            <a:r>
              <a:rPr b="0" i="0" lang="en-US" sz="1400" u="sng" cap="none" strike="noStrike">
                <a:solidFill>
                  <a:schemeClr val="dk1"/>
                </a:solidFill>
                <a:latin typeface="Helvetica Neue"/>
                <a:ea typeface="Helvetica Neue"/>
                <a:cs typeface="Helvetica Neue"/>
                <a:sym typeface="Helvetica Neue"/>
              </a:rPr>
              <a:t>intro</a:t>
            </a:r>
            <a:r>
              <a:rPr b="0" i="0" lang="en-US" sz="1400" u="none" cap="none" strike="noStrike">
                <a:solidFill>
                  <a:schemeClr val="dk1"/>
                </a:solidFill>
                <a:latin typeface="Helvetica Neue"/>
                <a:ea typeface="Helvetica Neue"/>
                <a:cs typeface="Helvetica Neue"/>
                <a:sym typeface="Helvetica Neue"/>
              </a:rPr>
              <a:t> duce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ir-	</a:t>
            </a:r>
            <a:r>
              <a:rPr b="0" i="0" lang="en-US" sz="1400" u="sng" cap="none" strike="noStrike">
                <a:solidFill>
                  <a:schemeClr val="dk1"/>
                </a:solidFill>
                <a:latin typeface="Helvetica Neue"/>
                <a:ea typeface="Helvetica Neue"/>
                <a:cs typeface="Helvetica Neue"/>
                <a:sym typeface="Helvetica Neue"/>
              </a:rPr>
              <a:t>ir</a:t>
            </a:r>
            <a:r>
              <a:rPr b="0" i="0" lang="en-US" sz="1400" u="none" cap="none" strike="noStrike">
                <a:solidFill>
                  <a:schemeClr val="dk1"/>
                </a:solidFill>
                <a:latin typeface="Helvetica Neue"/>
                <a:ea typeface="Helvetica Neue"/>
                <a:cs typeface="Helvetica Neue"/>
                <a:sym typeface="Helvetica Neue"/>
              </a:rPr>
              <a:t> regular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mal-	</a:t>
            </a:r>
            <a:r>
              <a:rPr b="0" i="0" lang="en-US" sz="1400" u="sng" cap="none" strike="noStrike">
                <a:solidFill>
                  <a:schemeClr val="dk1"/>
                </a:solidFill>
                <a:latin typeface="Helvetica Neue"/>
                <a:ea typeface="Helvetica Neue"/>
                <a:cs typeface="Helvetica Neue"/>
                <a:sym typeface="Helvetica Neue"/>
              </a:rPr>
              <a:t>mal</a:t>
            </a:r>
            <a:r>
              <a:rPr b="0" i="0" lang="en-US" sz="1400" u="none" cap="none" strike="noStrike">
                <a:solidFill>
                  <a:schemeClr val="dk1"/>
                </a:solidFill>
                <a:latin typeface="Helvetica Neue"/>
                <a:ea typeface="Helvetica Neue"/>
                <a:cs typeface="Helvetica Neue"/>
                <a:sym typeface="Helvetica Neue"/>
              </a:rPr>
              <a:t> nutrition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male-        </a:t>
            </a:r>
            <a:r>
              <a:rPr b="0" i="0" lang="en-US" sz="1400" u="sng" cap="none" strike="noStrike">
                <a:solidFill>
                  <a:schemeClr val="dk1"/>
                </a:solidFill>
                <a:latin typeface="Helvetica Neue"/>
                <a:ea typeface="Helvetica Neue"/>
                <a:cs typeface="Helvetica Neue"/>
                <a:sym typeface="Helvetica Neue"/>
              </a:rPr>
              <a:t>male</a:t>
            </a:r>
            <a:r>
              <a:rPr b="0" i="0" lang="en-US" sz="1400" u="none" cap="none" strike="noStrike">
                <a:solidFill>
                  <a:schemeClr val="dk1"/>
                </a:solidFill>
                <a:latin typeface="Helvetica Neue"/>
                <a:ea typeface="Helvetica Neue"/>
                <a:cs typeface="Helvetica Neue"/>
                <a:sym typeface="Helvetica Neue"/>
              </a:rPr>
              <a:t>-factor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micro-	</a:t>
            </a:r>
            <a:r>
              <a:rPr b="0" i="0" lang="en-US" sz="1400" u="sng" cap="none" strike="noStrike">
                <a:solidFill>
                  <a:schemeClr val="dk1"/>
                </a:solidFill>
                <a:latin typeface="Helvetica Neue"/>
                <a:ea typeface="Helvetica Neue"/>
                <a:cs typeface="Helvetica Neue"/>
                <a:sym typeface="Helvetica Neue"/>
              </a:rPr>
              <a:t>micro</a:t>
            </a:r>
            <a:r>
              <a:rPr b="0" i="0" lang="en-US" sz="1400" u="none" cap="none" strike="noStrike">
                <a:solidFill>
                  <a:schemeClr val="dk1"/>
                </a:solidFill>
                <a:latin typeface="Helvetica Neue"/>
                <a:ea typeface="Helvetica Neue"/>
                <a:cs typeface="Helvetica Neue"/>
                <a:sym typeface="Helvetica Neue"/>
              </a:rPr>
              <a:t> scope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mis-	</a:t>
            </a:r>
            <a:r>
              <a:rPr b="0" i="0" lang="en-US" sz="1400" u="sng" cap="none" strike="noStrike">
                <a:solidFill>
                  <a:schemeClr val="dk1"/>
                </a:solidFill>
                <a:latin typeface="Helvetica Neue"/>
                <a:ea typeface="Helvetica Neue"/>
                <a:cs typeface="Helvetica Neue"/>
                <a:sym typeface="Helvetica Neue"/>
              </a:rPr>
              <a:t>mis</a:t>
            </a:r>
            <a:r>
              <a:rPr b="0" i="0" lang="en-US" sz="1400" u="none" cap="none" strike="noStrike">
                <a:solidFill>
                  <a:schemeClr val="dk1"/>
                </a:solidFill>
                <a:latin typeface="Helvetica Neue"/>
                <a:ea typeface="Helvetica Neue"/>
                <a:cs typeface="Helvetica Neue"/>
                <a:sym typeface="Helvetica Neue"/>
              </a:rPr>
              <a:t> fortune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mono-	</a:t>
            </a:r>
            <a:r>
              <a:rPr b="0" i="0" lang="en-US" sz="1400" u="sng" cap="none" strike="noStrike">
                <a:solidFill>
                  <a:schemeClr val="dk1"/>
                </a:solidFill>
                <a:latin typeface="Helvetica Neue"/>
                <a:ea typeface="Helvetica Neue"/>
                <a:cs typeface="Helvetica Neue"/>
                <a:sym typeface="Helvetica Neue"/>
              </a:rPr>
              <a:t>mono</a:t>
            </a:r>
            <a:r>
              <a:rPr b="0" i="0" lang="en-US" sz="1400" u="none" cap="none" strike="noStrike">
                <a:solidFill>
                  <a:schemeClr val="dk1"/>
                </a:solidFill>
                <a:latin typeface="Helvetica Neue"/>
                <a:ea typeface="Helvetica Neue"/>
                <a:cs typeface="Helvetica Neue"/>
                <a:sym typeface="Helvetica Neue"/>
              </a:rPr>
              <a:t> logue</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multi-	</a:t>
            </a:r>
            <a:r>
              <a:rPr b="0" i="0" lang="en-US" sz="1400" u="sng" cap="none" strike="noStrike">
                <a:solidFill>
                  <a:schemeClr val="dk1"/>
                </a:solidFill>
                <a:latin typeface="Helvetica Neue"/>
                <a:ea typeface="Helvetica Neue"/>
                <a:cs typeface="Helvetica Neue"/>
                <a:sym typeface="Helvetica Neue"/>
              </a:rPr>
              <a:t>multi</a:t>
            </a:r>
            <a:r>
              <a:rPr b="0" i="0" lang="en-US" sz="1400" u="none" cap="none" strike="noStrike">
                <a:solidFill>
                  <a:schemeClr val="dk1"/>
                </a:solidFill>
                <a:latin typeface="Helvetica Neue"/>
                <a:ea typeface="Helvetica Neue"/>
                <a:cs typeface="Helvetica Neue"/>
                <a:sym typeface="Helvetica Neue"/>
              </a:rPr>
              <a:t> 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non-	</a:t>
            </a:r>
            <a:r>
              <a:rPr b="0" i="0" lang="en-US" sz="1400" u="sng" cap="none" strike="noStrike">
                <a:solidFill>
                  <a:schemeClr val="dk1"/>
                </a:solidFill>
                <a:latin typeface="Helvetica Neue"/>
                <a:ea typeface="Helvetica Neue"/>
                <a:cs typeface="Helvetica Neue"/>
                <a:sym typeface="Helvetica Neue"/>
              </a:rPr>
              <a:t>non</a:t>
            </a:r>
            <a:r>
              <a:rPr b="0" i="0" lang="en-US" sz="1400" u="none" cap="none" strike="noStrike">
                <a:solidFill>
                  <a:schemeClr val="dk1"/>
                </a:solidFill>
                <a:latin typeface="Helvetica Neue"/>
                <a:ea typeface="Helvetica Neue"/>
                <a:cs typeface="Helvetica Neue"/>
                <a:sym typeface="Helvetica Neue"/>
              </a:rPr>
              <a:t> intervention</a:t>
            </a:r>
            <a:endParaRPr b="0" i="0" sz="1400" u="none" cap="none" strike="noStrike">
              <a:solidFill>
                <a:srgbClr val="000000"/>
              </a:solidFill>
              <a:latin typeface="Arial"/>
              <a:ea typeface="Arial"/>
              <a:cs typeface="Arial"/>
              <a:sym typeface="Arial"/>
            </a:endParaRPr>
          </a:p>
        </p:txBody>
      </p:sp>
      <p:sp>
        <p:nvSpPr>
          <p:cNvPr id="1058" name="Google Shape;1058;p107"/>
          <p:cNvSpPr/>
          <p:nvPr/>
        </p:nvSpPr>
        <p:spPr>
          <a:xfrm>
            <a:off x="5902325" y="1104900"/>
            <a:ext cx="2151600" cy="547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ob-	</a:t>
            </a:r>
            <a:r>
              <a:rPr b="0" i="0" lang="en-US" sz="1400" u="sng" cap="none" strike="noStrike">
                <a:solidFill>
                  <a:schemeClr val="dk1"/>
                </a:solidFill>
                <a:latin typeface="Helvetica Neue"/>
                <a:ea typeface="Helvetica Neue"/>
                <a:cs typeface="Helvetica Neue"/>
                <a:sym typeface="Helvetica Neue"/>
              </a:rPr>
              <a:t>ob</a:t>
            </a:r>
            <a:r>
              <a:rPr b="0" i="0" lang="en-US" sz="1400" u="none" cap="none" strike="noStrike">
                <a:solidFill>
                  <a:schemeClr val="dk1"/>
                </a:solidFill>
                <a:latin typeface="Helvetica Neue"/>
                <a:ea typeface="Helvetica Neue"/>
                <a:cs typeface="Helvetica Neue"/>
                <a:sym typeface="Helvetica Neue"/>
              </a:rPr>
              <a:t> struct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pan-	</a:t>
            </a:r>
            <a:r>
              <a:rPr b="0" i="0" lang="en-US" sz="1400" u="sng" cap="none" strike="noStrike">
                <a:solidFill>
                  <a:schemeClr val="dk1"/>
                </a:solidFill>
                <a:latin typeface="Helvetica Neue"/>
                <a:ea typeface="Helvetica Neue"/>
                <a:cs typeface="Helvetica Neue"/>
                <a:sym typeface="Helvetica Neue"/>
              </a:rPr>
              <a:t>pan</a:t>
            </a:r>
            <a:r>
              <a:rPr b="0" i="0" lang="en-US" sz="1400" u="none" cap="none" strike="noStrike">
                <a:solidFill>
                  <a:schemeClr val="dk1"/>
                </a:solidFill>
                <a:latin typeface="Helvetica Neue"/>
                <a:ea typeface="Helvetica Neue"/>
                <a:cs typeface="Helvetica Neue"/>
                <a:sym typeface="Helvetica Neue"/>
              </a:rPr>
              <a:t> orama</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para-	</a:t>
            </a:r>
            <a:r>
              <a:rPr b="0" i="0" lang="en-US" sz="1400" u="sng" cap="none" strike="noStrike">
                <a:solidFill>
                  <a:schemeClr val="dk1"/>
                </a:solidFill>
                <a:latin typeface="Helvetica Neue"/>
                <a:ea typeface="Helvetica Neue"/>
                <a:cs typeface="Helvetica Neue"/>
                <a:sym typeface="Helvetica Neue"/>
              </a:rPr>
              <a:t>para</a:t>
            </a:r>
            <a:r>
              <a:rPr b="0" i="0" lang="en-US" sz="1400" u="none" cap="none" strike="noStrike">
                <a:solidFill>
                  <a:schemeClr val="dk1"/>
                </a:solidFill>
                <a:latin typeface="Helvetica Neue"/>
                <a:ea typeface="Helvetica Neue"/>
                <a:cs typeface="Helvetica Neue"/>
                <a:sym typeface="Helvetica Neue"/>
              </a:rPr>
              <a:t> medic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per-	</a:t>
            </a:r>
            <a:r>
              <a:rPr b="0" i="0" lang="en-US" sz="1400" u="sng" cap="none" strike="noStrike">
                <a:solidFill>
                  <a:schemeClr val="dk1"/>
                </a:solidFill>
                <a:latin typeface="Helvetica Neue"/>
                <a:ea typeface="Helvetica Neue"/>
                <a:cs typeface="Helvetica Neue"/>
                <a:sym typeface="Helvetica Neue"/>
              </a:rPr>
              <a:t>per</a:t>
            </a:r>
            <a:r>
              <a:rPr b="0" i="0" lang="en-US" sz="1400" u="none" cap="none" strike="noStrike">
                <a:solidFill>
                  <a:schemeClr val="dk1"/>
                </a:solidFill>
                <a:latin typeface="Helvetica Neue"/>
                <a:ea typeface="Helvetica Neue"/>
                <a:cs typeface="Helvetica Neue"/>
                <a:sym typeface="Helvetica Neue"/>
              </a:rPr>
              <a:t> fect</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peri-	</a:t>
            </a:r>
            <a:r>
              <a:rPr b="0" i="0" lang="en-US" sz="1400" u="sng" cap="none" strike="noStrike">
                <a:solidFill>
                  <a:schemeClr val="dk1"/>
                </a:solidFill>
                <a:latin typeface="Helvetica Neue"/>
                <a:ea typeface="Helvetica Neue"/>
                <a:cs typeface="Helvetica Neue"/>
                <a:sym typeface="Helvetica Neue"/>
              </a:rPr>
              <a:t>peri</a:t>
            </a:r>
            <a:r>
              <a:rPr b="0" i="0" lang="en-US" sz="1400" u="none" cap="none" strike="noStrike">
                <a:solidFill>
                  <a:schemeClr val="dk1"/>
                </a:solidFill>
                <a:latin typeface="Helvetica Neue"/>
                <a:ea typeface="Helvetica Neue"/>
                <a:cs typeface="Helvetica Neue"/>
                <a:sym typeface="Helvetica Neue"/>
              </a:rPr>
              <a:t> meter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post-	</a:t>
            </a:r>
            <a:r>
              <a:rPr b="0" i="0" lang="en-US" sz="1400" u="sng" cap="none" strike="noStrike">
                <a:solidFill>
                  <a:schemeClr val="dk1"/>
                </a:solidFill>
                <a:latin typeface="Helvetica Neue"/>
                <a:ea typeface="Helvetica Neue"/>
                <a:cs typeface="Helvetica Neue"/>
                <a:sym typeface="Helvetica Neue"/>
              </a:rPr>
              <a:t>post</a:t>
            </a:r>
            <a:r>
              <a:rPr b="0" i="0" lang="en-US" sz="1400" u="none" cap="none" strike="noStrike">
                <a:solidFill>
                  <a:schemeClr val="dk1"/>
                </a:solidFill>
                <a:latin typeface="Helvetica Neue"/>
                <a:ea typeface="Helvetica Neue"/>
                <a:cs typeface="Helvetica Neue"/>
                <a:sym typeface="Helvetica Neue"/>
              </a:rPr>
              <a:t> pone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pre-	</a:t>
            </a:r>
            <a:r>
              <a:rPr b="0" i="0" lang="en-US" sz="1400" u="sng" cap="none" strike="noStrike">
                <a:solidFill>
                  <a:schemeClr val="dk1"/>
                </a:solidFill>
                <a:latin typeface="Helvetica Neue"/>
                <a:ea typeface="Helvetica Neue"/>
                <a:cs typeface="Helvetica Neue"/>
                <a:sym typeface="Helvetica Neue"/>
              </a:rPr>
              <a:t>pre</a:t>
            </a:r>
            <a:r>
              <a:rPr b="0" i="0" lang="en-US" sz="1400" u="none" cap="none" strike="noStrike">
                <a:solidFill>
                  <a:schemeClr val="dk1"/>
                </a:solidFill>
                <a:latin typeface="Helvetica Neue"/>
                <a:ea typeface="Helvetica Neue"/>
                <a:cs typeface="Helvetica Neue"/>
                <a:sym typeface="Helvetica Neue"/>
              </a:rPr>
              <a:t> cede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pro-	</a:t>
            </a:r>
            <a:r>
              <a:rPr b="0" i="0" lang="en-US" sz="1400" u="sng" cap="none" strike="noStrike">
                <a:solidFill>
                  <a:schemeClr val="dk1"/>
                </a:solidFill>
                <a:latin typeface="Helvetica Neue"/>
                <a:ea typeface="Helvetica Neue"/>
                <a:cs typeface="Helvetica Neue"/>
                <a:sym typeface="Helvetica Neue"/>
              </a:rPr>
              <a:t>pro</a:t>
            </a:r>
            <a:r>
              <a:rPr b="0" i="0" lang="en-US" sz="1400" u="none" cap="none" strike="noStrike">
                <a:solidFill>
                  <a:schemeClr val="dk1"/>
                </a:solidFill>
                <a:latin typeface="Helvetica Neue"/>
                <a:ea typeface="Helvetica Neue"/>
                <a:cs typeface="Helvetica Neue"/>
                <a:sym typeface="Helvetica Neue"/>
              </a:rPr>
              <a:t> mote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pseudo-	</a:t>
            </a:r>
            <a:r>
              <a:rPr b="0" i="0" lang="en-US" sz="1400" u="sng" cap="none" strike="noStrike">
                <a:solidFill>
                  <a:schemeClr val="dk1"/>
                </a:solidFill>
                <a:latin typeface="Helvetica Neue"/>
                <a:ea typeface="Helvetica Neue"/>
                <a:cs typeface="Helvetica Neue"/>
                <a:sym typeface="Helvetica Neue"/>
              </a:rPr>
              <a:t>pseudo</a:t>
            </a:r>
            <a:r>
              <a:rPr b="0" i="0" lang="en-US" sz="1400" u="none" cap="none" strike="noStrike">
                <a:solidFill>
                  <a:schemeClr val="dk1"/>
                </a:solidFill>
                <a:latin typeface="Helvetica Neue"/>
                <a:ea typeface="Helvetica Neue"/>
                <a:cs typeface="Helvetica Neue"/>
                <a:sym typeface="Helvetica Neue"/>
              </a:rPr>
              <a:t> nym</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re-	</a:t>
            </a:r>
            <a:r>
              <a:rPr b="0" i="0" lang="en-US" sz="1400" u="sng" cap="none" strike="noStrike">
                <a:solidFill>
                  <a:schemeClr val="dk1"/>
                </a:solidFill>
                <a:latin typeface="Helvetica Neue"/>
                <a:ea typeface="Helvetica Neue"/>
                <a:cs typeface="Helvetica Neue"/>
                <a:sym typeface="Helvetica Neue"/>
              </a:rPr>
              <a:t>re</a:t>
            </a:r>
            <a:r>
              <a:rPr b="0" i="0" lang="en-US" sz="1400" u="none" cap="none" strike="noStrike">
                <a:solidFill>
                  <a:schemeClr val="dk1"/>
                </a:solidFill>
                <a:latin typeface="Helvetica Neue"/>
                <a:ea typeface="Helvetica Neue"/>
                <a:cs typeface="Helvetica Neue"/>
                <a:sym typeface="Helvetica Neue"/>
              </a:rPr>
              <a:t> vise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retro-	</a:t>
            </a:r>
            <a:r>
              <a:rPr b="0" i="0" lang="en-US" sz="1400" u="sng" cap="none" strike="noStrike">
                <a:solidFill>
                  <a:schemeClr val="dk1"/>
                </a:solidFill>
                <a:latin typeface="Helvetica Neue"/>
                <a:ea typeface="Helvetica Neue"/>
                <a:cs typeface="Helvetica Neue"/>
                <a:sym typeface="Helvetica Neue"/>
              </a:rPr>
              <a:t>retro</a:t>
            </a:r>
            <a:r>
              <a:rPr b="0" i="0" lang="en-US" sz="1400" u="none" cap="none" strike="noStrike">
                <a:solidFill>
                  <a:schemeClr val="dk1"/>
                </a:solidFill>
                <a:latin typeface="Helvetica Neue"/>
                <a:ea typeface="Helvetica Neue"/>
                <a:cs typeface="Helvetica Neue"/>
                <a:sym typeface="Helvetica Neue"/>
              </a:rPr>
              <a:t> active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se-           </a:t>
            </a:r>
            <a:r>
              <a:rPr b="0" i="0" lang="en-US" sz="1400" u="sng" cap="none" strike="noStrike">
                <a:solidFill>
                  <a:schemeClr val="dk1"/>
                </a:solidFill>
                <a:latin typeface="Helvetica Neue"/>
                <a:ea typeface="Helvetica Neue"/>
                <a:cs typeface="Helvetica Neue"/>
                <a:sym typeface="Helvetica Neue"/>
              </a:rPr>
              <a:t> se </a:t>
            </a:r>
            <a:r>
              <a:rPr b="0" i="0" lang="en-US" sz="1400" u="none" cap="none" strike="noStrike">
                <a:solidFill>
                  <a:schemeClr val="dk1"/>
                </a:solidFill>
                <a:latin typeface="Helvetica Neue"/>
                <a:ea typeface="Helvetica Neue"/>
                <a:cs typeface="Helvetica Neue"/>
                <a:sym typeface="Helvetica Neue"/>
              </a:rPr>
              <a:t>cede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semi-	</a:t>
            </a:r>
            <a:r>
              <a:rPr b="0" i="0" lang="en-US" sz="1400" u="sng" cap="none" strike="noStrike">
                <a:solidFill>
                  <a:schemeClr val="dk1"/>
                </a:solidFill>
                <a:latin typeface="Helvetica Neue"/>
                <a:ea typeface="Helvetica Neue"/>
                <a:cs typeface="Helvetica Neue"/>
                <a:sym typeface="Helvetica Neue"/>
              </a:rPr>
              <a:t>semi</a:t>
            </a:r>
            <a:r>
              <a:rPr b="0" i="0" lang="en-US" sz="1400" u="none" cap="none" strike="noStrike">
                <a:solidFill>
                  <a:schemeClr val="dk1"/>
                </a:solidFill>
                <a:latin typeface="Helvetica Neue"/>
                <a:ea typeface="Helvetica Neue"/>
                <a:cs typeface="Helvetica Neue"/>
                <a:sym typeface="Helvetica Neue"/>
              </a:rPr>
              <a:t> circle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sub-	</a:t>
            </a:r>
            <a:r>
              <a:rPr b="0" i="0" lang="en-US" sz="1400" u="sng" cap="none" strike="noStrike">
                <a:solidFill>
                  <a:schemeClr val="dk1"/>
                </a:solidFill>
                <a:latin typeface="Helvetica Neue"/>
                <a:ea typeface="Helvetica Neue"/>
                <a:cs typeface="Helvetica Neue"/>
                <a:sym typeface="Helvetica Neue"/>
              </a:rPr>
              <a:t>sub</a:t>
            </a:r>
            <a:r>
              <a:rPr b="0" i="0" lang="en-US" sz="1400" u="none" cap="none" strike="noStrike">
                <a:solidFill>
                  <a:schemeClr val="dk1"/>
                </a:solidFill>
                <a:latin typeface="Helvetica Neue"/>
                <a:ea typeface="Helvetica Neue"/>
                <a:cs typeface="Helvetica Neue"/>
                <a:sym typeface="Helvetica Neue"/>
              </a:rPr>
              <a:t> marine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sur-	</a:t>
            </a:r>
            <a:r>
              <a:rPr b="0" i="0" lang="en-US" sz="1400" u="sng" cap="none" strike="noStrike">
                <a:solidFill>
                  <a:schemeClr val="dk1"/>
                </a:solidFill>
                <a:latin typeface="Helvetica Neue"/>
                <a:ea typeface="Helvetica Neue"/>
                <a:cs typeface="Helvetica Neue"/>
                <a:sym typeface="Helvetica Neue"/>
              </a:rPr>
              <a:t>sur</a:t>
            </a:r>
            <a:r>
              <a:rPr b="0" i="0" lang="en-US" sz="1400" u="none" cap="none" strike="noStrike">
                <a:solidFill>
                  <a:schemeClr val="dk1"/>
                </a:solidFill>
                <a:latin typeface="Helvetica Neue"/>
                <a:ea typeface="Helvetica Neue"/>
                <a:cs typeface="Helvetica Neue"/>
                <a:sym typeface="Helvetica Neue"/>
              </a:rPr>
              <a:t> pass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super-	</a:t>
            </a:r>
            <a:r>
              <a:rPr b="0" i="0" lang="en-US" sz="1400" u="sng" cap="none" strike="noStrike">
                <a:solidFill>
                  <a:schemeClr val="dk1"/>
                </a:solidFill>
                <a:latin typeface="Helvetica Neue"/>
                <a:ea typeface="Helvetica Neue"/>
                <a:cs typeface="Helvetica Neue"/>
                <a:sym typeface="Helvetica Neue"/>
              </a:rPr>
              <a:t>super</a:t>
            </a:r>
            <a:r>
              <a:rPr b="0" i="0" lang="en-US" sz="1400" u="none" cap="none" strike="noStrike">
                <a:solidFill>
                  <a:schemeClr val="dk1"/>
                </a:solidFill>
                <a:latin typeface="Helvetica Neue"/>
                <a:ea typeface="Helvetica Neue"/>
                <a:cs typeface="Helvetica Neue"/>
                <a:sym typeface="Helvetica Neue"/>
              </a:rPr>
              <a:t> human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syl-             syl lable</a:t>
            </a:r>
            <a:endParaRPr b="0"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sym-	</a:t>
            </a:r>
            <a:r>
              <a:rPr b="0" i="0" lang="en-US" sz="1400" u="sng" cap="none" strike="noStrike">
                <a:solidFill>
                  <a:schemeClr val="dk1"/>
                </a:solidFill>
                <a:latin typeface="Helvetica Neue"/>
                <a:ea typeface="Helvetica Neue"/>
                <a:cs typeface="Helvetica Neue"/>
                <a:sym typeface="Helvetica Neue"/>
              </a:rPr>
              <a:t>sym</a:t>
            </a:r>
            <a:r>
              <a:rPr b="0" i="0" lang="en-US" sz="1400" u="none" cap="none" strike="noStrike">
                <a:solidFill>
                  <a:schemeClr val="dk1"/>
                </a:solidFill>
                <a:latin typeface="Helvetica Neue"/>
                <a:ea typeface="Helvetica Neue"/>
                <a:cs typeface="Helvetica Neue"/>
                <a:sym typeface="Helvetica Neue"/>
              </a:rPr>
              <a:t> phony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syn-	</a:t>
            </a:r>
            <a:r>
              <a:rPr b="0" i="0" lang="en-US" sz="1400" u="sng" cap="none" strike="noStrike">
                <a:solidFill>
                  <a:schemeClr val="dk1"/>
                </a:solidFill>
                <a:latin typeface="Helvetica Neue"/>
                <a:ea typeface="Helvetica Neue"/>
                <a:cs typeface="Helvetica Neue"/>
                <a:sym typeface="Helvetica Neue"/>
              </a:rPr>
              <a:t>syn</a:t>
            </a:r>
            <a:r>
              <a:rPr b="0" i="0" lang="en-US" sz="1400" u="none" cap="none" strike="noStrike">
                <a:solidFill>
                  <a:schemeClr val="dk1"/>
                </a:solidFill>
                <a:latin typeface="Helvetica Neue"/>
                <a:ea typeface="Helvetica Neue"/>
                <a:cs typeface="Helvetica Neue"/>
                <a:sym typeface="Helvetica Neue"/>
              </a:rPr>
              <a:t> thesis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tele-	</a:t>
            </a:r>
            <a:r>
              <a:rPr b="0" i="0" lang="en-US" sz="1400" u="sng" cap="none" strike="noStrike">
                <a:solidFill>
                  <a:schemeClr val="dk1"/>
                </a:solidFill>
                <a:latin typeface="Helvetica Neue"/>
                <a:ea typeface="Helvetica Neue"/>
                <a:cs typeface="Helvetica Neue"/>
                <a:sym typeface="Helvetica Neue"/>
              </a:rPr>
              <a:t>tele</a:t>
            </a:r>
            <a:r>
              <a:rPr b="0" i="0" lang="en-US" sz="1400" u="none" cap="none" strike="noStrike">
                <a:solidFill>
                  <a:schemeClr val="dk1"/>
                </a:solidFill>
                <a:latin typeface="Helvetica Neue"/>
                <a:ea typeface="Helvetica Neue"/>
                <a:cs typeface="Helvetica Neue"/>
                <a:sym typeface="Helvetica Neue"/>
              </a:rPr>
              <a:t> vision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trans-	</a:t>
            </a:r>
            <a:r>
              <a:rPr b="0" i="0" lang="en-US" sz="1400" u="sng" cap="none" strike="noStrike">
                <a:solidFill>
                  <a:schemeClr val="dk1"/>
                </a:solidFill>
                <a:latin typeface="Helvetica Neue"/>
                <a:ea typeface="Helvetica Neue"/>
                <a:cs typeface="Helvetica Neue"/>
                <a:sym typeface="Helvetica Neue"/>
              </a:rPr>
              <a:t>trans</a:t>
            </a:r>
            <a:r>
              <a:rPr b="0" i="0" lang="en-US" sz="1400" u="none" cap="none" strike="noStrike">
                <a:solidFill>
                  <a:schemeClr val="dk1"/>
                </a:solidFill>
                <a:latin typeface="Helvetica Neue"/>
                <a:ea typeface="Helvetica Neue"/>
                <a:cs typeface="Helvetica Neue"/>
                <a:sym typeface="Helvetica Neue"/>
              </a:rPr>
              <a:t> 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tri-	</a:t>
            </a:r>
            <a:r>
              <a:rPr b="0" i="0" lang="en-US" sz="1400" u="sng" cap="none" strike="noStrike">
                <a:solidFill>
                  <a:schemeClr val="dk1"/>
                </a:solidFill>
                <a:latin typeface="Helvetica Neue"/>
                <a:ea typeface="Helvetica Neue"/>
                <a:cs typeface="Helvetica Neue"/>
                <a:sym typeface="Helvetica Neue"/>
              </a:rPr>
              <a:t>tri</a:t>
            </a:r>
            <a:r>
              <a:rPr b="0" i="0" lang="en-US" sz="1400" u="none" cap="none" strike="noStrike">
                <a:solidFill>
                  <a:schemeClr val="dk1"/>
                </a:solidFill>
                <a:latin typeface="Helvetica Neue"/>
                <a:ea typeface="Helvetica Neue"/>
                <a:cs typeface="Helvetica Neue"/>
                <a:sym typeface="Helvetica Neue"/>
              </a:rPr>
              <a:t> angle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ultra-	</a:t>
            </a:r>
            <a:r>
              <a:rPr b="0" i="0" lang="en-US" sz="1400" u="sng" cap="none" strike="noStrike">
                <a:solidFill>
                  <a:schemeClr val="dk1"/>
                </a:solidFill>
                <a:latin typeface="Helvetica Neue"/>
                <a:ea typeface="Helvetica Neue"/>
                <a:cs typeface="Helvetica Neue"/>
                <a:sym typeface="Helvetica Neue"/>
              </a:rPr>
              <a:t>ultra</a:t>
            </a:r>
            <a:r>
              <a:rPr b="0" i="0" lang="en-US" sz="1400" u="none" cap="none" strike="noStrike">
                <a:solidFill>
                  <a:schemeClr val="dk1"/>
                </a:solidFill>
                <a:latin typeface="Helvetica Neue"/>
                <a:ea typeface="Helvetica Neue"/>
                <a:cs typeface="Helvetica Neue"/>
                <a:sym typeface="Helvetica Neue"/>
              </a:rPr>
              <a:t> violet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un-	</a:t>
            </a:r>
            <a:r>
              <a:rPr b="0" i="0" lang="en-US" sz="1400" u="sng" cap="none" strike="noStrike">
                <a:solidFill>
                  <a:schemeClr val="dk1"/>
                </a:solidFill>
                <a:latin typeface="Helvetica Neue"/>
                <a:ea typeface="Helvetica Neue"/>
                <a:cs typeface="Helvetica Neue"/>
                <a:sym typeface="Helvetica Neue"/>
              </a:rPr>
              <a:t>un</a:t>
            </a:r>
            <a:r>
              <a:rPr b="0" i="0" lang="en-US" sz="1400" u="none" cap="none" strike="noStrike">
                <a:solidFill>
                  <a:schemeClr val="dk1"/>
                </a:solidFill>
                <a:latin typeface="Helvetica Neue"/>
                <a:ea typeface="Helvetica Neue"/>
                <a:cs typeface="Helvetica Neue"/>
                <a:sym typeface="Helvetica Neue"/>
              </a:rPr>
              <a:t> willing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up-	</a:t>
            </a:r>
            <a:r>
              <a:rPr b="0" i="0" lang="en-US" sz="1400" u="sng" cap="none" strike="noStrike">
                <a:solidFill>
                  <a:schemeClr val="dk1"/>
                </a:solidFill>
                <a:latin typeface="Helvetica Neue"/>
                <a:ea typeface="Helvetica Neue"/>
                <a:cs typeface="Helvetica Neue"/>
                <a:sym typeface="Helvetica Neue"/>
              </a:rPr>
              <a:t>up</a:t>
            </a:r>
            <a:r>
              <a:rPr b="0" i="0" lang="en-US" sz="1400" u="none" cap="none" strike="noStrike">
                <a:solidFill>
                  <a:schemeClr val="dk1"/>
                </a:solidFill>
                <a:latin typeface="Helvetica Neue"/>
                <a:ea typeface="Helvetica Neue"/>
                <a:cs typeface="Helvetica Neue"/>
                <a:sym typeface="Helvetica Neue"/>
              </a:rPr>
              <a:t> grade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4" name="Shape 1064"/>
        <p:cNvGrpSpPr/>
        <p:nvPr/>
      </p:nvGrpSpPr>
      <p:grpSpPr>
        <a:xfrm>
          <a:off x="0" y="0"/>
          <a:ext cx="0" cy="0"/>
          <a:chOff x="0" y="0"/>
          <a:chExt cx="0" cy="0"/>
        </a:xfrm>
      </p:grpSpPr>
      <p:sp>
        <p:nvSpPr>
          <p:cNvPr id="1065" name="Google Shape;1065;p10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66" name="Google Shape;1066;p10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000" u="none" cap="none" strike="noStrike">
                <a:solidFill>
                  <a:schemeClr val="dk1"/>
                </a:solidFill>
                <a:latin typeface="Arial"/>
                <a:ea typeface="Arial"/>
                <a:cs typeface="Arial"/>
                <a:sym typeface="Arial"/>
              </a:rPr>
              <a:t>University of Kansas Center for Research on Learning  2014</a:t>
            </a:r>
            <a:endParaRPr/>
          </a:p>
        </p:txBody>
      </p:sp>
      <p:sp>
        <p:nvSpPr>
          <p:cNvPr id="1067" name="Google Shape;1067;p108"/>
          <p:cNvSpPr/>
          <p:nvPr/>
        </p:nvSpPr>
        <p:spPr>
          <a:xfrm>
            <a:off x="933450" y="58738"/>
            <a:ext cx="7421700" cy="966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Word Identification Strategy</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sufffix</a:t>
            </a:r>
            <a:r>
              <a:rPr b="1" i="0" lang="en-US" sz="1600" u="none" cap="none" strike="noStrike">
                <a:solidFill>
                  <a:schemeClr val="dk1"/>
                </a:solidFill>
                <a:latin typeface="Arial"/>
                <a:ea typeface="Arial"/>
                <a:cs typeface="Arial"/>
                <a:sym typeface="Arial"/>
              </a:rPr>
              <a:t>	</a:t>
            </a:r>
            <a:r>
              <a:rPr b="1" i="0" lang="en-US" sz="1600" u="sng" cap="none" strike="noStrike">
                <a:solidFill>
                  <a:schemeClr val="dk1"/>
                </a:solidFill>
                <a:latin typeface="Arial"/>
                <a:ea typeface="Arial"/>
                <a:cs typeface="Arial"/>
                <a:sym typeface="Arial"/>
              </a:rPr>
              <a:t>Example</a:t>
            </a:r>
            <a:r>
              <a:rPr b="1" i="0" lang="en-US" sz="1600" u="none" cap="none" strike="noStrike">
                <a:solidFill>
                  <a:schemeClr val="dk1"/>
                </a:solidFill>
                <a:latin typeface="Arial"/>
                <a:ea typeface="Arial"/>
                <a:cs typeface="Arial"/>
                <a:sym typeface="Arial"/>
              </a:rPr>
              <a:t>		</a:t>
            </a:r>
            <a:r>
              <a:rPr b="1" i="0" lang="en-US" sz="1600" u="sng" cap="none" strike="noStrike">
                <a:solidFill>
                  <a:schemeClr val="dk1"/>
                </a:solidFill>
                <a:latin typeface="Arial"/>
                <a:ea typeface="Arial"/>
                <a:cs typeface="Arial"/>
                <a:sym typeface="Arial"/>
              </a:rPr>
              <a:t>sufffix</a:t>
            </a:r>
            <a:r>
              <a:rPr b="1" i="0" lang="en-US" sz="1600" u="none" cap="none" strike="noStrike">
                <a:solidFill>
                  <a:schemeClr val="dk1"/>
                </a:solidFill>
                <a:latin typeface="Arial"/>
                <a:ea typeface="Arial"/>
                <a:cs typeface="Arial"/>
                <a:sym typeface="Arial"/>
              </a:rPr>
              <a:t>	</a:t>
            </a:r>
            <a:r>
              <a:rPr b="1" i="0" lang="en-US" sz="1600" u="sng" cap="none" strike="noStrike">
                <a:solidFill>
                  <a:schemeClr val="dk1"/>
                </a:solidFill>
                <a:latin typeface="Arial"/>
                <a:ea typeface="Arial"/>
                <a:cs typeface="Arial"/>
                <a:sym typeface="Arial"/>
              </a:rPr>
              <a:t>Example</a:t>
            </a:r>
            <a:r>
              <a:rPr b="1" i="0" lang="en-US" sz="1600" u="none" cap="none" strike="noStrike">
                <a:solidFill>
                  <a:schemeClr val="dk1"/>
                </a:solidFill>
                <a:latin typeface="Arial"/>
                <a:ea typeface="Arial"/>
                <a:cs typeface="Arial"/>
                <a:sym typeface="Arial"/>
              </a:rPr>
              <a:t>		sufffix	</a:t>
            </a:r>
            <a:r>
              <a:rPr b="1" i="0" lang="en-US" sz="1600" u="sng" cap="none" strike="noStrike">
                <a:solidFill>
                  <a:schemeClr val="dk1"/>
                </a:solidFill>
                <a:latin typeface="Arial"/>
                <a:ea typeface="Arial"/>
                <a:cs typeface="Arial"/>
                <a:sym typeface="Arial"/>
              </a:rPr>
              <a:t>Example</a:t>
            </a:r>
            <a:endParaRPr b="1" i="0" sz="1600" u="none" cap="none" strike="noStrike">
              <a:solidFill>
                <a:schemeClr val="dk1"/>
              </a:solidFill>
              <a:latin typeface="Arial"/>
              <a:ea typeface="Arial"/>
              <a:cs typeface="Arial"/>
              <a:sym typeface="Arial"/>
            </a:endParaRPr>
          </a:p>
        </p:txBody>
      </p:sp>
      <p:sp>
        <p:nvSpPr>
          <p:cNvPr id="1068" name="Google Shape;1068;p108"/>
          <p:cNvSpPr/>
          <p:nvPr/>
        </p:nvSpPr>
        <p:spPr>
          <a:xfrm>
            <a:off x="3870325" y="319088"/>
            <a:ext cx="19977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Word Endings List</a:t>
            </a:r>
            <a:endParaRPr b="0" i="0" sz="1400" u="none" cap="none" strike="noStrike">
              <a:solidFill>
                <a:srgbClr val="000000"/>
              </a:solidFill>
              <a:latin typeface="Arial"/>
              <a:ea typeface="Arial"/>
              <a:cs typeface="Arial"/>
              <a:sym typeface="Arial"/>
            </a:endParaRPr>
          </a:p>
        </p:txBody>
      </p:sp>
      <p:sp>
        <p:nvSpPr>
          <p:cNvPr id="1069" name="Google Shape;1069;p108"/>
          <p:cNvSpPr/>
          <p:nvPr/>
        </p:nvSpPr>
        <p:spPr>
          <a:xfrm>
            <a:off x="912813" y="1027113"/>
            <a:ext cx="2103600" cy="58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-able	obtain </a:t>
            </a:r>
            <a:r>
              <a:rPr b="0" i="0" lang="en-US" sz="1500" u="sng" cap="none" strike="noStrike">
                <a:solidFill>
                  <a:schemeClr val="dk1"/>
                </a:solidFill>
                <a:latin typeface="Helvetica Neue"/>
                <a:ea typeface="Helvetica Neue"/>
                <a:cs typeface="Helvetica Neue"/>
                <a:sym typeface="Helvetica Neue"/>
              </a:rPr>
              <a:t>able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-age	wreck </a:t>
            </a:r>
            <a:r>
              <a:rPr b="0" i="0" lang="en-US" sz="1500" u="sng" cap="none" strike="noStrike">
                <a:solidFill>
                  <a:schemeClr val="dk1"/>
                </a:solidFill>
                <a:latin typeface="Helvetica Neue"/>
                <a:ea typeface="Helvetica Neue"/>
                <a:cs typeface="Helvetica Neue"/>
                <a:sym typeface="Helvetica Neue"/>
              </a:rPr>
              <a:t>age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-al	natur </a:t>
            </a:r>
            <a:r>
              <a:rPr b="0" i="0" lang="en-US" sz="1500" u="sng" cap="none" strike="noStrike">
                <a:solidFill>
                  <a:schemeClr val="dk1"/>
                </a:solidFill>
                <a:latin typeface="Helvetica Neue"/>
                <a:ea typeface="Helvetica Neue"/>
                <a:cs typeface="Helvetica Neue"/>
                <a:sym typeface="Helvetica Neue"/>
              </a:rPr>
              <a:t>al</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-an	Europe </a:t>
            </a:r>
            <a:r>
              <a:rPr b="0" i="0" lang="en-US" sz="1500" u="sng" cap="none" strike="noStrike">
                <a:solidFill>
                  <a:schemeClr val="dk1"/>
                </a:solidFill>
                <a:latin typeface="Helvetica Neue"/>
                <a:ea typeface="Helvetica Neue"/>
                <a:cs typeface="Helvetica Neue"/>
                <a:sym typeface="Helvetica Neue"/>
              </a:rPr>
              <a:t>an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-ance	assist </a:t>
            </a:r>
            <a:r>
              <a:rPr b="0" i="0" lang="en-US" sz="1500" u="sng" cap="none" strike="noStrike">
                <a:solidFill>
                  <a:schemeClr val="dk1"/>
                </a:solidFill>
                <a:latin typeface="Helvetica Neue"/>
                <a:ea typeface="Helvetica Neue"/>
                <a:cs typeface="Helvetica Neue"/>
                <a:sym typeface="Helvetica Neue"/>
              </a:rPr>
              <a:t>ance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-ancy	vac </a:t>
            </a:r>
            <a:r>
              <a:rPr b="0" i="0" lang="en-US" sz="1500" u="sng" cap="none" strike="noStrike">
                <a:solidFill>
                  <a:schemeClr val="dk1"/>
                </a:solidFill>
                <a:latin typeface="Helvetica Neue"/>
                <a:ea typeface="Helvetica Neue"/>
                <a:cs typeface="Helvetica Neue"/>
                <a:sym typeface="Helvetica Neue"/>
              </a:rPr>
              <a:t>ancy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-ant	assist </a:t>
            </a:r>
            <a:r>
              <a:rPr b="0" i="0" lang="en-US" sz="1500" u="sng" cap="none" strike="noStrike">
                <a:solidFill>
                  <a:schemeClr val="dk1"/>
                </a:solidFill>
                <a:latin typeface="Helvetica Neue"/>
                <a:ea typeface="Helvetica Neue"/>
                <a:cs typeface="Helvetica Neue"/>
                <a:sym typeface="Helvetica Neue"/>
              </a:rPr>
              <a:t>ant</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-arian	libr </a:t>
            </a:r>
            <a:r>
              <a:rPr b="0" i="0" lang="en-US" sz="1500" u="sng" cap="none" strike="noStrike">
                <a:solidFill>
                  <a:schemeClr val="dk1"/>
                </a:solidFill>
                <a:latin typeface="Helvetica Neue"/>
                <a:ea typeface="Helvetica Neue"/>
                <a:cs typeface="Helvetica Neue"/>
                <a:sym typeface="Helvetica Neue"/>
              </a:rPr>
              <a:t>arian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-arium	aqu </a:t>
            </a:r>
            <a:r>
              <a:rPr b="0" i="0" lang="en-US" sz="1500" u="sng" cap="none" strike="noStrike">
                <a:solidFill>
                  <a:schemeClr val="dk1"/>
                </a:solidFill>
                <a:latin typeface="Helvetica Neue"/>
                <a:ea typeface="Helvetica Neue"/>
                <a:cs typeface="Helvetica Neue"/>
                <a:sym typeface="Helvetica Neue"/>
              </a:rPr>
              <a:t>arium</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-ary	bound </a:t>
            </a:r>
            <a:r>
              <a:rPr b="0" i="0" lang="en-US" sz="1500" u="sng" cap="none" strike="noStrike">
                <a:solidFill>
                  <a:schemeClr val="dk1"/>
                </a:solidFill>
                <a:latin typeface="Helvetica Neue"/>
                <a:ea typeface="Helvetica Neue"/>
                <a:cs typeface="Helvetica Neue"/>
                <a:sym typeface="Helvetica Neue"/>
              </a:rPr>
              <a:t>ary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-ate	collegi </a:t>
            </a:r>
            <a:r>
              <a:rPr b="0" i="0" lang="en-US" sz="1500" u="sng" cap="none" strike="noStrike">
                <a:solidFill>
                  <a:schemeClr val="dk1"/>
                </a:solidFill>
                <a:latin typeface="Helvetica Neue"/>
                <a:ea typeface="Helvetica Neue"/>
                <a:cs typeface="Helvetica Neue"/>
                <a:sym typeface="Helvetica Neue"/>
              </a:rPr>
              <a:t>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-cle           parti </a:t>
            </a:r>
            <a:r>
              <a:rPr b="0" i="0" lang="en-US" sz="1500" u="sng" cap="none" strike="noStrike">
                <a:solidFill>
                  <a:schemeClr val="dk1"/>
                </a:solidFill>
                <a:latin typeface="Helvetica Neue"/>
                <a:ea typeface="Helvetica Neue"/>
                <a:cs typeface="Helvetica Neue"/>
                <a:sym typeface="Helvetica Neue"/>
              </a:rPr>
              <a:t>cle</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Helvetica Neue"/>
                <a:ea typeface="Helvetica Neue"/>
                <a:cs typeface="Helvetica Neue"/>
                <a:sym typeface="Helvetica Neue"/>
              </a:rPr>
              <a:t>cule         mole </a:t>
            </a:r>
            <a:r>
              <a:rPr b="0" i="0" lang="en-US" sz="1500" u="sng" cap="none" strike="noStrike">
                <a:solidFill>
                  <a:schemeClr val="dk1"/>
                </a:solidFill>
                <a:latin typeface="Helvetica Neue"/>
                <a:ea typeface="Helvetica Neue"/>
                <a:cs typeface="Helvetica Neue"/>
                <a:sym typeface="Helvetica Neue"/>
              </a:rPr>
              <a:t>cule</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-cy	bankrupt </a:t>
            </a:r>
            <a:r>
              <a:rPr b="0" i="0" lang="en-US" sz="1500" u="sng" cap="none" strike="noStrike">
                <a:solidFill>
                  <a:schemeClr val="dk1"/>
                </a:solidFill>
                <a:latin typeface="Helvetica Neue"/>
                <a:ea typeface="Helvetica Neue"/>
                <a:cs typeface="Helvetica Neue"/>
                <a:sym typeface="Helvetica Neue"/>
              </a:rPr>
              <a:t>cy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-dom	wis </a:t>
            </a:r>
            <a:r>
              <a:rPr b="0" i="0" lang="en-US" sz="1500" u="sng" cap="none" strike="noStrike">
                <a:solidFill>
                  <a:schemeClr val="dk1"/>
                </a:solidFill>
                <a:latin typeface="Helvetica Neue"/>
                <a:ea typeface="Helvetica Neue"/>
                <a:cs typeface="Helvetica Neue"/>
                <a:sym typeface="Helvetica Neue"/>
              </a:rPr>
              <a:t>dom</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-ed	paint </a:t>
            </a:r>
            <a:r>
              <a:rPr b="0" i="0" lang="en-US" sz="1500" u="sng" cap="none" strike="noStrike">
                <a:solidFill>
                  <a:schemeClr val="dk1"/>
                </a:solidFill>
                <a:latin typeface="Helvetica Neue"/>
                <a:ea typeface="Helvetica Neue"/>
                <a:cs typeface="Helvetica Neue"/>
                <a:sym typeface="Helvetica Neue"/>
              </a:rPr>
              <a:t>ed</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-en	height </a:t>
            </a:r>
            <a:r>
              <a:rPr b="0" i="0" lang="en-US" sz="1500" u="sng" cap="none" strike="noStrike">
                <a:solidFill>
                  <a:schemeClr val="dk1"/>
                </a:solidFill>
                <a:latin typeface="Helvetica Neue"/>
                <a:ea typeface="Helvetica Neue"/>
                <a:cs typeface="Helvetica Neue"/>
                <a:sym typeface="Helvetica Neue"/>
              </a:rPr>
              <a:t>en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-ence	confid </a:t>
            </a:r>
            <a:r>
              <a:rPr b="0" i="0" lang="en-US" sz="1500" u="sng" cap="none" strike="noStrike">
                <a:solidFill>
                  <a:schemeClr val="dk1"/>
                </a:solidFill>
                <a:latin typeface="Helvetica Neue"/>
                <a:ea typeface="Helvetica Neue"/>
                <a:cs typeface="Helvetica Neue"/>
                <a:sym typeface="Helvetica Neue"/>
              </a:rPr>
              <a:t>ence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-ency	urg </a:t>
            </a:r>
            <a:r>
              <a:rPr b="0" i="0" lang="en-US" sz="1500" u="sng" cap="none" strike="noStrike">
                <a:solidFill>
                  <a:schemeClr val="dk1"/>
                </a:solidFill>
                <a:latin typeface="Helvetica Neue"/>
                <a:ea typeface="Helvetica Neue"/>
                <a:cs typeface="Helvetica Neue"/>
                <a:sym typeface="Helvetica Neue"/>
              </a:rPr>
              <a:t>ency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-ent	presid </a:t>
            </a:r>
            <a:r>
              <a:rPr b="0" i="0" lang="en-US" sz="1500" u="sng" cap="none" strike="noStrike">
                <a:solidFill>
                  <a:schemeClr val="dk1"/>
                </a:solidFill>
                <a:latin typeface="Helvetica Neue"/>
                <a:ea typeface="Helvetica Neue"/>
                <a:cs typeface="Helvetica Neue"/>
                <a:sym typeface="Helvetica Neue"/>
              </a:rPr>
              <a:t>ent</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-er	smart </a:t>
            </a:r>
            <a:r>
              <a:rPr b="0" i="0" lang="en-US" sz="1500" u="sng" cap="none" strike="noStrike">
                <a:solidFill>
                  <a:schemeClr val="dk1"/>
                </a:solidFill>
                <a:latin typeface="Helvetica Neue"/>
                <a:ea typeface="Helvetica Neue"/>
                <a:cs typeface="Helvetica Neue"/>
                <a:sym typeface="Helvetica Neue"/>
              </a:rPr>
              <a:t>er</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-er             report er</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-ery	slav </a:t>
            </a:r>
            <a:r>
              <a:rPr b="0" i="0" lang="en-US" sz="1500" u="sng" cap="none" strike="noStrike">
                <a:solidFill>
                  <a:schemeClr val="dk1"/>
                </a:solidFill>
                <a:latin typeface="Helvetica Neue"/>
                <a:ea typeface="Helvetica Neue"/>
                <a:cs typeface="Helvetica Neue"/>
                <a:sym typeface="Helvetica Neue"/>
              </a:rPr>
              <a:t>ery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-ese	Chin </a:t>
            </a:r>
            <a:r>
              <a:rPr b="0" i="0" lang="en-US" sz="1500" u="sng" cap="none" strike="noStrike">
                <a:solidFill>
                  <a:schemeClr val="dk1"/>
                </a:solidFill>
                <a:latin typeface="Helvetica Neue"/>
                <a:ea typeface="Helvetica Neue"/>
                <a:cs typeface="Helvetica Neue"/>
                <a:sym typeface="Helvetica Neue"/>
              </a:rPr>
              <a:t>ese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Helvetica Neue"/>
              <a:ea typeface="Helvetica Neue"/>
              <a:cs typeface="Helvetica Neue"/>
              <a:sym typeface="Helvetica Neue"/>
            </a:endParaRPr>
          </a:p>
        </p:txBody>
      </p:sp>
      <p:sp>
        <p:nvSpPr>
          <p:cNvPr id="1070" name="Google Shape;1070;p108"/>
          <p:cNvSpPr/>
          <p:nvPr/>
        </p:nvSpPr>
        <p:spPr>
          <a:xfrm>
            <a:off x="3622675" y="1027113"/>
            <a:ext cx="2129100" cy="517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-ess	heir </a:t>
            </a:r>
            <a:r>
              <a:rPr b="0" i="0" lang="en-US" sz="1500" u="sng" cap="none" strike="noStrike">
                <a:solidFill>
                  <a:schemeClr val="dk1"/>
                </a:solidFill>
                <a:latin typeface="Helvetica Neue"/>
                <a:ea typeface="Helvetica Neue"/>
                <a:cs typeface="Helvetica Neue"/>
                <a:sym typeface="Helvetica Neue"/>
              </a:rPr>
              <a:t>ess</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-ence         confid </a:t>
            </a:r>
            <a:r>
              <a:rPr b="0" i="0" lang="en-US" sz="1500" u="sng" cap="none" strike="noStrike">
                <a:solidFill>
                  <a:schemeClr val="dk1"/>
                </a:solidFill>
                <a:latin typeface="Helvetica Neue"/>
                <a:ea typeface="Helvetica Neue"/>
                <a:cs typeface="Helvetica Neue"/>
                <a:sym typeface="Helvetica Neue"/>
              </a:rPr>
              <a:t>ence</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-est	warm </a:t>
            </a:r>
            <a:r>
              <a:rPr b="0" i="0" lang="en-US" sz="1500" u="sng" cap="none" strike="noStrike">
                <a:solidFill>
                  <a:schemeClr val="dk1"/>
                </a:solidFill>
                <a:latin typeface="Helvetica Neue"/>
                <a:ea typeface="Helvetica Neue"/>
                <a:cs typeface="Helvetica Neue"/>
                <a:sym typeface="Helvetica Neue"/>
              </a:rPr>
              <a:t>est</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-ful	play </a:t>
            </a:r>
            <a:r>
              <a:rPr b="0" i="0" lang="en-US" sz="1500" u="sng" cap="none" strike="noStrike">
                <a:solidFill>
                  <a:schemeClr val="dk1"/>
                </a:solidFill>
                <a:latin typeface="Helvetica Neue"/>
                <a:ea typeface="Helvetica Neue"/>
                <a:cs typeface="Helvetica Neue"/>
                <a:sym typeface="Helvetica Neue"/>
              </a:rPr>
              <a:t>ful</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-fy	electri </a:t>
            </a:r>
            <a:r>
              <a:rPr b="0" i="0" lang="en-US" sz="1500" u="sng" cap="none" strike="noStrike">
                <a:solidFill>
                  <a:schemeClr val="dk1"/>
                </a:solidFill>
                <a:latin typeface="Helvetica Neue"/>
                <a:ea typeface="Helvetica Neue"/>
                <a:cs typeface="Helvetica Neue"/>
                <a:sym typeface="Helvetica Neue"/>
              </a:rPr>
              <a:t>fy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-hood	child </a:t>
            </a:r>
            <a:r>
              <a:rPr b="0" i="0" lang="en-US" sz="1500" u="sng" cap="none" strike="noStrike">
                <a:solidFill>
                  <a:schemeClr val="dk1"/>
                </a:solidFill>
                <a:latin typeface="Helvetica Neue"/>
                <a:ea typeface="Helvetica Neue"/>
                <a:cs typeface="Helvetica Neue"/>
                <a:sym typeface="Helvetica Neue"/>
              </a:rPr>
              <a:t>hood</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-ia	bulem </a:t>
            </a:r>
            <a:r>
              <a:rPr b="0" i="0" lang="en-US" sz="1500" u="sng" cap="none" strike="noStrike">
                <a:solidFill>
                  <a:schemeClr val="dk1"/>
                </a:solidFill>
                <a:latin typeface="Helvetica Neue"/>
                <a:ea typeface="Helvetica Neue"/>
                <a:cs typeface="Helvetica Neue"/>
                <a:sym typeface="Helvetica Neue"/>
              </a:rPr>
              <a:t>ia</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-ial	fac </a:t>
            </a:r>
            <a:r>
              <a:rPr b="0" i="0" lang="en-US" sz="1500" u="sng" cap="none" strike="noStrike">
                <a:solidFill>
                  <a:schemeClr val="dk1"/>
                </a:solidFill>
                <a:latin typeface="Helvetica Neue"/>
                <a:ea typeface="Helvetica Neue"/>
                <a:cs typeface="Helvetica Neue"/>
                <a:sym typeface="Helvetica Neue"/>
              </a:rPr>
              <a:t>ial</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-ian	comed </a:t>
            </a:r>
            <a:r>
              <a:rPr b="0" i="0" lang="en-US" sz="1500" u="sng" cap="none" strike="noStrike">
                <a:solidFill>
                  <a:schemeClr val="dk1"/>
                </a:solidFill>
                <a:latin typeface="Helvetica Neue"/>
                <a:ea typeface="Helvetica Neue"/>
                <a:cs typeface="Helvetica Neue"/>
                <a:sym typeface="Helvetica Neue"/>
              </a:rPr>
              <a:t>ian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-ible	vis </a:t>
            </a:r>
            <a:r>
              <a:rPr b="0" i="0" lang="en-US" sz="1500" u="sng" cap="none" strike="noStrike">
                <a:solidFill>
                  <a:schemeClr val="dk1"/>
                </a:solidFill>
                <a:latin typeface="Helvetica Neue"/>
                <a:ea typeface="Helvetica Neue"/>
                <a:cs typeface="Helvetica Neue"/>
                <a:sym typeface="Helvetica Neue"/>
              </a:rPr>
              <a:t>ible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-ic	platon </a:t>
            </a:r>
            <a:r>
              <a:rPr b="0" i="0" lang="en-US" sz="1500" u="sng" cap="none" strike="noStrike">
                <a:solidFill>
                  <a:schemeClr val="dk1"/>
                </a:solidFill>
                <a:latin typeface="Helvetica Neue"/>
                <a:ea typeface="Helvetica Neue"/>
                <a:cs typeface="Helvetica Neue"/>
                <a:sym typeface="Helvetica Neue"/>
              </a:rPr>
              <a:t>ic</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-ical	hyster </a:t>
            </a:r>
            <a:r>
              <a:rPr b="0" i="0" lang="en-US" sz="1500" u="sng" cap="none" strike="noStrike">
                <a:solidFill>
                  <a:schemeClr val="dk1"/>
                </a:solidFill>
                <a:latin typeface="Helvetica Neue"/>
                <a:ea typeface="Helvetica Neue"/>
                <a:cs typeface="Helvetica Neue"/>
                <a:sym typeface="Helvetica Neue"/>
              </a:rPr>
              <a:t>ical</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-ice	just </a:t>
            </a:r>
            <a:r>
              <a:rPr b="0" i="0" lang="en-US" sz="1500" u="sng" cap="none" strike="noStrike">
                <a:solidFill>
                  <a:schemeClr val="dk1"/>
                </a:solidFill>
                <a:latin typeface="Helvetica Neue"/>
                <a:ea typeface="Helvetica Neue"/>
                <a:cs typeface="Helvetica Neue"/>
                <a:sym typeface="Helvetica Neue"/>
              </a:rPr>
              <a:t>ice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-ify	magn </a:t>
            </a:r>
            <a:r>
              <a:rPr b="0" i="0" lang="en-US" sz="1500" u="sng" cap="none" strike="noStrike">
                <a:solidFill>
                  <a:schemeClr val="dk1"/>
                </a:solidFill>
                <a:latin typeface="Helvetica Neue"/>
                <a:ea typeface="Helvetica Neue"/>
                <a:cs typeface="Helvetica Neue"/>
                <a:sym typeface="Helvetica Neue"/>
              </a:rPr>
              <a:t>ify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-il	per </a:t>
            </a:r>
            <a:r>
              <a:rPr b="0" i="0" lang="en-US" sz="1500" u="sng" cap="none" strike="noStrike">
                <a:solidFill>
                  <a:schemeClr val="dk1"/>
                </a:solidFill>
                <a:latin typeface="Helvetica Neue"/>
                <a:ea typeface="Helvetica Neue"/>
                <a:cs typeface="Helvetica Neue"/>
                <a:sym typeface="Helvetica Neue"/>
              </a:rPr>
              <a:t>il</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-ile	juven </a:t>
            </a:r>
            <a:r>
              <a:rPr b="0" i="0" lang="en-US" sz="1500" u="sng" cap="none" strike="noStrike">
                <a:solidFill>
                  <a:schemeClr val="dk1"/>
                </a:solidFill>
                <a:latin typeface="Helvetica Neue"/>
                <a:ea typeface="Helvetica Neue"/>
                <a:cs typeface="Helvetica Neue"/>
                <a:sym typeface="Helvetica Neue"/>
              </a:rPr>
              <a:t>ile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-ing	swimm </a:t>
            </a:r>
            <a:r>
              <a:rPr b="0" i="0" lang="en-US" sz="1500" u="sng" cap="none" strike="noStrike">
                <a:solidFill>
                  <a:schemeClr val="dk1"/>
                </a:solidFill>
                <a:latin typeface="Helvetica Neue"/>
                <a:ea typeface="Helvetica Neue"/>
                <a:cs typeface="Helvetica Neue"/>
                <a:sym typeface="Helvetica Neue"/>
              </a:rPr>
              <a:t>ing</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-ion	opin </a:t>
            </a:r>
            <a:r>
              <a:rPr b="0" i="0" lang="en-US" sz="1500" u="sng" cap="none" strike="noStrike">
                <a:solidFill>
                  <a:schemeClr val="dk1"/>
                </a:solidFill>
                <a:latin typeface="Helvetica Neue"/>
                <a:ea typeface="Helvetica Neue"/>
                <a:cs typeface="Helvetica Neue"/>
                <a:sym typeface="Helvetica Neue"/>
              </a:rPr>
              <a:t>ion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-ise	exerc </a:t>
            </a:r>
            <a:r>
              <a:rPr b="0" i="0" lang="en-US" sz="1500" u="sng" cap="none" strike="noStrike">
                <a:solidFill>
                  <a:schemeClr val="dk1"/>
                </a:solidFill>
                <a:latin typeface="Helvetica Neue"/>
                <a:ea typeface="Helvetica Neue"/>
                <a:cs typeface="Helvetica Neue"/>
                <a:sym typeface="Helvetica Neue"/>
              </a:rPr>
              <a:t>ise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-ish	boy </a:t>
            </a:r>
            <a:r>
              <a:rPr b="0" i="0" lang="en-US" sz="1500" u="sng" cap="none" strike="noStrike">
                <a:solidFill>
                  <a:schemeClr val="dk1"/>
                </a:solidFill>
                <a:latin typeface="Helvetica Neue"/>
                <a:ea typeface="Helvetica Neue"/>
                <a:cs typeface="Helvetica Neue"/>
                <a:sym typeface="Helvetica Neue"/>
              </a:rPr>
              <a:t>ish</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-ism	social </a:t>
            </a:r>
            <a:r>
              <a:rPr b="0" i="0" lang="en-US" sz="1500" u="sng" cap="none" strike="noStrike">
                <a:solidFill>
                  <a:schemeClr val="dk1"/>
                </a:solidFill>
                <a:latin typeface="Helvetica Neue"/>
                <a:ea typeface="Helvetica Neue"/>
                <a:cs typeface="Helvetica Neue"/>
                <a:sym typeface="Helvetica Neue"/>
              </a:rPr>
              <a:t>ism</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-ist	pacif </a:t>
            </a:r>
            <a:r>
              <a:rPr b="0" i="0" lang="en-US" sz="1500" u="sng" cap="none" strike="noStrike">
                <a:solidFill>
                  <a:schemeClr val="dk1"/>
                </a:solidFill>
                <a:latin typeface="Helvetica Neue"/>
                <a:ea typeface="Helvetica Neue"/>
                <a:cs typeface="Helvetica Neue"/>
                <a:sym typeface="Helvetica Neue"/>
              </a:rPr>
              <a:t>ist</a:t>
            </a:r>
            <a:endParaRPr b="0" i="0" sz="1500" u="none" cap="none" strike="noStrike">
              <a:solidFill>
                <a:schemeClr val="dk1"/>
              </a:solidFill>
              <a:latin typeface="Helvetica Neue"/>
              <a:ea typeface="Helvetica Neue"/>
              <a:cs typeface="Helvetica Neue"/>
              <a:sym typeface="Helvetica Neue"/>
            </a:endParaRPr>
          </a:p>
        </p:txBody>
      </p:sp>
      <p:sp>
        <p:nvSpPr>
          <p:cNvPr id="1071" name="Google Shape;1071;p108"/>
          <p:cNvSpPr/>
          <p:nvPr/>
        </p:nvSpPr>
        <p:spPr>
          <a:xfrm>
            <a:off x="6421438" y="1027113"/>
            <a:ext cx="2180400" cy="56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-itis	appendic </a:t>
            </a:r>
            <a:r>
              <a:rPr b="0" i="0" lang="en-US" sz="1500" u="sng" cap="none" strike="noStrike">
                <a:solidFill>
                  <a:schemeClr val="dk1"/>
                </a:solidFill>
                <a:latin typeface="Helvetica Neue"/>
                <a:ea typeface="Helvetica Neue"/>
                <a:cs typeface="Helvetica Neue"/>
                <a:sym typeface="Helvetica Neue"/>
              </a:rPr>
              <a:t>itis</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-ity	celebr </a:t>
            </a:r>
            <a:r>
              <a:rPr b="0" i="0" lang="en-US" sz="1500" u="sng" cap="none" strike="noStrike">
                <a:solidFill>
                  <a:schemeClr val="dk1"/>
                </a:solidFill>
                <a:latin typeface="Helvetica Neue"/>
                <a:ea typeface="Helvetica Neue"/>
                <a:cs typeface="Helvetica Neue"/>
                <a:sym typeface="Helvetica Neue"/>
              </a:rPr>
              <a:t>ity</a:t>
            </a:r>
            <a:r>
              <a:rPr b="0" i="0" lang="en-US" sz="15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-ium	calc </a:t>
            </a:r>
            <a:r>
              <a:rPr b="0" i="0" lang="en-US" sz="1500" u="sng" cap="none" strike="noStrike">
                <a:solidFill>
                  <a:schemeClr val="dk1"/>
                </a:solidFill>
                <a:latin typeface="Helvetica Neue"/>
                <a:ea typeface="Helvetica Neue"/>
                <a:cs typeface="Helvetica Neue"/>
                <a:sym typeface="Helvetica Neue"/>
              </a:rPr>
              <a:t>ium</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-ive	abus </a:t>
            </a:r>
            <a:r>
              <a:rPr b="0" i="0" lang="en-US" sz="1500" u="sng" cap="none" strike="noStrike">
                <a:solidFill>
                  <a:schemeClr val="dk1"/>
                </a:solidFill>
                <a:latin typeface="Helvetica Neue"/>
                <a:ea typeface="Helvetica Neue"/>
                <a:cs typeface="Helvetica Neue"/>
                <a:sym typeface="Helvetica Neue"/>
              </a:rPr>
              <a:t>ive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-ize	idol </a:t>
            </a:r>
            <a:r>
              <a:rPr b="0" i="0" lang="en-US" sz="1500" u="sng" cap="none" strike="noStrike">
                <a:solidFill>
                  <a:schemeClr val="dk1"/>
                </a:solidFill>
                <a:latin typeface="Helvetica Neue"/>
                <a:ea typeface="Helvetica Neue"/>
                <a:cs typeface="Helvetica Neue"/>
                <a:sym typeface="Helvetica Neue"/>
              </a:rPr>
              <a:t>ize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-less	heart </a:t>
            </a:r>
            <a:r>
              <a:rPr b="0" i="0" lang="en-US" sz="1500" u="sng" cap="none" strike="noStrike">
                <a:solidFill>
                  <a:schemeClr val="dk1"/>
                </a:solidFill>
                <a:latin typeface="Helvetica Neue"/>
                <a:ea typeface="Helvetica Neue"/>
                <a:cs typeface="Helvetica Neue"/>
                <a:sym typeface="Helvetica Neue"/>
              </a:rPr>
              <a:t>less</a:t>
            </a:r>
            <a:r>
              <a:rPr b="0" i="0" lang="en-US" sz="15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-logy          bio </a:t>
            </a:r>
            <a:r>
              <a:rPr b="0" i="0" lang="en-US" sz="1500" u="sng" cap="none" strike="noStrike">
                <a:solidFill>
                  <a:schemeClr val="dk1"/>
                </a:solidFill>
                <a:latin typeface="Helvetica Neue"/>
                <a:ea typeface="Helvetica Neue"/>
                <a:cs typeface="Helvetica Neue"/>
                <a:sym typeface="Helvetica Neue"/>
              </a:rPr>
              <a:t>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-ly	heaven </a:t>
            </a:r>
            <a:r>
              <a:rPr b="0" i="0" lang="en-US" sz="1500" u="sng" cap="none" strike="noStrike">
                <a:solidFill>
                  <a:schemeClr val="dk1"/>
                </a:solidFill>
                <a:latin typeface="Helvetica Neue"/>
                <a:ea typeface="Helvetica Neue"/>
                <a:cs typeface="Helvetica Neue"/>
                <a:sym typeface="Helvetica Neue"/>
              </a:rPr>
              <a:t>ly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-ment	amend </a:t>
            </a:r>
            <a:r>
              <a:rPr b="0" i="0" lang="en-US" sz="1500" u="sng" cap="none" strike="noStrike">
                <a:solidFill>
                  <a:schemeClr val="dk1"/>
                </a:solidFill>
                <a:latin typeface="Helvetica Neue"/>
                <a:ea typeface="Helvetica Neue"/>
                <a:cs typeface="Helvetica Neue"/>
                <a:sym typeface="Helvetica Neue"/>
              </a:rPr>
              <a:t>ment</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-ness	happi </a:t>
            </a:r>
            <a:r>
              <a:rPr b="0" i="0" lang="en-US" sz="1500" u="sng" cap="none" strike="noStrike">
                <a:solidFill>
                  <a:schemeClr val="dk1"/>
                </a:solidFill>
                <a:latin typeface="Helvetica Neue"/>
                <a:ea typeface="Helvetica Neue"/>
                <a:cs typeface="Helvetica Neue"/>
                <a:sym typeface="Helvetica Neue"/>
              </a:rPr>
              <a:t>ness</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-ology	morph </a:t>
            </a:r>
            <a:r>
              <a:rPr b="0" i="0" lang="en-US" sz="1500" u="sng" cap="none" strike="noStrike">
                <a:solidFill>
                  <a:schemeClr val="dk1"/>
                </a:solidFill>
                <a:latin typeface="Helvetica Neue"/>
                <a:ea typeface="Helvetica Neue"/>
                <a:cs typeface="Helvetica Neue"/>
                <a:sym typeface="Helvetica Neue"/>
              </a:rPr>
              <a:t>ology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-or	doct </a:t>
            </a:r>
            <a:r>
              <a:rPr b="0" i="0" lang="en-US" sz="1500" u="sng" cap="none" strike="noStrike">
                <a:solidFill>
                  <a:schemeClr val="dk1"/>
                </a:solidFill>
                <a:latin typeface="Helvetica Neue"/>
                <a:ea typeface="Helvetica Neue"/>
                <a:cs typeface="Helvetica Neue"/>
                <a:sym typeface="Helvetica Neue"/>
              </a:rPr>
              <a:t>or</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-ory	advis </a:t>
            </a:r>
            <a:r>
              <a:rPr b="0" i="0" lang="en-US" sz="1500" u="sng" cap="none" strike="noStrike">
                <a:solidFill>
                  <a:schemeClr val="dk1"/>
                </a:solidFill>
                <a:latin typeface="Helvetica Neue"/>
                <a:ea typeface="Helvetica Neue"/>
                <a:cs typeface="Helvetica Neue"/>
                <a:sym typeface="Helvetica Neue"/>
              </a:rPr>
              <a:t>ory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-ous	graci </a:t>
            </a:r>
            <a:r>
              <a:rPr b="0" i="0" lang="en-US" sz="1500" u="sng" cap="none" strike="noStrike">
                <a:solidFill>
                  <a:schemeClr val="dk1"/>
                </a:solidFill>
                <a:latin typeface="Helvetica Neue"/>
                <a:ea typeface="Helvetica Neue"/>
                <a:cs typeface="Helvetica Neue"/>
                <a:sym typeface="Helvetica Neue"/>
              </a:rPr>
              <a:t>ous</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-s	garden </a:t>
            </a:r>
            <a:r>
              <a:rPr b="0" i="0" lang="en-US" sz="1500" u="sng" cap="none" strike="noStrike">
                <a:solidFill>
                  <a:schemeClr val="dk1"/>
                </a:solidFill>
                <a:latin typeface="Helvetica Neue"/>
                <a:ea typeface="Helvetica Neue"/>
                <a:cs typeface="Helvetica Neue"/>
                <a:sym typeface="Helvetica Neue"/>
              </a:rPr>
              <a:t>s</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-ship	friend </a:t>
            </a:r>
            <a:r>
              <a:rPr b="0" i="0" lang="en-US" sz="1500" u="sng" cap="none" strike="noStrike">
                <a:solidFill>
                  <a:schemeClr val="dk1"/>
                </a:solidFill>
                <a:latin typeface="Helvetica Neue"/>
                <a:ea typeface="Helvetica Neue"/>
                <a:cs typeface="Helvetica Neue"/>
                <a:sym typeface="Helvetica Neue"/>
              </a:rPr>
              <a:t>ship</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-sion	impres </a:t>
            </a:r>
            <a:r>
              <a:rPr b="0" i="0" lang="en-US" sz="1500" u="sng" cap="none" strike="noStrike">
                <a:solidFill>
                  <a:schemeClr val="dk1"/>
                </a:solidFill>
                <a:latin typeface="Helvetica Neue"/>
                <a:ea typeface="Helvetica Neue"/>
                <a:cs typeface="Helvetica Neue"/>
                <a:sym typeface="Helvetica Neue"/>
              </a:rPr>
              <a:t>sion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-sis	analy </a:t>
            </a:r>
            <a:r>
              <a:rPr b="0" i="0" lang="en-US" sz="1500" u="sng" cap="none" strike="noStrike">
                <a:solidFill>
                  <a:schemeClr val="dk1"/>
                </a:solidFill>
                <a:latin typeface="Helvetica Neue"/>
                <a:ea typeface="Helvetica Neue"/>
                <a:cs typeface="Helvetica Neue"/>
                <a:sym typeface="Helvetica Neue"/>
              </a:rPr>
              <a:t>sis</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-tion	cancella </a:t>
            </a:r>
            <a:r>
              <a:rPr b="0" i="0" lang="en-US" sz="1500" u="sng" cap="none" strike="noStrike">
                <a:solidFill>
                  <a:schemeClr val="dk1"/>
                </a:solidFill>
                <a:latin typeface="Helvetica Neue"/>
                <a:ea typeface="Helvetica Neue"/>
                <a:cs typeface="Helvetica Neue"/>
                <a:sym typeface="Helvetica Neue"/>
              </a:rPr>
              <a:t>tion</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-tude	grati </a:t>
            </a:r>
            <a:r>
              <a:rPr b="0" i="0" lang="en-US" sz="1500" u="sng" cap="none" strike="noStrike">
                <a:solidFill>
                  <a:schemeClr val="dk1"/>
                </a:solidFill>
                <a:latin typeface="Helvetica Neue"/>
                <a:ea typeface="Helvetica Neue"/>
                <a:cs typeface="Helvetica Neue"/>
                <a:sym typeface="Helvetica Neue"/>
              </a:rPr>
              <a:t>tude</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-ty	loyal </a:t>
            </a:r>
            <a:r>
              <a:rPr b="0" i="0" lang="en-US" sz="1500" u="sng" cap="none" strike="noStrike">
                <a:solidFill>
                  <a:schemeClr val="dk1"/>
                </a:solidFill>
                <a:latin typeface="Helvetica Neue"/>
                <a:ea typeface="Helvetica Neue"/>
                <a:cs typeface="Helvetica Neue"/>
                <a:sym typeface="Helvetica Neue"/>
              </a:rPr>
              <a:t>ty</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-ular	cell </a:t>
            </a:r>
            <a:r>
              <a:rPr b="0" i="0" lang="en-US" sz="1500" u="sng" cap="none" strike="noStrike">
                <a:solidFill>
                  <a:schemeClr val="dk1"/>
                </a:solidFill>
                <a:latin typeface="Helvetica Neue"/>
                <a:ea typeface="Helvetica Neue"/>
                <a:cs typeface="Helvetica Neue"/>
                <a:sym typeface="Helvetica Neue"/>
              </a:rPr>
              <a:t>ular</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Helvetica Neue"/>
                <a:ea typeface="Helvetica Neue"/>
                <a:cs typeface="Helvetica Neue"/>
                <a:sym typeface="Helvetica Neue"/>
              </a:rPr>
              <a:t>-ule           glob </a:t>
            </a:r>
            <a:r>
              <a:rPr b="0" i="0" lang="en-US" sz="1500" u="sng" cap="none" strike="noStrike">
                <a:solidFill>
                  <a:schemeClr val="dk1"/>
                </a:solidFill>
                <a:latin typeface="Helvetica Neue"/>
                <a:ea typeface="Helvetica Neue"/>
                <a:cs typeface="Helvetica Neue"/>
                <a:sym typeface="Helvetica Neue"/>
              </a:rPr>
              <a:t>ule</a:t>
            </a:r>
            <a:endParaRPr b="0" i="0" sz="1500" u="sng"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-y	string </a:t>
            </a:r>
            <a:r>
              <a:rPr b="0" i="0" lang="en-US" sz="1400" u="sng" cap="none" strike="noStrike">
                <a:solidFill>
                  <a:schemeClr val="dk1"/>
                </a:solidFill>
                <a:latin typeface="Helvetica Neue"/>
                <a:ea typeface="Helvetica Neue"/>
                <a:cs typeface="Helvetica Neue"/>
                <a:sym typeface="Helvetica Neue"/>
              </a:rPr>
              <a:t>y</a:t>
            </a:r>
            <a:endParaRPr b="0" i="0" sz="1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0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077" name="Google Shape;1077;p10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Tomorrow, we will do the Verbal Practice Stage of Instruction.  That means that you will practice talking about the strategy and saying the steps of the strategy.</a:t>
            </a:r>
            <a:endParaRPr/>
          </a:p>
          <a:p>
            <a:pPr indent="-342900" lvl="0" marL="342900" rtl="0" algn="l">
              <a:lnSpc>
                <a:spcPct val="80000"/>
              </a:lnSpc>
              <a:spcBef>
                <a:spcPts val="592"/>
              </a:spcBef>
              <a:spcAft>
                <a:spcPts val="0"/>
              </a:spcAft>
              <a:buClr>
                <a:schemeClr val="dk1"/>
              </a:buClr>
              <a:buSzPts val="2960"/>
              <a:buChar char="•"/>
            </a:pPr>
            <a:r>
              <a:rPr lang="en-US" sz="2960"/>
              <a:t>You will need to be able to say the steps in sequence if you are to tell yourself what to do.</a:t>
            </a:r>
            <a:endParaRPr/>
          </a:p>
          <a:p>
            <a:pPr indent="-342900" lvl="0" marL="342900" rtl="0" algn="l">
              <a:lnSpc>
                <a:spcPct val="80000"/>
              </a:lnSpc>
              <a:spcBef>
                <a:spcPts val="592"/>
              </a:spcBef>
              <a:spcAft>
                <a:spcPts val="0"/>
              </a:spcAft>
              <a:buClr>
                <a:schemeClr val="dk1"/>
              </a:buClr>
              <a:buSzPts val="2960"/>
              <a:buChar char="•"/>
            </a:pPr>
            <a:r>
              <a:rPr lang="en-US" sz="2960"/>
              <a:t>I will be giving you a quiz next week over the steps and what they mean.</a:t>
            </a:r>
            <a:endParaRPr/>
          </a:p>
          <a:p>
            <a:pPr indent="-342900" lvl="0" marL="342900" rtl="0" algn="l">
              <a:lnSpc>
                <a:spcPct val="80000"/>
              </a:lnSpc>
              <a:spcBef>
                <a:spcPts val="592"/>
              </a:spcBef>
              <a:spcAft>
                <a:spcPts val="0"/>
              </a:spcAft>
              <a:buClr>
                <a:schemeClr val="dk1"/>
              </a:buClr>
              <a:buSzPts val="2960"/>
              <a:buChar char="•"/>
            </a:pPr>
            <a:r>
              <a:rPr lang="en-US" sz="2960"/>
              <a:t>You will need to answer them all correctly, in order to achieve mastery.</a:t>
            </a:r>
            <a:endParaRPr/>
          </a:p>
        </p:txBody>
      </p:sp>
      <p:sp>
        <p:nvSpPr>
          <p:cNvPr id="1078" name="Google Shape;1078;p10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xEl>
                                              <p:pRg end="0" st="0"/>
                                            </p:txEl>
                                          </p:spTgt>
                                        </p:tgtEl>
                                        <p:attrNameLst>
                                          <p:attrName>style.visibility</p:attrName>
                                        </p:attrNameLst>
                                      </p:cBhvr>
                                      <p:to>
                                        <p:strVal val="visible"/>
                                      </p:to>
                                    </p:set>
                                    <p:animEffect filter="fade" transition="in">
                                      <p:cBhvr>
                                        <p:cTn dur="500"/>
                                        <p:tgtEl>
                                          <p:spTgt spid="10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xEl>
                                              <p:pRg end="1" st="1"/>
                                            </p:txEl>
                                          </p:spTgt>
                                        </p:tgtEl>
                                        <p:attrNameLst>
                                          <p:attrName>style.visibility</p:attrName>
                                        </p:attrNameLst>
                                      </p:cBhvr>
                                      <p:to>
                                        <p:strVal val="visible"/>
                                      </p:to>
                                    </p:set>
                                    <p:animEffect filter="fade" transition="in">
                                      <p:cBhvr>
                                        <p:cTn dur="500"/>
                                        <p:tgtEl>
                                          <p:spTgt spid="10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xEl>
                                              <p:pRg end="2" st="2"/>
                                            </p:txEl>
                                          </p:spTgt>
                                        </p:tgtEl>
                                        <p:attrNameLst>
                                          <p:attrName>style.visibility</p:attrName>
                                        </p:attrNameLst>
                                      </p:cBhvr>
                                      <p:to>
                                        <p:strVal val="visible"/>
                                      </p:to>
                                    </p:set>
                                    <p:animEffect filter="fade" transition="in">
                                      <p:cBhvr>
                                        <p:cTn dur="500"/>
                                        <p:tgtEl>
                                          <p:spTgt spid="10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xEl>
                                              <p:pRg end="3" st="3"/>
                                            </p:txEl>
                                          </p:spTgt>
                                        </p:tgtEl>
                                        <p:attrNameLst>
                                          <p:attrName>style.visibility</p:attrName>
                                        </p:attrNameLst>
                                      </p:cBhvr>
                                      <p:to>
                                        <p:strVal val="visible"/>
                                      </p:to>
                                    </p:set>
                                    <p:animEffect filter="fade" transition="in">
                                      <p:cBhvr>
                                        <p:cTn dur="500"/>
                                        <p:tgtEl>
                                          <p:spTgt spid="10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1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t/>
            </a:r>
            <a:endParaRPr b="1">
              <a:solidFill>
                <a:srgbClr val="0000FF"/>
              </a:solidFill>
            </a:endParaRPr>
          </a:p>
        </p:txBody>
      </p:sp>
      <p:sp>
        <p:nvSpPr>
          <p:cNvPr id="1084" name="Google Shape;1084;p11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rPr b="1" lang="en-US" sz="9600">
                <a:solidFill>
                  <a:srgbClr val="0000FF"/>
                </a:solidFill>
                <a:latin typeface="Book Antiqua"/>
                <a:ea typeface="Book Antiqua"/>
                <a:cs typeface="Book Antiqua"/>
                <a:sym typeface="Book Antiqua"/>
              </a:rPr>
              <a:t>GUIDED READING</a:t>
            </a:r>
            <a:endParaRPr b="1" sz="9600">
              <a:solidFill>
                <a:srgbClr val="0000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888888"/>
              </a:buClr>
              <a:buSzPts val="3200"/>
              <a:buNone/>
            </a:pPr>
            <a:r>
              <a:t/>
            </a:r>
            <a:endParaRPr b="1" sz="9600">
              <a:solidFill>
                <a:srgbClr val="0000FF"/>
              </a:solidFill>
              <a:latin typeface="Book Antiqua"/>
              <a:ea typeface="Book Antiqua"/>
              <a:cs typeface="Book Antiqua"/>
              <a:sym typeface="Book Antiqua"/>
            </a:endParaRPr>
          </a:p>
        </p:txBody>
      </p:sp>
      <p:sp>
        <p:nvSpPr>
          <p:cNvPr id="1085" name="Google Shape;1085;p11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11"/>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Book Antiqua"/>
              <a:buNone/>
            </a:pPr>
            <a:r>
              <a:rPr b="1" lang="en-US" sz="9600">
                <a:solidFill>
                  <a:srgbClr val="4A86E8"/>
                </a:solidFill>
              </a:rPr>
              <a:t>DAY 4</a:t>
            </a:r>
            <a:endParaRPr b="1">
              <a:solidFill>
                <a:srgbClr val="4A86E8"/>
              </a:solidFill>
            </a:endParaRPr>
          </a:p>
        </p:txBody>
      </p:sp>
      <p:sp>
        <p:nvSpPr>
          <p:cNvPr id="1091" name="Google Shape;1091;p111"/>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1092" name="Google Shape;1092;p11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