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tags/tag5.xml" ContentType="application/vnd.openxmlformats-officedocument.presentationml.tags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Default Extension="gif" ContentType="image/gif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tags/tag3.xml" ContentType="application/vnd.openxmlformats-officedocument.presentationml.tags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tags/tag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8" r:id="rId2"/>
    <p:sldId id="286" r:id="rId3"/>
    <p:sldId id="28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8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9" r:id="rId32"/>
    <p:sldId id="285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F516F-654F-5346-856A-B8D1BD42B57B}" type="datetimeFigureOut">
              <a:rPr lang="en-US" smtClean="0"/>
              <a:pPr/>
              <a:t>10/13/13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D31B7-ABC5-4345-B180-00031BB94B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8051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1125E-F056-9F4E-A20A-126A8C052BB1}" type="datetimeFigureOut">
              <a:rPr lang="en-US" smtClean="0"/>
              <a:pPr/>
              <a:t>10/13/13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7D1DF-54D0-7C40-AED8-3A5C98B03C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253173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83287F-36FC-6246-A511-9EE5B155C16B}" type="slidenum">
              <a:rPr lang="en-US"/>
              <a:pPr/>
              <a:t>6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093" y="4343362"/>
            <a:ext cx="5029815" cy="4115492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72E5CC-0808-5741-8CF5-BDFCA1A1A620}" type="slidenum">
              <a:rPr lang="en-US"/>
              <a:pPr/>
              <a:t>24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093" y="4343362"/>
            <a:ext cx="5029815" cy="4115492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312F06-33FD-D843-95E2-38899A9F9AD9}" type="slidenum">
              <a:rPr lang="en-US"/>
              <a:pPr/>
              <a:t>26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093" y="4343362"/>
            <a:ext cx="5029815" cy="4115492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r>
              <a:rPr lang="en-US">
                <a:latin typeface="Arial" charset="0"/>
              </a:rPr>
              <a:t>Uise white boards to guess the base word----share Weighty Word book</a:t>
            </a: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r>
              <a:rPr lang="en-US">
                <a:latin typeface="Arial" charset="0"/>
              </a:rPr>
              <a:t>Work in pairs to add prefixes and suffixes to selected base words.</a:t>
            </a:r>
          </a:p>
          <a:p>
            <a:pPr eaLnBrk="1" hangingPunct="1"/>
            <a:r>
              <a:rPr lang="en-US">
                <a:latin typeface="Arial" charset="0"/>
              </a:rPr>
              <a:t>Variation- like stack words---start with base word and add either a prefix, suffix, or base word.</a:t>
            </a:r>
          </a:p>
          <a:p>
            <a:pPr eaLnBrk="1" hangingPunct="1"/>
            <a:r>
              <a:rPr lang="en-US">
                <a:latin typeface="Arial" charset="0"/>
              </a:rPr>
              <a:t>At end of game write out words.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75937E-5C9C-1A48-B474-758D337D1C1B}" type="slidenum">
              <a:rPr lang="en-US"/>
              <a:pPr/>
              <a:t>9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093" y="4343362"/>
            <a:ext cx="5029815" cy="4115492"/>
          </a:xfrm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Write depart and make L</a:t>
            </a:r>
          </a:p>
          <a:p>
            <a:pPr eaLnBrk="1" hangingPunct="1"/>
            <a:r>
              <a:rPr lang="en-US">
                <a:latin typeface="Arial" charset="0"/>
              </a:rPr>
              <a:t>Make guess about suffix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FFC85D-273E-B444-8F4B-3F5BA20D3446}" type="slidenum">
              <a:rPr lang="en-US"/>
              <a:pPr/>
              <a:t>12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093" y="4343362"/>
            <a:ext cx="5029815" cy="4115492"/>
          </a:xfrm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Write depart and make L</a:t>
            </a:r>
          </a:p>
          <a:p>
            <a:pPr eaLnBrk="1" hangingPunct="1"/>
            <a:r>
              <a:rPr lang="en-US">
                <a:latin typeface="Arial" charset="0"/>
              </a:rPr>
              <a:t>Make guess about suffix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79B144-40D4-4842-8B18-4CB5B1A80254}" type="slidenum">
              <a:rPr lang="en-US"/>
              <a:pPr/>
              <a:t>14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093" y="4343362"/>
            <a:ext cx="5029815" cy="4115492"/>
          </a:xfrm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Write depart and make L</a:t>
            </a:r>
          </a:p>
          <a:p>
            <a:pPr eaLnBrk="1" hangingPunct="1"/>
            <a:r>
              <a:rPr lang="en-US">
                <a:latin typeface="Arial" charset="0"/>
              </a:rPr>
              <a:t>Make guess about suffix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CEA09C-9847-6741-ABFE-8E5730813EDE}" type="slidenum">
              <a:rPr lang="en-US"/>
              <a:pPr/>
              <a:t>15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093" y="4343362"/>
            <a:ext cx="5029815" cy="4115492"/>
          </a:xfrm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Connecting with reading will increase connection and retention of word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09290-CB75-2142-8D0A-4B3314FCB9E6}" type="slidenum">
              <a:rPr lang="en-US"/>
              <a:pPr/>
              <a:t>17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093" y="4343362"/>
            <a:ext cx="5029815" cy="4115492"/>
          </a:xfrm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Story in Weighty Word Book page 3-4</a:t>
            </a:r>
          </a:p>
          <a:p>
            <a:pPr eaLnBrk="1" hangingPunct="1"/>
            <a:r>
              <a:rPr lang="en-US">
                <a:latin typeface="Arial" charset="0"/>
              </a:rPr>
              <a:t>Use white boards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030F8A-5CC2-EF40-B518-AF054A422D63}" type="slidenum">
              <a:rPr lang="en-US"/>
              <a:pPr/>
              <a:t>18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093" y="4343362"/>
            <a:ext cx="5029815" cy="4115492"/>
          </a:xfrm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Remember to do   I do it ----- We do it ----You  do it</a:t>
            </a:r>
          </a:p>
          <a:p>
            <a:pPr eaLnBrk="1" hangingPunct="1"/>
            <a:r>
              <a:rPr lang="en-US">
                <a:latin typeface="Arial" charset="0"/>
              </a:rPr>
              <a:t>Bottom -blue group--do in groups-- white boards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83E62D-A03B-CF46-8D3E-A31842649DEA}" type="slidenum">
              <a:rPr lang="en-US"/>
              <a:pPr/>
              <a:t>22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093" y="4343362"/>
            <a:ext cx="5029815" cy="4115492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FEC07E-161D-0A41-BC74-A54C50C5A268}" type="slidenum">
              <a:rPr lang="en-US"/>
              <a:pPr/>
              <a:t>23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093" y="4343362"/>
            <a:ext cx="5029815" cy="4115492"/>
          </a:xfrm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Ceph al op od--science word--Check with the science teacher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9702" y="6437410"/>
            <a:ext cx="1071097" cy="365125"/>
          </a:xfrm>
        </p:spPr>
        <p:txBody>
          <a:bodyPr/>
          <a:lstStyle>
            <a:lvl1pPr>
              <a:defRPr sz="1000"/>
            </a:lvl1pPr>
          </a:lstStyle>
          <a:p>
            <a:fld id="{13A7899B-1B05-0043-B204-816BE948EDA8}" type="datetime1">
              <a:rPr lang="en-US" smtClean="0"/>
              <a:pPr/>
              <a:t>10/13/13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7248" y="6396880"/>
            <a:ext cx="2133600" cy="365125"/>
          </a:xfrm>
        </p:spPr>
        <p:txBody>
          <a:bodyPr/>
          <a:lstStyle>
            <a:lvl1pPr>
              <a:defRPr sz="1000"/>
            </a:lvl1pPr>
          </a:lstStyle>
          <a:p>
            <a:fld id="{202E3643-EB1A-A34D-BF05-129A3150AC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4179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0B9E-9A3E-8A42-8263-B7C8DD7A30F1}" type="datetime1">
              <a:rPr lang="en-US" smtClean="0"/>
              <a:pPr/>
              <a:t>10/13/13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3643-EB1A-A34D-BF05-129A3150A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8203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382A-F86B-594D-910A-0A746C3C4680}" type="datetime1">
              <a:rPr lang="en-US" smtClean="0"/>
              <a:pPr/>
              <a:t>10/13/13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3643-EB1A-A34D-BF05-129A3150A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7691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244B-6B6B-C242-9F29-671FCB078FB9}" type="datetime1">
              <a:rPr lang="en-US" smtClean="0"/>
              <a:pPr/>
              <a:t>10/13/13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3643-EB1A-A34D-BF05-129A3150A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44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97A6-7986-A044-8890-1E90BBFAF360}" type="datetime1">
              <a:rPr lang="en-US" smtClean="0"/>
              <a:pPr/>
              <a:t>10/13/13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3643-EB1A-A34D-BF05-129A3150A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78157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A665-1DDB-9943-80FA-3084DD6D8CF8}" type="datetime1">
              <a:rPr lang="en-US" smtClean="0"/>
              <a:pPr/>
              <a:t>10/13/13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3643-EB1A-A34D-BF05-129A3150A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8831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52AA-5D6B-034B-A743-C55119CFC402}" type="datetime1">
              <a:rPr lang="en-US" smtClean="0"/>
              <a:pPr/>
              <a:t>10/13/13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3643-EB1A-A34D-BF05-129A3150A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3542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3EBC-90A4-5D40-A039-EAEF768E06C3}" type="datetime1">
              <a:rPr lang="en-US" smtClean="0"/>
              <a:pPr/>
              <a:t>10/13/13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3643-EB1A-A34D-BF05-129A3150A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2817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6DA4-000F-7142-A6DF-C155486AF501}" type="datetime1">
              <a:rPr lang="en-US" smtClean="0"/>
              <a:pPr/>
              <a:t>10/13/13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3643-EB1A-A34D-BF05-129A3150A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29388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7250-8C60-2542-809F-20B32F5D90D7}" type="datetime1">
              <a:rPr lang="en-US" smtClean="0"/>
              <a:pPr/>
              <a:t>10/13/13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3643-EB1A-A34D-BF05-129A3150A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956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90503-2E04-F648-A559-798BCEF63598}" type="datetime1">
              <a:rPr lang="en-US" smtClean="0"/>
              <a:pPr/>
              <a:t>10/13/13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3643-EB1A-A34D-BF05-129A3150A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5972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DB80-75EB-8F45-B7E0-2C1DBC01CDDE}" type="datetime1">
              <a:rPr lang="en-US" smtClean="0"/>
              <a:pPr/>
              <a:t>10/13/13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07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E3643-EB1A-A34D-BF05-129A3150AC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/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188326" y="6356350"/>
            <a:ext cx="2229476" cy="364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0076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howjsay.com" TargetMode="External"/><Relationship Id="rId3" Type="http://schemas.openxmlformats.org/officeDocument/2006/relationships/hyperlink" Target="http://www.dictionary.com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Word Identification Strategy</a:t>
            </a:r>
            <a:endParaRPr lang="en-US" dirty="0"/>
          </a:p>
        </p:txBody>
      </p:sp>
      <p:pic>
        <p:nvPicPr>
          <p:cNvPr id="6" name="Content Placeholder 5" descr="Frog1.gif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>
          <a:xfrm>
            <a:off x="-713318" y="1830387"/>
            <a:ext cx="8229600" cy="4525963"/>
          </a:xfrm>
        </p:spPr>
      </p:pic>
      <p:sp>
        <p:nvSpPr>
          <p:cNvPr id="7" name="TextBox 6"/>
          <p:cNvSpPr txBox="1"/>
          <p:nvPr/>
        </p:nvSpPr>
        <p:spPr>
          <a:xfrm>
            <a:off x="3401482" y="1136953"/>
            <a:ext cx="28222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DISSECT</a:t>
            </a:r>
            <a:endParaRPr lang="en-US" sz="44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  <p:sp>
        <p:nvSpPr>
          <p:cNvPr id="8" name="Cloud Callout 7"/>
          <p:cNvSpPr/>
          <p:nvPr/>
        </p:nvSpPr>
        <p:spPr>
          <a:xfrm>
            <a:off x="3622831" y="2394857"/>
            <a:ext cx="4068223" cy="1414457"/>
          </a:xfrm>
          <a:prstGeom prst="cloudCallou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DISSECT words …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NOT frogs!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-457200" y="304800"/>
            <a:ext cx="8229600" cy="1371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Steps of the Word</a:t>
            </a:r>
            <a:br>
              <a:rPr lang="en-US"/>
            </a:br>
            <a:r>
              <a:rPr lang="en-US"/>
              <a:t>Identification Strategy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58175" cy="42291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dirty="0"/>
              <a:t>Step 1:	</a:t>
            </a:r>
            <a:r>
              <a:rPr lang="en-US" b="1" dirty="0">
                <a:latin typeface="Arial Black" charset="0"/>
              </a:rPr>
              <a:t>D</a:t>
            </a:r>
            <a:r>
              <a:rPr lang="en-US" dirty="0"/>
              <a:t>iscover the sounds &amp; context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dirty="0"/>
              <a:t>Step 2:	</a:t>
            </a:r>
            <a:r>
              <a:rPr lang="en-US" b="1" dirty="0">
                <a:latin typeface="Arial Black" charset="0"/>
              </a:rPr>
              <a:t>I</a:t>
            </a:r>
            <a:r>
              <a:rPr lang="en-US" dirty="0"/>
              <a:t>solate the beginning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Step 3:	</a:t>
            </a:r>
            <a:r>
              <a:rPr lang="en-US" b="1" dirty="0">
                <a:solidFill>
                  <a:schemeClr val="accent2"/>
                </a:solidFill>
                <a:latin typeface="Arial Black" charset="0"/>
              </a:rPr>
              <a:t>S</a:t>
            </a:r>
            <a:r>
              <a:rPr lang="en-US" dirty="0">
                <a:solidFill>
                  <a:schemeClr val="accent2"/>
                </a:solidFill>
              </a:rPr>
              <a:t>eparate the ending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dirty="0"/>
              <a:t>Step 4:	</a:t>
            </a:r>
            <a:r>
              <a:rPr lang="en-US" b="1" dirty="0">
                <a:solidFill>
                  <a:srgbClr val="201535"/>
                </a:solidFill>
                <a:latin typeface="Arial Black" charset="0"/>
              </a:rPr>
              <a:t>S</a:t>
            </a:r>
            <a:r>
              <a:rPr lang="en-US" dirty="0"/>
              <a:t>ay the stem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dirty="0"/>
              <a:t>Step 5:	</a:t>
            </a:r>
            <a:r>
              <a:rPr lang="en-US" b="1" dirty="0">
                <a:solidFill>
                  <a:srgbClr val="201535"/>
                </a:solidFill>
                <a:latin typeface="Arial Black" charset="0"/>
              </a:rPr>
              <a:t>E</a:t>
            </a:r>
            <a:r>
              <a:rPr lang="en-US" dirty="0"/>
              <a:t>xamine the stem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dirty="0"/>
              <a:t>Step 6:	</a:t>
            </a:r>
            <a:r>
              <a:rPr lang="en-US" b="1" dirty="0">
                <a:solidFill>
                  <a:srgbClr val="201535"/>
                </a:solidFill>
                <a:latin typeface="Arial Black" charset="0"/>
              </a:rPr>
              <a:t>C</a:t>
            </a:r>
            <a:r>
              <a:rPr lang="en-US" dirty="0"/>
              <a:t>heck with someone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dirty="0"/>
              <a:t>Step 7:	</a:t>
            </a:r>
            <a:r>
              <a:rPr lang="en-US" b="1" dirty="0">
                <a:solidFill>
                  <a:srgbClr val="201535"/>
                </a:solidFill>
                <a:latin typeface="Arial Black" charset="0"/>
              </a:rPr>
              <a:t>T</a:t>
            </a:r>
            <a:r>
              <a:rPr lang="en-US" dirty="0"/>
              <a:t>ry the dictionary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 </a:t>
            </a:r>
            <a:r>
              <a:rPr lang="en-US" b="1" dirty="0" smtClean="0"/>
              <a:t>Separate </a:t>
            </a:r>
            <a:r>
              <a:rPr lang="en-US" b="1" dirty="0"/>
              <a:t>the </a:t>
            </a:r>
            <a:r>
              <a:rPr lang="en-US" b="1" dirty="0" smtClean="0"/>
              <a:t>Ending</a:t>
            </a:r>
            <a:endParaRPr lang="en-US" b="1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9938" y="1431925"/>
            <a:ext cx="7688262" cy="4403454"/>
          </a:xfrm>
          <a:ln w="57150">
            <a:solidFill>
              <a:srgbClr val="124199"/>
            </a:solidFill>
          </a:ln>
        </p:spPr>
        <p:txBody>
          <a:bodyPr/>
          <a:lstStyle/>
          <a:p>
            <a:pPr eaLnBrk="1" hangingPunct="1"/>
            <a:endParaRPr lang="en-US"/>
          </a:p>
          <a:p>
            <a:pPr eaLnBrk="1" hangingPunct="1"/>
            <a:r>
              <a:rPr lang="en-US"/>
              <a:t>Look at the ending of the word to see if there’s a word part that you can easily say. It might be a suffix or a syllable that is easy to say. Separate the ending with an “L” shape.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4343400" y="4552770"/>
            <a:ext cx="0" cy="756279"/>
          </a:xfrm>
          <a:prstGeom prst="line">
            <a:avLst/>
          </a:prstGeom>
          <a:noFill/>
          <a:ln w="57150" cap="flat" cmpd="sng" algn="ctr">
            <a:solidFill>
              <a:srgbClr val="4BDE3C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4343400" y="5309049"/>
            <a:ext cx="579401" cy="0"/>
          </a:xfrm>
          <a:prstGeom prst="line">
            <a:avLst/>
          </a:prstGeom>
          <a:noFill/>
          <a:ln w="57150" cap="flat" cmpd="sng" algn="ctr">
            <a:solidFill>
              <a:srgbClr val="4BDE3C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3810000" cy="1143000"/>
          </a:xfrm>
        </p:spPr>
        <p:txBody>
          <a:bodyPr/>
          <a:lstStyle/>
          <a:p>
            <a:pPr eaLnBrk="1" hangingPunct="1"/>
            <a:r>
              <a:rPr lang="en-US" sz="5400" b="1">
                <a:solidFill>
                  <a:srgbClr val="21F974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DISS</a:t>
            </a:r>
            <a:r>
              <a:rPr 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</a:t>
            </a:r>
            <a:r>
              <a:rPr lang="en-US" sz="5400" b="1">
                <a:effectLst>
                  <a:outerShdw blurRad="38100" dist="38100" dir="2700000" algn="tl">
                    <a:srgbClr val="DDDDDD"/>
                  </a:outerShdw>
                </a:effectLst>
              </a:rPr>
              <a:t>CT</a:t>
            </a:r>
            <a:endParaRPr lang="en-US"/>
          </a:p>
        </p:txBody>
      </p:sp>
      <p:sp>
        <p:nvSpPr>
          <p:cNvPr id="148483" name="AutoShape 3"/>
          <p:cNvSpPr>
            <a:spLocks noChangeArrowheads="1"/>
          </p:cNvSpPr>
          <p:nvPr/>
        </p:nvSpPr>
        <p:spPr bwMode="auto">
          <a:xfrm>
            <a:off x="461963" y="2852738"/>
            <a:ext cx="2130425" cy="1143000"/>
          </a:xfrm>
          <a:prstGeom prst="wedgeEllipseCallout">
            <a:avLst>
              <a:gd name="adj1" fmla="val 71759"/>
              <a:gd name="adj2" fmla="val 715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Isolate</a:t>
            </a:r>
          </a:p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the </a:t>
            </a:r>
          </a:p>
          <a:p>
            <a:pPr algn="ctr" eaLnBrk="0" hangingPunct="0"/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Beginning</a:t>
            </a: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3124200" y="3708400"/>
            <a:ext cx="48387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extracting</a:t>
            </a:r>
            <a:endParaRPr lang="en-US" sz="60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05944" y="3449637"/>
            <a:ext cx="1524000" cy="1447800"/>
            <a:chOff x="1008" y="1728"/>
            <a:chExt cx="960" cy="1152"/>
          </a:xfrm>
        </p:grpSpPr>
        <p:sp>
          <p:nvSpPr>
            <p:cNvPr id="57358" name="Line 6"/>
            <p:cNvSpPr>
              <a:spLocks noChangeShapeType="1"/>
            </p:cNvSpPr>
            <p:nvPr/>
          </p:nvSpPr>
          <p:spPr bwMode="auto">
            <a:xfrm>
              <a:off x="1968" y="172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59" name="Line 7"/>
            <p:cNvSpPr>
              <a:spLocks noChangeShapeType="1"/>
            </p:cNvSpPr>
            <p:nvPr/>
          </p:nvSpPr>
          <p:spPr bwMode="auto">
            <a:xfrm flipH="1">
              <a:off x="1008" y="2880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7350" name="Line 8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41275">
            <a:solidFill>
              <a:srgbClr val="124199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89" name="Text Box 9"/>
          <p:cNvSpPr txBox="1">
            <a:spLocks noChangeArrowheads="1"/>
          </p:cNvSpPr>
          <p:nvPr/>
        </p:nvSpPr>
        <p:spPr bwMode="auto">
          <a:xfrm>
            <a:off x="3995738" y="1662113"/>
            <a:ext cx="49545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The dentist was </a:t>
            </a:r>
            <a:r>
              <a:rPr lang="en-US" sz="2400" u="sng" dirty="0">
                <a:solidFill>
                  <a:srgbClr val="F71FA0"/>
                </a:solidFill>
              </a:rPr>
              <a:t>extracting</a:t>
            </a:r>
            <a:r>
              <a:rPr lang="en-US" sz="2400" dirty="0"/>
              <a:t> the molar</a:t>
            </a:r>
            <a:r>
              <a:rPr lang="en-US" sz="2400" dirty="0" smtClean="0"/>
              <a:t> when the power went off.</a:t>
            </a:r>
            <a:endParaRPr lang="en-US" sz="2400" dirty="0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338162" y="3436937"/>
            <a:ext cx="1382713" cy="1460500"/>
            <a:chOff x="3072" y="1680"/>
            <a:chExt cx="1392" cy="1248"/>
          </a:xfrm>
        </p:grpSpPr>
        <p:sp>
          <p:nvSpPr>
            <p:cNvPr id="57356" name="Line 11"/>
            <p:cNvSpPr>
              <a:spLocks noChangeShapeType="1"/>
            </p:cNvSpPr>
            <p:nvPr/>
          </p:nvSpPr>
          <p:spPr bwMode="auto">
            <a:xfrm>
              <a:off x="3072" y="1680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57" name="Line 12"/>
            <p:cNvSpPr>
              <a:spLocks noChangeShapeType="1"/>
            </p:cNvSpPr>
            <p:nvPr/>
          </p:nvSpPr>
          <p:spPr bwMode="auto">
            <a:xfrm flipV="1">
              <a:off x="3072" y="2928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8493" name="AutoShape 13"/>
          <p:cNvSpPr>
            <a:spLocks noChangeArrowheads="1"/>
          </p:cNvSpPr>
          <p:nvPr/>
        </p:nvSpPr>
        <p:spPr bwMode="auto">
          <a:xfrm>
            <a:off x="7185025" y="2660650"/>
            <a:ext cx="1958975" cy="1074737"/>
          </a:xfrm>
          <a:prstGeom prst="wedgeEllipseCallout">
            <a:avLst>
              <a:gd name="adj1" fmla="val -49269"/>
              <a:gd name="adj2" fmla="val 798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b="1" dirty="0">
                <a:solidFill>
                  <a:srgbClr val="FFFFFF"/>
                </a:solidFill>
              </a:rPr>
              <a:t>Separate </a:t>
            </a:r>
          </a:p>
          <a:p>
            <a:pPr algn="ctr" eaLnBrk="0" hangingPunct="0"/>
            <a:r>
              <a:rPr lang="en-US" sz="2000" b="1" dirty="0">
                <a:solidFill>
                  <a:srgbClr val="FFFFFF"/>
                </a:solidFill>
              </a:rPr>
              <a:t>the  </a:t>
            </a:r>
          </a:p>
          <a:p>
            <a:pPr algn="ctr" eaLnBrk="0" hangingPunct="0"/>
            <a:r>
              <a:rPr lang="en-US" sz="2000" b="1" dirty="0">
                <a:solidFill>
                  <a:srgbClr val="FFFFFF"/>
                </a:solidFill>
              </a:rPr>
              <a:t>ending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8494" name="AutoShape 14"/>
          <p:cNvSpPr>
            <a:spLocks noChangeArrowheads="1"/>
          </p:cNvSpPr>
          <p:nvPr/>
        </p:nvSpPr>
        <p:spPr bwMode="auto">
          <a:xfrm>
            <a:off x="269875" y="1585913"/>
            <a:ext cx="2381250" cy="1074737"/>
          </a:xfrm>
          <a:prstGeom prst="wedgeEllipseCallout">
            <a:avLst>
              <a:gd name="adj1" fmla="val 97866"/>
              <a:gd name="adj2" fmla="val -99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>
                <a:solidFill>
                  <a:srgbClr val="FFFFFF"/>
                </a:solidFill>
              </a:rPr>
              <a:t>Discover the Sounds </a:t>
            </a:r>
          </a:p>
          <a:p>
            <a:pPr algn="ctr" eaLnBrk="0" hangingPunct="0"/>
            <a:r>
              <a:rPr lang="en-US" sz="1800" b="1" dirty="0">
                <a:solidFill>
                  <a:srgbClr val="FFFFFF"/>
                </a:solidFill>
              </a:rPr>
              <a:t>AND</a:t>
            </a:r>
            <a:r>
              <a:rPr lang="en-US" sz="1800" dirty="0">
                <a:solidFill>
                  <a:srgbClr val="FFFFFF"/>
                </a:solidFill>
              </a:rPr>
              <a:t> the Context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057400" y="4897437"/>
            <a:ext cx="644278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-108" charset="0"/>
              </a:rPr>
              <a:t>Take out ________ the act of</a:t>
            </a: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48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4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animBg="1"/>
      <p:bldP spid="148493" grpId="0" animBg="1"/>
      <p:bldP spid="14849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Say the Stem, Step 4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ln w="76200">
            <a:solidFill>
              <a:srgbClr val="39C5FF"/>
            </a:solidFill>
          </a:ln>
        </p:spPr>
        <p:txBody>
          <a:bodyPr/>
          <a:lstStyle/>
          <a:p>
            <a:pPr eaLnBrk="1" hangingPunct="1"/>
            <a:r>
              <a:rPr lang="en-US"/>
              <a:t>Try to say the stem (</a:t>
            </a:r>
            <a:r>
              <a:rPr lang="en-US">
                <a:solidFill>
                  <a:schemeClr val="accent2"/>
                </a:solidFill>
              </a:rPr>
              <a:t>the letters that are left after you isolated the beginning and separated the ending</a:t>
            </a:r>
            <a:r>
              <a:rPr lang="en-US"/>
              <a:t>).</a:t>
            </a:r>
          </a:p>
          <a:p>
            <a:pPr eaLnBrk="1" hangingPunct="1"/>
            <a:r>
              <a:rPr lang="en-US"/>
              <a:t>If you can say the stem, blend the beginning and the ending with it to say the word. Check to see if makes sense in context. If so, read 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3810000" cy="1143000"/>
          </a:xfrm>
        </p:spPr>
        <p:txBody>
          <a:bodyPr/>
          <a:lstStyle/>
          <a:p>
            <a:pPr eaLnBrk="1" hangingPunct="1"/>
            <a:r>
              <a:rPr lang="en-US" sz="5400" b="1">
                <a:solidFill>
                  <a:srgbClr val="21F974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DISS</a:t>
            </a:r>
            <a:r>
              <a:rPr 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</a:t>
            </a:r>
            <a:r>
              <a:rPr lang="en-US" sz="5400" b="1">
                <a:effectLst>
                  <a:outerShdw blurRad="38100" dist="38100" dir="2700000" algn="tl">
                    <a:srgbClr val="DDDDDD"/>
                  </a:outerShdw>
                </a:effectLst>
              </a:rPr>
              <a:t>CT</a:t>
            </a:r>
            <a:endParaRPr lang="en-US"/>
          </a:p>
        </p:txBody>
      </p:sp>
      <p:sp>
        <p:nvSpPr>
          <p:cNvPr id="151555" name="AutoShape 3"/>
          <p:cNvSpPr>
            <a:spLocks noChangeArrowheads="1"/>
          </p:cNvSpPr>
          <p:nvPr/>
        </p:nvSpPr>
        <p:spPr bwMode="auto">
          <a:xfrm>
            <a:off x="461963" y="2824163"/>
            <a:ext cx="2130425" cy="1143000"/>
          </a:xfrm>
          <a:prstGeom prst="wedgeEllipseCallout">
            <a:avLst>
              <a:gd name="adj1" fmla="val 71759"/>
              <a:gd name="adj2" fmla="val 715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Isolate</a:t>
            </a:r>
          </a:p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the </a:t>
            </a:r>
          </a:p>
          <a:p>
            <a:pPr algn="ctr" eaLnBrk="0" hangingPunct="0"/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Beginning</a:t>
            </a: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1556" name="Text Box 4"/>
          <p:cNvSpPr txBox="1">
            <a:spLocks noChangeArrowheads="1"/>
          </p:cNvSpPr>
          <p:nvPr/>
        </p:nvSpPr>
        <p:spPr bwMode="auto">
          <a:xfrm>
            <a:off x="3124200" y="3559175"/>
            <a:ext cx="48387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extracting</a:t>
            </a:r>
            <a:endParaRPr lang="en-US" sz="60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744788" y="3300412"/>
            <a:ext cx="1524000" cy="1447800"/>
            <a:chOff x="1008" y="1728"/>
            <a:chExt cx="960" cy="1152"/>
          </a:xfrm>
        </p:grpSpPr>
        <p:sp>
          <p:nvSpPr>
            <p:cNvPr id="60431" name="Line 6"/>
            <p:cNvSpPr>
              <a:spLocks noChangeShapeType="1"/>
            </p:cNvSpPr>
            <p:nvPr/>
          </p:nvSpPr>
          <p:spPr bwMode="auto">
            <a:xfrm>
              <a:off x="1968" y="172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Line 7"/>
            <p:cNvSpPr>
              <a:spLocks noChangeShapeType="1"/>
            </p:cNvSpPr>
            <p:nvPr/>
          </p:nvSpPr>
          <p:spPr bwMode="auto">
            <a:xfrm flipH="1">
              <a:off x="1008" y="2880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0422" name="Line 8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41275">
            <a:solidFill>
              <a:srgbClr val="124199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3" name="Text Box 9"/>
          <p:cNvSpPr txBox="1">
            <a:spLocks noChangeArrowheads="1"/>
          </p:cNvSpPr>
          <p:nvPr/>
        </p:nvSpPr>
        <p:spPr bwMode="auto">
          <a:xfrm>
            <a:off x="3995738" y="1662113"/>
            <a:ext cx="49545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The dentist was </a:t>
            </a:r>
            <a:r>
              <a:rPr lang="en-US" sz="2400" u="sng" dirty="0">
                <a:solidFill>
                  <a:srgbClr val="F71FA0"/>
                </a:solidFill>
              </a:rPr>
              <a:t>extracting</a:t>
            </a:r>
            <a:r>
              <a:rPr lang="en-US" sz="2400" dirty="0"/>
              <a:t> the molar</a:t>
            </a:r>
            <a:r>
              <a:rPr lang="en-US" sz="2400" dirty="0" smtClean="0"/>
              <a:t> when the power went off.</a:t>
            </a:r>
            <a:endParaRPr lang="en-US" sz="2400" dirty="0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319043" y="3236913"/>
            <a:ext cx="1382713" cy="1460500"/>
            <a:chOff x="3072" y="1680"/>
            <a:chExt cx="1392" cy="1248"/>
          </a:xfrm>
        </p:grpSpPr>
        <p:sp>
          <p:nvSpPr>
            <p:cNvPr id="60429" name="Line 11"/>
            <p:cNvSpPr>
              <a:spLocks noChangeShapeType="1"/>
            </p:cNvSpPr>
            <p:nvPr/>
          </p:nvSpPr>
          <p:spPr bwMode="auto">
            <a:xfrm>
              <a:off x="3072" y="1680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Line 12"/>
            <p:cNvSpPr>
              <a:spLocks noChangeShapeType="1"/>
            </p:cNvSpPr>
            <p:nvPr/>
          </p:nvSpPr>
          <p:spPr bwMode="auto">
            <a:xfrm flipV="1">
              <a:off x="3072" y="2928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0425" name="AutoShape 13"/>
          <p:cNvSpPr>
            <a:spLocks noChangeArrowheads="1"/>
          </p:cNvSpPr>
          <p:nvPr/>
        </p:nvSpPr>
        <p:spPr bwMode="auto">
          <a:xfrm>
            <a:off x="7010400" y="2484438"/>
            <a:ext cx="1958975" cy="1074737"/>
          </a:xfrm>
          <a:prstGeom prst="wedgeEllipseCallout">
            <a:avLst>
              <a:gd name="adj1" fmla="val -49269"/>
              <a:gd name="adj2" fmla="val 798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b="1" dirty="0">
                <a:solidFill>
                  <a:srgbClr val="FFFFFF"/>
                </a:solidFill>
              </a:rPr>
              <a:t>Separate </a:t>
            </a:r>
          </a:p>
          <a:p>
            <a:pPr algn="ctr" eaLnBrk="0" hangingPunct="0"/>
            <a:r>
              <a:rPr lang="en-US" sz="2000" b="1" dirty="0">
                <a:solidFill>
                  <a:srgbClr val="FFFFFF"/>
                </a:solidFill>
              </a:rPr>
              <a:t>the  </a:t>
            </a:r>
          </a:p>
          <a:p>
            <a:pPr algn="ctr" eaLnBrk="0" hangingPunct="0"/>
            <a:r>
              <a:rPr lang="en-US" sz="2000" b="1" dirty="0">
                <a:solidFill>
                  <a:srgbClr val="FFFFFF"/>
                </a:solidFill>
              </a:rPr>
              <a:t>ending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60426" name="AutoShape 14"/>
          <p:cNvSpPr>
            <a:spLocks noChangeArrowheads="1"/>
          </p:cNvSpPr>
          <p:nvPr/>
        </p:nvSpPr>
        <p:spPr bwMode="auto">
          <a:xfrm>
            <a:off x="269875" y="1585913"/>
            <a:ext cx="2381250" cy="1074737"/>
          </a:xfrm>
          <a:prstGeom prst="wedgeEllipseCallout">
            <a:avLst>
              <a:gd name="adj1" fmla="val 97866"/>
              <a:gd name="adj2" fmla="val -99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>
                <a:solidFill>
                  <a:srgbClr val="FFFFFF"/>
                </a:solidFill>
              </a:rPr>
              <a:t>Discover the Sounds </a:t>
            </a:r>
          </a:p>
          <a:p>
            <a:pPr algn="ctr" eaLnBrk="0" hangingPunct="0"/>
            <a:r>
              <a:rPr lang="en-US" sz="1800" b="1" dirty="0">
                <a:solidFill>
                  <a:srgbClr val="FFFFFF"/>
                </a:solidFill>
              </a:rPr>
              <a:t>AND</a:t>
            </a:r>
            <a:r>
              <a:rPr lang="en-US" sz="1800" dirty="0">
                <a:solidFill>
                  <a:srgbClr val="FFFFFF"/>
                </a:solidFill>
              </a:rPr>
              <a:t> the Context</a:t>
            </a:r>
          </a:p>
        </p:txBody>
      </p:sp>
      <p:sp>
        <p:nvSpPr>
          <p:cNvPr id="151567" name="AutoShape 15"/>
          <p:cNvSpPr>
            <a:spLocks noChangeArrowheads="1"/>
          </p:cNvSpPr>
          <p:nvPr/>
        </p:nvSpPr>
        <p:spPr bwMode="auto">
          <a:xfrm>
            <a:off x="3810000" y="4748212"/>
            <a:ext cx="2819400" cy="838200"/>
          </a:xfrm>
          <a:prstGeom prst="wedgeEllipseCallout">
            <a:avLst>
              <a:gd name="adj1" fmla="val -505"/>
              <a:gd name="adj2" fmla="val -819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b="1" dirty="0">
                <a:solidFill>
                  <a:srgbClr val="FFFFFF"/>
                </a:solidFill>
              </a:rPr>
              <a:t>Say the stem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362200" y="5586412"/>
            <a:ext cx="586570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-108" charset="0"/>
              </a:rPr>
              <a:t>Take out – pull - the act of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6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AutoShape 2"/>
          <p:cNvSpPr>
            <a:spLocks noChangeArrowheads="1"/>
          </p:cNvSpPr>
          <p:nvPr/>
        </p:nvSpPr>
        <p:spPr bwMode="auto">
          <a:xfrm>
            <a:off x="385763" y="2738438"/>
            <a:ext cx="1524000" cy="1143000"/>
          </a:xfrm>
          <a:prstGeom prst="wedgeEllipseCallout">
            <a:avLst>
              <a:gd name="adj1" fmla="val 60731"/>
              <a:gd name="adj2" fmla="val 684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Isolate</a:t>
            </a:r>
          </a:p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 the </a:t>
            </a:r>
          </a:p>
          <a:p>
            <a:pPr algn="ctr" eaLnBrk="0" hangingPunct="0"/>
            <a:r>
              <a:rPr lang="en-US" sz="1600" b="1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Beginning</a:t>
            </a:r>
            <a:endParaRPr lang="en-US" sz="1600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5651" name="AutoShape 3"/>
          <p:cNvSpPr>
            <a:spLocks noChangeArrowheads="1"/>
          </p:cNvSpPr>
          <p:nvPr/>
        </p:nvSpPr>
        <p:spPr bwMode="auto">
          <a:xfrm>
            <a:off x="6991350" y="2354263"/>
            <a:ext cx="1958975" cy="1074737"/>
          </a:xfrm>
          <a:prstGeom prst="wedgeEllipseCallout">
            <a:avLst>
              <a:gd name="adj1" fmla="val -47324"/>
              <a:gd name="adj2" fmla="val 576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Separate </a:t>
            </a:r>
          </a:p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the  </a:t>
            </a:r>
          </a:p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ending</a:t>
            </a:r>
            <a:endParaRPr lang="en-US" sz="2400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51025" y="3200400"/>
            <a:ext cx="1524000" cy="1447800"/>
            <a:chOff x="1008" y="1728"/>
            <a:chExt cx="960" cy="1152"/>
          </a:xfrm>
        </p:grpSpPr>
        <p:sp>
          <p:nvSpPr>
            <p:cNvPr id="62477" name="Line 5"/>
            <p:cNvSpPr>
              <a:spLocks noChangeShapeType="1"/>
            </p:cNvSpPr>
            <p:nvPr/>
          </p:nvSpPr>
          <p:spPr bwMode="auto">
            <a:xfrm>
              <a:off x="1968" y="172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8" name="Line 6"/>
            <p:cNvSpPr>
              <a:spLocks noChangeShapeType="1"/>
            </p:cNvSpPr>
            <p:nvPr/>
          </p:nvSpPr>
          <p:spPr bwMode="auto">
            <a:xfrm flipH="1">
              <a:off x="1008" y="2880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043714" y="3124200"/>
            <a:ext cx="2895600" cy="1524000"/>
            <a:chOff x="3072" y="1680"/>
            <a:chExt cx="1392" cy="1248"/>
          </a:xfrm>
        </p:grpSpPr>
        <p:sp>
          <p:nvSpPr>
            <p:cNvPr id="62475" name="Line 8"/>
            <p:cNvSpPr>
              <a:spLocks noChangeShapeType="1"/>
            </p:cNvSpPr>
            <p:nvPr/>
          </p:nvSpPr>
          <p:spPr bwMode="auto">
            <a:xfrm>
              <a:off x="3072" y="1680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6" name="Line 9"/>
            <p:cNvSpPr>
              <a:spLocks noChangeShapeType="1"/>
            </p:cNvSpPr>
            <p:nvPr/>
          </p:nvSpPr>
          <p:spPr bwMode="auto">
            <a:xfrm flipV="1">
              <a:off x="3072" y="2928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5658" name="AutoShape 10"/>
          <p:cNvSpPr>
            <a:spLocks noChangeArrowheads="1"/>
          </p:cNvSpPr>
          <p:nvPr/>
        </p:nvSpPr>
        <p:spPr bwMode="auto">
          <a:xfrm>
            <a:off x="2856895" y="4807857"/>
            <a:ext cx="2819400" cy="1219200"/>
          </a:xfrm>
          <a:prstGeom prst="wedgeEllipseCallout">
            <a:avLst>
              <a:gd name="adj1" fmla="val -3208"/>
              <a:gd name="adj2" fmla="val -944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Say the stem</a:t>
            </a:r>
          </a:p>
        </p:txBody>
      </p:sp>
      <p:sp>
        <p:nvSpPr>
          <p:cNvPr id="155659" name="Rectangle 11"/>
          <p:cNvSpPr>
            <a:spLocks noGrp="1" noChangeArrowheads="1"/>
          </p:cNvSpPr>
          <p:nvPr>
            <p:ph type="title"/>
          </p:nvPr>
        </p:nvSpPr>
        <p:spPr>
          <a:xfrm>
            <a:off x="3649663" y="0"/>
            <a:ext cx="5265737" cy="1752600"/>
          </a:xfrm>
        </p:spPr>
        <p:txBody>
          <a:bodyPr/>
          <a:lstStyle/>
          <a:p>
            <a:pPr algn="l" eaLnBrk="1" hangingPunct="1"/>
            <a:r>
              <a:rPr lang="en-US" sz="2000" dirty="0"/>
              <a:t>The doctors all say I need complete rest with no </a:t>
            </a:r>
            <a:r>
              <a:rPr lang="en-US" sz="2000" dirty="0" smtClean="0"/>
              <a:t>strenuous exercise </a:t>
            </a:r>
            <a:r>
              <a:rPr lang="en-US" sz="2000" dirty="0"/>
              <a:t>and no emotional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3300"/>
                </a:solidFill>
              </a:rPr>
              <a:t>excitement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62472" name="Line 12"/>
          <p:cNvSpPr>
            <a:spLocks noChangeShapeType="1"/>
          </p:cNvSpPr>
          <p:nvPr/>
        </p:nvSpPr>
        <p:spPr bwMode="auto">
          <a:xfrm flipV="1">
            <a:off x="0" y="1981200"/>
            <a:ext cx="9144000" cy="0"/>
          </a:xfrm>
          <a:prstGeom prst="line">
            <a:avLst/>
          </a:prstGeom>
          <a:noFill/>
          <a:ln w="50800">
            <a:solidFill>
              <a:srgbClr val="124199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61" name="AutoShape 13"/>
          <p:cNvSpPr>
            <a:spLocks noChangeArrowheads="1"/>
          </p:cNvSpPr>
          <p:nvPr/>
        </p:nvSpPr>
        <p:spPr bwMode="auto">
          <a:xfrm>
            <a:off x="231775" y="279400"/>
            <a:ext cx="2381250" cy="1397000"/>
          </a:xfrm>
          <a:prstGeom prst="wedgeEllipseCallout">
            <a:avLst>
              <a:gd name="adj1" fmla="val 94667"/>
              <a:gd name="adj2" fmla="val 1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Discover the Sounds </a:t>
            </a:r>
          </a:p>
          <a:p>
            <a:pPr algn="ctr" eaLnBrk="0" hangingPunct="0"/>
            <a:r>
              <a:rPr lang="en-US" sz="1800" b="1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AND</a:t>
            </a:r>
            <a:r>
              <a:rPr lang="en-US" sz="1800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 the Context</a:t>
            </a:r>
          </a:p>
        </p:txBody>
      </p:sp>
      <p:sp>
        <p:nvSpPr>
          <p:cNvPr id="155662" name="Text Box 14"/>
          <p:cNvSpPr txBox="1">
            <a:spLocks noChangeArrowheads="1"/>
          </p:cNvSpPr>
          <p:nvPr/>
        </p:nvSpPr>
        <p:spPr bwMode="auto">
          <a:xfrm>
            <a:off x="2190750" y="3275013"/>
            <a:ext cx="5477631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ＭＳ Ｐゴシック" charset="-128"/>
              </a:rPr>
              <a:t>excitement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 animBg="1"/>
      <p:bldP spid="155651" grpId="0" animBg="1"/>
      <p:bldP spid="155658" grpId="0" animBg="1"/>
      <p:bldP spid="155659" grpId="0"/>
      <p:bldP spid="155661" grpId="0" animBg="1"/>
      <p:bldP spid="1556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2751138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4800" b="1" dirty="0"/>
              <a:t>There may be</a:t>
            </a:r>
          </a:p>
          <a:p>
            <a:pPr eaLnBrk="1" hangingPunct="1">
              <a:buFontTx/>
              <a:buNone/>
            </a:pPr>
            <a:r>
              <a:rPr lang="en-US" sz="4800" b="1" dirty="0"/>
              <a:t>			</a:t>
            </a:r>
            <a:r>
              <a:rPr lang="en-US" sz="4800" b="1" dirty="0" smtClean="0"/>
              <a:t> 			</a:t>
            </a:r>
            <a:r>
              <a:rPr lang="en-US" sz="4800" b="1" dirty="0" smtClean="0">
                <a:solidFill>
                  <a:schemeClr val="accent2"/>
                </a:solidFill>
              </a:rPr>
              <a:t>more </a:t>
            </a:r>
            <a:r>
              <a:rPr lang="en-US" sz="4800" b="1" dirty="0">
                <a:solidFill>
                  <a:schemeClr val="accent2"/>
                </a:solidFill>
              </a:rPr>
              <a:t>than one</a:t>
            </a:r>
            <a:r>
              <a:rPr lang="en-US" sz="4800" b="1" dirty="0"/>
              <a:t> </a:t>
            </a:r>
          </a:p>
          <a:p>
            <a:pPr eaLnBrk="1" hangingPunct="1">
              <a:buFontTx/>
              <a:buNone/>
            </a:pPr>
            <a:r>
              <a:rPr lang="en-US" sz="4800" b="1" dirty="0"/>
              <a:t>					</a:t>
            </a:r>
            <a:r>
              <a:rPr lang="en-US" sz="4800" b="1" dirty="0" smtClean="0"/>
              <a:t>				word </a:t>
            </a:r>
            <a:r>
              <a:rPr lang="en-US" sz="4800" b="1" dirty="0"/>
              <a:t>ending!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4572000" y="2667000"/>
            <a:ext cx="2971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9600" b="1">
                <a:latin typeface="Times" charset="0"/>
                <a:ea typeface="ＭＳ Ｐゴシック" charset="-128"/>
                <a:cs typeface="ＭＳ Ｐゴシック" charset="-128"/>
              </a:rPr>
              <a:t>ment</a:t>
            </a:r>
            <a:endParaRPr lang="en-US" sz="9600" b="1">
              <a:solidFill>
                <a:srgbClr val="EE301F"/>
              </a:solidFill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914400" y="2743200"/>
            <a:ext cx="15240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9600" b="1">
                <a:latin typeface="Times" charset="0"/>
                <a:ea typeface="ＭＳ Ｐゴシック" charset="-128"/>
                <a:cs typeface="ＭＳ Ｐゴシック" charset="-128"/>
              </a:rPr>
              <a:t>de</a:t>
            </a:r>
            <a:endParaRPr lang="en-US" sz="5400" b="1">
              <a:solidFill>
                <a:srgbClr val="3CF723"/>
              </a:solidFill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810000" y="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endParaRPr lang="en-US" sz="4000" b="1">
              <a:solidFill>
                <a:srgbClr val="3CF723"/>
              </a:solidFill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2209800" y="2667000"/>
            <a:ext cx="2590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9600" b="1">
                <a:latin typeface="Times" charset="0"/>
                <a:ea typeface="ＭＳ Ｐゴシック" charset="-128"/>
                <a:cs typeface="ＭＳ Ｐゴシック" charset="-128"/>
              </a:rPr>
              <a:t>part</a:t>
            </a: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7239000" y="2667000"/>
            <a:ext cx="12192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9600" b="1">
                <a:latin typeface="Times" charset="0"/>
                <a:ea typeface="ＭＳ Ｐゴシック" charset="-128"/>
                <a:cs typeface="ＭＳ Ｐゴシック" charset="-128"/>
              </a:rPr>
              <a:t>al</a:t>
            </a:r>
            <a:endParaRPr lang="en-US" sz="9600" b="1">
              <a:solidFill>
                <a:srgbClr val="EE301F"/>
              </a:solidFill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8727" name="AutoShape 7"/>
          <p:cNvSpPr>
            <a:spLocks noChangeArrowheads="1"/>
          </p:cNvSpPr>
          <p:nvPr/>
        </p:nvSpPr>
        <p:spPr bwMode="auto">
          <a:xfrm>
            <a:off x="228600" y="1524000"/>
            <a:ext cx="1828800" cy="1143000"/>
          </a:xfrm>
          <a:prstGeom prst="wedgeEllipseCallout">
            <a:avLst>
              <a:gd name="adj1" fmla="val 37935"/>
              <a:gd name="adj2" fmla="val 79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Isolate</a:t>
            </a:r>
          </a:p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 the </a:t>
            </a:r>
          </a:p>
          <a:p>
            <a:pPr algn="ctr" eaLnBrk="0" hangingPunct="0"/>
            <a:r>
              <a:rPr lang="en-US" sz="1800" b="1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Beginning</a:t>
            </a:r>
            <a:endParaRPr lang="en-US" sz="1800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8728" name="AutoShape 8"/>
          <p:cNvSpPr>
            <a:spLocks noChangeArrowheads="1"/>
          </p:cNvSpPr>
          <p:nvPr/>
        </p:nvSpPr>
        <p:spPr bwMode="auto">
          <a:xfrm>
            <a:off x="6858000" y="1295400"/>
            <a:ext cx="1752600" cy="1143000"/>
          </a:xfrm>
          <a:prstGeom prst="wedgeEllipseCallout">
            <a:avLst>
              <a:gd name="adj1" fmla="val -56792"/>
              <a:gd name="adj2" fmla="val 994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Separate </a:t>
            </a:r>
          </a:p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the  </a:t>
            </a:r>
          </a:p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Ending</a:t>
            </a:r>
            <a:r>
              <a:rPr lang="en-US" sz="2000" b="1" dirty="0">
                <a:solidFill>
                  <a:schemeClr val="bg1"/>
                </a:solidFill>
                <a:ea typeface="ＭＳ Ｐゴシック" charset="-128"/>
                <a:cs typeface="ＭＳ Ｐゴシック" charset="-128"/>
              </a:rPr>
              <a:t>s</a:t>
            </a:r>
            <a:endParaRPr lang="en-US" sz="2400" dirty="0">
              <a:solidFill>
                <a:schemeClr val="bg1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62000" y="2667000"/>
            <a:ext cx="1524000" cy="1447800"/>
            <a:chOff x="1008" y="1728"/>
            <a:chExt cx="960" cy="1152"/>
          </a:xfrm>
        </p:grpSpPr>
        <p:sp>
          <p:nvSpPr>
            <p:cNvPr id="65555" name="Line 10"/>
            <p:cNvSpPr>
              <a:spLocks noChangeShapeType="1"/>
            </p:cNvSpPr>
            <p:nvPr/>
          </p:nvSpPr>
          <p:spPr bwMode="auto">
            <a:xfrm>
              <a:off x="1968" y="172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6" name="Line 11"/>
            <p:cNvSpPr>
              <a:spLocks noChangeShapeType="1"/>
            </p:cNvSpPr>
            <p:nvPr/>
          </p:nvSpPr>
          <p:spPr bwMode="auto">
            <a:xfrm flipH="1">
              <a:off x="1008" y="2880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572000" y="2698750"/>
            <a:ext cx="2895600" cy="1524000"/>
            <a:chOff x="3072" y="1680"/>
            <a:chExt cx="1392" cy="1248"/>
          </a:xfrm>
        </p:grpSpPr>
        <p:sp>
          <p:nvSpPr>
            <p:cNvPr id="65553" name="Line 13"/>
            <p:cNvSpPr>
              <a:spLocks noChangeShapeType="1"/>
            </p:cNvSpPr>
            <p:nvPr/>
          </p:nvSpPr>
          <p:spPr bwMode="auto">
            <a:xfrm>
              <a:off x="3072" y="1680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4" name="Line 14"/>
            <p:cNvSpPr>
              <a:spLocks noChangeShapeType="1"/>
            </p:cNvSpPr>
            <p:nvPr/>
          </p:nvSpPr>
          <p:spPr bwMode="auto">
            <a:xfrm flipV="1">
              <a:off x="3072" y="2928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8735" name="AutoShape 15"/>
          <p:cNvSpPr>
            <a:spLocks noChangeArrowheads="1"/>
          </p:cNvSpPr>
          <p:nvPr/>
        </p:nvSpPr>
        <p:spPr bwMode="auto">
          <a:xfrm>
            <a:off x="2438400" y="4495800"/>
            <a:ext cx="2819400" cy="1198563"/>
          </a:xfrm>
          <a:prstGeom prst="wedgeEllipseCallout">
            <a:avLst>
              <a:gd name="adj1" fmla="val -3208"/>
              <a:gd name="adj2" fmla="val -95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Say the Stem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7299325" y="2968625"/>
            <a:ext cx="1150938" cy="1076325"/>
            <a:chOff x="3072" y="1680"/>
            <a:chExt cx="1392" cy="1248"/>
          </a:xfrm>
        </p:grpSpPr>
        <p:sp>
          <p:nvSpPr>
            <p:cNvPr id="65551" name="Line 17"/>
            <p:cNvSpPr>
              <a:spLocks noChangeShapeType="1"/>
            </p:cNvSpPr>
            <p:nvPr/>
          </p:nvSpPr>
          <p:spPr bwMode="auto">
            <a:xfrm>
              <a:off x="3072" y="1680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2" name="Line 18"/>
            <p:cNvSpPr>
              <a:spLocks noChangeShapeType="1"/>
            </p:cNvSpPr>
            <p:nvPr/>
          </p:nvSpPr>
          <p:spPr bwMode="auto">
            <a:xfrm flipV="1">
              <a:off x="3072" y="2928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8739" name="Rectangle 19"/>
          <p:cNvSpPr>
            <a:spLocks noChangeArrowheads="1"/>
          </p:cNvSpPr>
          <p:nvPr/>
        </p:nvSpPr>
        <p:spPr bwMode="auto">
          <a:xfrm>
            <a:off x="228600" y="0"/>
            <a:ext cx="381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5400" b="1">
                <a:solidFill>
                  <a:srgbClr val="21F974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DISS</a:t>
            </a:r>
            <a:r>
              <a:rPr lang="en-US" sz="5400" b="1">
                <a:effectLst>
                  <a:outerShdw blurRad="38100" dist="38100" dir="2700000" algn="tl">
                    <a:srgbClr val="DDDDDD"/>
                  </a:outerShdw>
                </a:effectLst>
              </a:rPr>
              <a:t>E</a:t>
            </a:r>
            <a:r>
              <a:rPr 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CT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65550" name="Line 20"/>
          <p:cNvSpPr>
            <a:spLocks noChangeShapeType="1"/>
          </p:cNvSpPr>
          <p:nvPr/>
        </p:nvSpPr>
        <p:spPr bwMode="auto">
          <a:xfrm flipV="1">
            <a:off x="0" y="1066800"/>
            <a:ext cx="9144000" cy="0"/>
          </a:xfrm>
          <a:prstGeom prst="line">
            <a:avLst/>
          </a:prstGeom>
          <a:noFill/>
          <a:ln w="50800">
            <a:solidFill>
              <a:srgbClr val="124199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5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7" grpId="0" animBg="1"/>
      <p:bldP spid="158728" grpId="0" animBg="1"/>
      <p:bldP spid="1587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609600" y="4416425"/>
            <a:ext cx="2819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381000" y="1749425"/>
            <a:ext cx="2971800" cy="2514600"/>
          </a:xfrm>
          <a:prstGeom prst="rect">
            <a:avLst/>
          </a:prstGeom>
          <a:noFill/>
          <a:ln w="5080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5562600" y="1673225"/>
            <a:ext cx="3352800" cy="2590800"/>
          </a:xfrm>
          <a:prstGeom prst="rect">
            <a:avLst/>
          </a:prstGeom>
          <a:noFill/>
          <a:ln w="50800">
            <a:solidFill>
              <a:srgbClr val="E91F16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304800" y="4873625"/>
            <a:ext cx="8534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3200" b="1">
              <a:latin typeface="Courier" charset="0"/>
              <a:ea typeface="ＭＳ Ｐゴシック" charset="-128"/>
              <a:cs typeface="ＭＳ Ｐゴシック" charset="-128"/>
            </a:endParaRPr>
          </a:p>
          <a:p>
            <a:pPr eaLnBrk="0" hangingPunct="0">
              <a:spcBef>
                <a:spcPct val="50000"/>
              </a:spcBef>
            </a:pPr>
            <a:endParaRPr lang="en-US" sz="3200" b="1">
              <a:latin typeface="Courier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304800" y="4996657"/>
            <a:ext cx="8686800" cy="1188243"/>
          </a:xfrm>
          <a:prstGeom prst="rect">
            <a:avLst/>
          </a:prstGeom>
          <a:noFill/>
          <a:ln w="508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228600" y="4611271"/>
            <a:ext cx="8610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  <a:ea typeface="ＭＳ Ｐゴシック" charset="-128"/>
                <a:cs typeface="ＭＳ Ｐゴシック" charset="-128"/>
              </a:rPr>
              <a:t>Isolate the beginning and separate the ending of these words.  Can you say the stem?</a:t>
            </a:r>
            <a:endParaRPr lang="en-US" sz="1600" b="1" dirty="0">
              <a:latin typeface="Helvetic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1066800" y="2892425"/>
            <a:ext cx="14271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200" b="1">
                <a:ea typeface="ＭＳ Ｐゴシック" charset="-128"/>
                <a:cs typeface="ＭＳ Ｐゴシック" charset="-128"/>
              </a:rPr>
              <a:t>ablaze</a:t>
            </a: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762000" y="2130425"/>
            <a:ext cx="2081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200" b="1" dirty="0">
                <a:ea typeface="ＭＳ Ｐゴシック" charset="-128"/>
                <a:cs typeface="ＭＳ Ｐゴシック" charset="-128"/>
              </a:rPr>
              <a:t>nonsense</a:t>
            </a:r>
          </a:p>
        </p:txBody>
      </p:sp>
      <p:sp>
        <p:nvSpPr>
          <p:cNvPr id="67595" name="Rectangle 11"/>
          <p:cNvSpPr>
            <a:spLocks noChangeArrowheads="1"/>
          </p:cNvSpPr>
          <p:nvPr/>
        </p:nvSpPr>
        <p:spPr bwMode="auto">
          <a:xfrm>
            <a:off x="5943600" y="1978025"/>
            <a:ext cx="1944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200" b="1">
                <a:ea typeface="ＭＳ Ｐゴシック" charset="-128"/>
                <a:cs typeface="ＭＳ Ｐゴシック" charset="-128"/>
              </a:rPr>
              <a:t>fluttering</a:t>
            </a:r>
          </a:p>
        </p:txBody>
      </p:sp>
      <p:sp>
        <p:nvSpPr>
          <p:cNvPr id="67596" name="Rectangle 12"/>
          <p:cNvSpPr>
            <a:spLocks noChangeArrowheads="1"/>
          </p:cNvSpPr>
          <p:nvPr/>
        </p:nvSpPr>
        <p:spPr bwMode="auto">
          <a:xfrm>
            <a:off x="5867400" y="2816225"/>
            <a:ext cx="2352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200" b="1">
                <a:ea typeface="ＭＳ Ｐゴシック" charset="-128"/>
                <a:cs typeface="ＭＳ Ｐゴシック" charset="-128"/>
              </a:rPr>
              <a:t>censorship</a:t>
            </a:r>
          </a:p>
        </p:txBody>
      </p:sp>
      <p:sp>
        <p:nvSpPr>
          <p:cNvPr id="67597" name="Rectangle 13"/>
          <p:cNvSpPr>
            <a:spLocks noChangeArrowheads="1"/>
          </p:cNvSpPr>
          <p:nvPr/>
        </p:nvSpPr>
        <p:spPr bwMode="auto">
          <a:xfrm>
            <a:off x="511968" y="4996657"/>
            <a:ext cx="17192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200" b="1" dirty="0">
                <a:ea typeface="ＭＳ Ｐゴシック" charset="-128"/>
                <a:cs typeface="ＭＳ Ｐゴシック" charset="-128"/>
              </a:rPr>
              <a:t>insanity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11175" y="4997448"/>
            <a:ext cx="7278688" cy="1187450"/>
            <a:chOff x="322" y="3390"/>
            <a:chExt cx="4585" cy="748"/>
          </a:xfrm>
        </p:grpSpPr>
        <p:sp>
          <p:nvSpPr>
            <p:cNvPr id="67636" name="Rectangle 15"/>
            <p:cNvSpPr>
              <a:spLocks noChangeArrowheads="1"/>
            </p:cNvSpPr>
            <p:nvPr/>
          </p:nvSpPr>
          <p:spPr bwMode="auto">
            <a:xfrm>
              <a:off x="322" y="3773"/>
              <a:ext cx="209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3200" b="1" dirty="0">
                  <a:ea typeface="ＭＳ Ｐゴシック" charset="-128"/>
                  <a:cs typeface="ＭＳ Ｐゴシック" charset="-128"/>
                </a:rPr>
                <a:t>noncombustible</a:t>
              </a:r>
            </a:p>
          </p:txBody>
        </p:sp>
        <p:sp>
          <p:nvSpPr>
            <p:cNvPr id="67637" name="Rectangle 16"/>
            <p:cNvSpPr>
              <a:spLocks noChangeArrowheads="1"/>
            </p:cNvSpPr>
            <p:nvPr/>
          </p:nvSpPr>
          <p:spPr bwMode="auto">
            <a:xfrm>
              <a:off x="3355" y="3390"/>
              <a:ext cx="155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3200" b="1" dirty="0">
                  <a:ea typeface="ＭＳ Ｐゴシック" charset="-128"/>
                  <a:cs typeface="ＭＳ Ｐゴシック" charset="-128"/>
                </a:rPr>
                <a:t>illumination</a:t>
              </a:r>
            </a:p>
          </p:txBody>
        </p:sp>
        <p:sp>
          <p:nvSpPr>
            <p:cNvPr id="67638" name="Rectangle 17"/>
            <p:cNvSpPr>
              <a:spLocks noChangeArrowheads="1"/>
            </p:cNvSpPr>
            <p:nvPr/>
          </p:nvSpPr>
          <p:spPr bwMode="auto">
            <a:xfrm>
              <a:off x="3355" y="3773"/>
              <a:ext cx="153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3200" b="1" dirty="0">
                  <a:ea typeface="ＭＳ Ｐゴシック" charset="-128"/>
                  <a:cs typeface="ＭＳ Ｐゴシック" charset="-128"/>
                </a:rPr>
                <a:t>unclenched</a:t>
              </a:r>
            </a:p>
          </p:txBody>
        </p:sp>
      </p:grpSp>
      <p:sp>
        <p:nvSpPr>
          <p:cNvPr id="67599" name="Rectangle 18"/>
          <p:cNvSpPr>
            <a:spLocks noChangeArrowheads="1"/>
          </p:cNvSpPr>
          <p:nvPr/>
        </p:nvSpPr>
        <p:spPr bwMode="auto">
          <a:xfrm>
            <a:off x="838200" y="1444625"/>
            <a:ext cx="2438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787" name="Text Box 19"/>
          <p:cNvSpPr txBox="1">
            <a:spLocks noChangeArrowheads="1"/>
          </p:cNvSpPr>
          <p:nvPr/>
        </p:nvSpPr>
        <p:spPr bwMode="auto">
          <a:xfrm>
            <a:off x="731838" y="1508125"/>
            <a:ext cx="23415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ＭＳ Ｐゴシック" charset="-128"/>
              </a:rPr>
              <a:t> Isolate the Beginning</a:t>
            </a:r>
            <a:endParaRPr lang="en-US" sz="1600" b="1">
              <a:ea typeface="ＭＳ Ｐゴシック" charset="-128"/>
              <a:cs typeface="ＭＳ Ｐゴシック" charset="-128"/>
            </a:endParaRPr>
          </a:p>
        </p:txBody>
      </p:sp>
      <p:sp>
        <p:nvSpPr>
          <p:cNvPr id="67601" name="Rectangle 20"/>
          <p:cNvSpPr>
            <a:spLocks noChangeArrowheads="1"/>
          </p:cNvSpPr>
          <p:nvPr/>
        </p:nvSpPr>
        <p:spPr bwMode="auto">
          <a:xfrm>
            <a:off x="5791200" y="1444625"/>
            <a:ext cx="2438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789" name="Text Box 21"/>
          <p:cNvSpPr txBox="1">
            <a:spLocks noChangeArrowheads="1"/>
          </p:cNvSpPr>
          <p:nvPr/>
        </p:nvSpPr>
        <p:spPr bwMode="auto">
          <a:xfrm>
            <a:off x="5791200" y="1444625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ＭＳ Ｐゴシック" charset="-128"/>
              </a:rPr>
              <a:t>  Separate the Ending</a:t>
            </a:r>
            <a:endParaRPr lang="en-US" sz="2000" b="1">
              <a:ea typeface="ＭＳ Ｐゴシック" charset="-128"/>
              <a:cs typeface="ＭＳ Ｐゴシック" charset="-128"/>
            </a:endParaRPr>
          </a:p>
        </p:txBody>
      </p:sp>
      <p:sp>
        <p:nvSpPr>
          <p:cNvPr id="67603" name="WordArt 22"/>
          <p:cNvSpPr>
            <a:spLocks noChangeArrowheads="1" noChangeShapeType="1" noTextEdit="1"/>
          </p:cNvSpPr>
          <p:nvPr/>
        </p:nvSpPr>
        <p:spPr bwMode="auto">
          <a:xfrm>
            <a:off x="2613025" y="357188"/>
            <a:ext cx="3857625" cy="7810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  <a:ea typeface="Impact"/>
                <a:cs typeface="Impact"/>
              </a:rPr>
              <a:t>DISSECT</a:t>
            </a: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731838" y="2176463"/>
            <a:ext cx="838200" cy="609600"/>
            <a:chOff x="480" y="1536"/>
            <a:chExt cx="528" cy="384"/>
          </a:xfrm>
        </p:grpSpPr>
        <p:sp>
          <p:nvSpPr>
            <p:cNvPr id="67634" name="Line 24"/>
            <p:cNvSpPr>
              <a:spLocks noChangeShapeType="1"/>
            </p:cNvSpPr>
            <p:nvPr/>
          </p:nvSpPr>
          <p:spPr bwMode="auto">
            <a:xfrm>
              <a:off x="1008" y="153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35" name="Line 25"/>
            <p:cNvSpPr>
              <a:spLocks noChangeShapeType="1"/>
            </p:cNvSpPr>
            <p:nvPr/>
          </p:nvSpPr>
          <p:spPr bwMode="auto">
            <a:xfrm flipH="1">
              <a:off x="480" y="19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533400" y="2816225"/>
            <a:ext cx="838200" cy="609600"/>
            <a:chOff x="480" y="1536"/>
            <a:chExt cx="528" cy="384"/>
          </a:xfrm>
        </p:grpSpPr>
        <p:sp>
          <p:nvSpPr>
            <p:cNvPr id="67632" name="Line 27"/>
            <p:cNvSpPr>
              <a:spLocks noChangeShapeType="1"/>
            </p:cNvSpPr>
            <p:nvPr/>
          </p:nvSpPr>
          <p:spPr bwMode="auto">
            <a:xfrm>
              <a:off x="1008" y="153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33" name="Line 28"/>
            <p:cNvSpPr>
              <a:spLocks noChangeShapeType="1"/>
            </p:cNvSpPr>
            <p:nvPr/>
          </p:nvSpPr>
          <p:spPr bwMode="auto">
            <a:xfrm flipH="1">
              <a:off x="480" y="19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7606" name="Rectangle 29"/>
          <p:cNvSpPr>
            <a:spLocks noChangeArrowheads="1"/>
          </p:cNvSpPr>
          <p:nvPr/>
        </p:nvSpPr>
        <p:spPr bwMode="auto">
          <a:xfrm>
            <a:off x="685800" y="3502025"/>
            <a:ext cx="2081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200" b="1">
                <a:ea typeface="ＭＳ Ｐゴシック" charset="-128"/>
                <a:cs typeface="ＭＳ Ｐゴシック" charset="-128"/>
              </a:rPr>
              <a:t>transform</a:t>
            </a:r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457200" y="3395663"/>
            <a:ext cx="1219200" cy="609600"/>
            <a:chOff x="480" y="1536"/>
            <a:chExt cx="528" cy="384"/>
          </a:xfrm>
        </p:grpSpPr>
        <p:sp>
          <p:nvSpPr>
            <p:cNvPr id="67630" name="Line 31"/>
            <p:cNvSpPr>
              <a:spLocks noChangeShapeType="1"/>
            </p:cNvSpPr>
            <p:nvPr/>
          </p:nvSpPr>
          <p:spPr bwMode="auto">
            <a:xfrm>
              <a:off x="1008" y="153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31" name="Line 32"/>
            <p:cNvSpPr>
              <a:spLocks noChangeShapeType="1"/>
            </p:cNvSpPr>
            <p:nvPr/>
          </p:nvSpPr>
          <p:spPr bwMode="auto">
            <a:xfrm flipH="1">
              <a:off x="480" y="19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6770689" y="1673225"/>
            <a:ext cx="998537" cy="914400"/>
            <a:chOff x="4368" y="1296"/>
            <a:chExt cx="960" cy="576"/>
          </a:xfrm>
        </p:grpSpPr>
        <p:grpSp>
          <p:nvGrpSpPr>
            <p:cNvPr id="7" name="Group 34"/>
            <p:cNvGrpSpPr>
              <a:grpSpLocks/>
            </p:cNvGrpSpPr>
            <p:nvPr/>
          </p:nvGrpSpPr>
          <p:grpSpPr bwMode="auto">
            <a:xfrm>
              <a:off x="4704" y="1296"/>
              <a:ext cx="624" cy="528"/>
              <a:chOff x="4704" y="1392"/>
              <a:chExt cx="624" cy="528"/>
            </a:xfrm>
          </p:grpSpPr>
          <p:sp>
            <p:nvSpPr>
              <p:cNvPr id="67628" name="Line 35"/>
              <p:cNvSpPr>
                <a:spLocks noChangeShapeType="1"/>
              </p:cNvSpPr>
              <p:nvPr/>
            </p:nvSpPr>
            <p:spPr bwMode="auto">
              <a:xfrm>
                <a:off x="4704" y="1392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629" name="Line 36"/>
              <p:cNvSpPr>
                <a:spLocks noChangeShapeType="1"/>
              </p:cNvSpPr>
              <p:nvPr/>
            </p:nvSpPr>
            <p:spPr bwMode="auto">
              <a:xfrm>
                <a:off x="4704" y="192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4368" y="1344"/>
              <a:ext cx="624" cy="528"/>
              <a:chOff x="4704" y="1392"/>
              <a:chExt cx="624" cy="528"/>
            </a:xfrm>
          </p:grpSpPr>
          <p:sp>
            <p:nvSpPr>
              <p:cNvPr id="67626" name="Line 38"/>
              <p:cNvSpPr>
                <a:spLocks noChangeShapeType="1"/>
              </p:cNvSpPr>
              <p:nvPr/>
            </p:nvSpPr>
            <p:spPr bwMode="auto">
              <a:xfrm>
                <a:off x="4704" y="1392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627" name="Line 39"/>
              <p:cNvSpPr>
                <a:spLocks noChangeShapeType="1"/>
              </p:cNvSpPr>
              <p:nvPr/>
            </p:nvSpPr>
            <p:spPr bwMode="auto">
              <a:xfrm>
                <a:off x="4704" y="192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" name="Group 40"/>
          <p:cNvGrpSpPr>
            <a:grpSpLocks/>
          </p:cNvGrpSpPr>
          <p:nvPr/>
        </p:nvGrpSpPr>
        <p:grpSpPr bwMode="auto">
          <a:xfrm>
            <a:off x="6877050" y="2709863"/>
            <a:ext cx="1343025" cy="685800"/>
            <a:chOff x="4368" y="1968"/>
            <a:chExt cx="912" cy="432"/>
          </a:xfrm>
        </p:grpSpPr>
        <p:grpSp>
          <p:nvGrpSpPr>
            <p:cNvPr id="10" name="Group 41"/>
            <p:cNvGrpSpPr>
              <a:grpSpLocks/>
            </p:cNvGrpSpPr>
            <p:nvPr/>
          </p:nvGrpSpPr>
          <p:grpSpPr bwMode="auto">
            <a:xfrm>
              <a:off x="4656" y="1968"/>
              <a:ext cx="624" cy="384"/>
              <a:chOff x="4704" y="1392"/>
              <a:chExt cx="624" cy="528"/>
            </a:xfrm>
          </p:grpSpPr>
          <p:sp>
            <p:nvSpPr>
              <p:cNvPr id="67622" name="Line 42"/>
              <p:cNvSpPr>
                <a:spLocks noChangeShapeType="1"/>
              </p:cNvSpPr>
              <p:nvPr/>
            </p:nvSpPr>
            <p:spPr bwMode="auto">
              <a:xfrm>
                <a:off x="4704" y="1392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623" name="Line 43"/>
              <p:cNvSpPr>
                <a:spLocks noChangeShapeType="1"/>
              </p:cNvSpPr>
              <p:nvPr/>
            </p:nvSpPr>
            <p:spPr bwMode="auto">
              <a:xfrm>
                <a:off x="4704" y="192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" name="Group 44"/>
            <p:cNvGrpSpPr>
              <a:grpSpLocks/>
            </p:cNvGrpSpPr>
            <p:nvPr/>
          </p:nvGrpSpPr>
          <p:grpSpPr bwMode="auto">
            <a:xfrm>
              <a:off x="4368" y="2016"/>
              <a:ext cx="624" cy="384"/>
              <a:chOff x="4704" y="1392"/>
              <a:chExt cx="624" cy="528"/>
            </a:xfrm>
          </p:grpSpPr>
          <p:sp>
            <p:nvSpPr>
              <p:cNvPr id="67620" name="Line 45"/>
              <p:cNvSpPr>
                <a:spLocks noChangeShapeType="1"/>
              </p:cNvSpPr>
              <p:nvPr/>
            </p:nvSpPr>
            <p:spPr bwMode="auto">
              <a:xfrm>
                <a:off x="4704" y="1392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621" name="Line 46"/>
              <p:cNvSpPr>
                <a:spLocks noChangeShapeType="1"/>
              </p:cNvSpPr>
              <p:nvPr/>
            </p:nvSpPr>
            <p:spPr bwMode="auto">
              <a:xfrm>
                <a:off x="4704" y="192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7610" name="Rectangle 47"/>
          <p:cNvSpPr>
            <a:spLocks noChangeArrowheads="1"/>
          </p:cNvSpPr>
          <p:nvPr/>
        </p:nvSpPr>
        <p:spPr bwMode="auto">
          <a:xfrm>
            <a:off x="5638800" y="3578225"/>
            <a:ext cx="2871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200" b="1" dirty="0">
                <a:ea typeface="ＭＳ Ｐゴシック" charset="-128"/>
                <a:cs typeface="ＭＳ Ｐゴシック" charset="-128"/>
              </a:rPr>
              <a:t>mindlessness</a:t>
            </a:r>
          </a:p>
        </p:txBody>
      </p:sp>
      <p:grpSp>
        <p:nvGrpSpPr>
          <p:cNvPr id="12" name="Group 48"/>
          <p:cNvGrpSpPr>
            <a:grpSpLocks/>
          </p:cNvGrpSpPr>
          <p:nvPr/>
        </p:nvGrpSpPr>
        <p:grpSpPr bwMode="auto">
          <a:xfrm>
            <a:off x="6757268" y="3681662"/>
            <a:ext cx="1472332" cy="500062"/>
            <a:chOff x="4378" y="2400"/>
            <a:chExt cx="1046" cy="480"/>
          </a:xfrm>
        </p:grpSpPr>
        <p:grpSp>
          <p:nvGrpSpPr>
            <p:cNvPr id="13" name="Group 49"/>
            <p:cNvGrpSpPr>
              <a:grpSpLocks/>
            </p:cNvGrpSpPr>
            <p:nvPr/>
          </p:nvGrpSpPr>
          <p:grpSpPr bwMode="auto">
            <a:xfrm>
              <a:off x="4378" y="2400"/>
              <a:ext cx="470" cy="480"/>
              <a:chOff x="4858" y="1392"/>
              <a:chExt cx="470" cy="528"/>
            </a:xfrm>
          </p:grpSpPr>
          <p:sp>
            <p:nvSpPr>
              <p:cNvPr id="67616" name="Line 50"/>
              <p:cNvSpPr>
                <a:spLocks noChangeShapeType="1"/>
              </p:cNvSpPr>
              <p:nvPr/>
            </p:nvSpPr>
            <p:spPr bwMode="auto">
              <a:xfrm>
                <a:off x="4858" y="1392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617" name="Line 51"/>
              <p:cNvSpPr>
                <a:spLocks noChangeShapeType="1"/>
              </p:cNvSpPr>
              <p:nvPr/>
            </p:nvSpPr>
            <p:spPr bwMode="auto">
              <a:xfrm>
                <a:off x="4858" y="1920"/>
                <a:ext cx="47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52"/>
            <p:cNvGrpSpPr>
              <a:grpSpLocks/>
            </p:cNvGrpSpPr>
            <p:nvPr/>
          </p:nvGrpSpPr>
          <p:grpSpPr bwMode="auto">
            <a:xfrm>
              <a:off x="4800" y="2417"/>
              <a:ext cx="624" cy="384"/>
              <a:chOff x="4704" y="1415"/>
              <a:chExt cx="624" cy="528"/>
            </a:xfrm>
          </p:grpSpPr>
          <p:sp>
            <p:nvSpPr>
              <p:cNvPr id="67615" name="Line 54"/>
              <p:cNvSpPr>
                <a:spLocks noChangeShapeType="1"/>
              </p:cNvSpPr>
              <p:nvPr/>
            </p:nvSpPr>
            <p:spPr bwMode="auto">
              <a:xfrm>
                <a:off x="4704" y="192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614" name="Line 53"/>
              <p:cNvSpPr>
                <a:spLocks noChangeShapeType="1"/>
              </p:cNvSpPr>
              <p:nvPr/>
            </p:nvSpPr>
            <p:spPr bwMode="auto">
              <a:xfrm>
                <a:off x="4752" y="1415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5" name="Footer Placeholder 5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5288"/>
            <a:ext cx="8229600" cy="1371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Steps of the Word</a:t>
            </a:r>
            <a:br>
              <a:rPr lang="en-US"/>
            </a:br>
            <a:r>
              <a:rPr lang="en-US"/>
              <a:t>Identification Strategy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2008188"/>
            <a:ext cx="8258175" cy="42291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/>
              <a:t>Step 1:	</a:t>
            </a:r>
            <a:r>
              <a:rPr lang="en-US" b="1">
                <a:latin typeface="Arial Black" charset="0"/>
              </a:rPr>
              <a:t>D</a:t>
            </a:r>
            <a:r>
              <a:rPr lang="en-US"/>
              <a:t>iscover the sounds &amp; context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2:	</a:t>
            </a:r>
            <a:r>
              <a:rPr lang="en-US" b="1">
                <a:latin typeface="Arial Black" charset="0"/>
              </a:rPr>
              <a:t>I</a:t>
            </a:r>
            <a:r>
              <a:rPr lang="en-US"/>
              <a:t>solate the beginning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3:	</a:t>
            </a:r>
            <a:r>
              <a:rPr lang="en-US" b="1">
                <a:latin typeface="Arial Black" charset="0"/>
              </a:rPr>
              <a:t>S</a:t>
            </a:r>
            <a:r>
              <a:rPr lang="en-US"/>
              <a:t>eparate the ending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4:	</a:t>
            </a:r>
            <a:r>
              <a:rPr lang="en-US" b="1">
                <a:latin typeface="Arial Black" charset="0"/>
              </a:rPr>
              <a:t>S</a:t>
            </a:r>
            <a:r>
              <a:rPr lang="en-US"/>
              <a:t>ay the stem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Step 5:	</a:t>
            </a:r>
            <a:r>
              <a:rPr lang="en-US" b="1">
                <a:solidFill>
                  <a:schemeClr val="accent2"/>
                </a:solidFill>
                <a:latin typeface="Arial Black" charset="0"/>
              </a:rPr>
              <a:t>E</a:t>
            </a:r>
            <a:r>
              <a:rPr lang="en-US">
                <a:solidFill>
                  <a:schemeClr val="accent2"/>
                </a:solidFill>
              </a:rPr>
              <a:t>xamine the stem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6:	</a:t>
            </a:r>
            <a:r>
              <a:rPr lang="en-US" b="1">
                <a:solidFill>
                  <a:srgbClr val="201535"/>
                </a:solidFill>
                <a:latin typeface="Arial Black" charset="0"/>
              </a:rPr>
              <a:t>C</a:t>
            </a:r>
            <a:r>
              <a:rPr lang="en-US"/>
              <a:t>heck with someone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7:	</a:t>
            </a:r>
            <a:r>
              <a:rPr lang="en-US" b="1">
                <a:solidFill>
                  <a:srgbClr val="201535"/>
                </a:solidFill>
                <a:latin typeface="Arial Black" charset="0"/>
              </a:rPr>
              <a:t>T</a:t>
            </a:r>
            <a:r>
              <a:rPr lang="en-US"/>
              <a:t>ry the dictionary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6492875" y="203200"/>
            <a:ext cx="2111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Cue card # 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strategy will help you -</a:t>
            </a:r>
            <a:endParaRPr lang="en-US" dirty="0"/>
          </a:p>
        </p:txBody>
      </p:sp>
      <p:pic>
        <p:nvPicPr>
          <p:cNvPr id="5" name="Content Placeholder 4" descr="frogjump2.gif"/>
          <p:cNvPicPr>
            <a:picLocks noGrp="1" noChangeAspect="1"/>
          </p:cNvPicPr>
          <p:nvPr>
            <p:ph idx="1"/>
          </p:nvPr>
        </p:nvPicPr>
        <p:blipFill>
          <a:blip r:embed="rId2"/>
          <a:srcRect t="-6590" b="-6590"/>
          <a:stretch>
            <a:fillRect/>
          </a:stretch>
        </p:blipFill>
        <p:spPr>
          <a:xfrm>
            <a:off x="457200" y="2332037"/>
            <a:ext cx="8229600" cy="452596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28825" y="4817048"/>
            <a:ext cx="362370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Pronounce words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Examine the Stem, Step 5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9938" y="2379919"/>
            <a:ext cx="7688262" cy="2343515"/>
          </a:xfrm>
          <a:ln w="76200">
            <a:solidFill>
              <a:srgbClr val="00CC00"/>
            </a:solidFill>
          </a:ln>
        </p:spPr>
        <p:txBody>
          <a:bodyPr/>
          <a:lstStyle/>
          <a:p>
            <a:pPr eaLnBrk="1" hangingPunct="1"/>
            <a:endParaRPr lang="en-US"/>
          </a:p>
          <a:p>
            <a:pPr eaLnBrk="1" hangingPunct="1"/>
            <a:r>
              <a:rPr lang="en-US"/>
              <a:t>If it doesn’t make sense, use the </a:t>
            </a:r>
            <a:r>
              <a:rPr lang="en-US">
                <a:solidFill>
                  <a:srgbClr val="00CC00"/>
                </a:solidFill>
              </a:rPr>
              <a:t>Rules of Twos and Threes</a:t>
            </a:r>
            <a:r>
              <a:rPr lang="en-US"/>
              <a:t> to take apart the stem. 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533400" y="12192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381000" y="304800"/>
            <a:ext cx="25146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21F974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DISSE</a:t>
            </a: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CT</a:t>
            </a:r>
          </a:p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Rules of Two’s and Three’s requires us to look for vowels and consonants: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70401"/>
            <a:ext cx="8229600" cy="774697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14400" dirty="0" smtClean="0"/>
              <a:t>Consonants are:  Everything else!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  <p:pic>
        <p:nvPicPr>
          <p:cNvPr id="5" name="Picture 4" descr="aeio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9224" y="2000250"/>
            <a:ext cx="4064000" cy="2857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2015" y="3210003"/>
            <a:ext cx="2727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Vowels are: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905000" y="2819400"/>
            <a:ext cx="3657600" cy="3733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211263" y="286385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3200" b="1">
              <a:latin typeface="Helvetic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882900" y="2660650"/>
            <a:ext cx="2524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>
                <a:latin typeface="Gill Sans" charset="0"/>
                <a:ea typeface="ＭＳ Ｐゴシック" charset="-128"/>
                <a:cs typeface="ＭＳ Ｐゴシック" charset="-128"/>
              </a:rPr>
              <a:t>bombard</a:t>
            </a:r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2882900" y="4081463"/>
            <a:ext cx="2300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4000" b="1">
                <a:latin typeface="Gill Sans" charset="0"/>
                <a:ea typeface="ＭＳ Ｐゴシック" charset="-128"/>
                <a:cs typeface="ＭＳ Ｐゴシック" charset="-128"/>
              </a:rPr>
              <a:t>cataract</a:t>
            </a:r>
          </a:p>
        </p:txBody>
      </p:sp>
      <p:sp>
        <p:nvSpPr>
          <p:cNvPr id="164870" name="Rectangle 6"/>
          <p:cNvSpPr>
            <a:spLocks noChangeArrowheads="1"/>
          </p:cNvSpPr>
          <p:nvPr/>
        </p:nvSpPr>
        <p:spPr bwMode="auto">
          <a:xfrm>
            <a:off x="347663" y="893763"/>
            <a:ext cx="8610600" cy="1430337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FF"/>
            </a:solidFill>
            <a:miter lim="800000"/>
            <a:headEnd/>
            <a:tailEnd/>
          </a:ln>
          <a:effectLst>
            <a:outerShdw blurRad="63500" dist="38071" dir="20340057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800" dirty="0">
                <a:solidFill>
                  <a:srgbClr val="FFFFFF"/>
                </a:solidFill>
                <a:latin typeface="Tahoma" charset="0"/>
                <a:ea typeface="ＭＳ Ｐゴシック" charset="-128"/>
                <a:cs typeface="ＭＳ Ｐゴシック" charset="-128"/>
              </a:rPr>
              <a:t>If a stem or part of the stem begins with:</a:t>
            </a:r>
          </a:p>
          <a:p>
            <a:pPr eaLnBrk="0" hangingPunct="0"/>
            <a:r>
              <a:rPr lang="en-US" sz="2800" dirty="0">
                <a:solidFill>
                  <a:srgbClr val="FFFFFF"/>
                </a:solidFill>
                <a:latin typeface="Tahoma" charset="0"/>
                <a:ea typeface="ＭＳ Ｐゴシック" charset="-128"/>
                <a:cs typeface="ＭＳ Ｐゴシック" charset="-128"/>
              </a:rPr>
              <a:t>   • A </a:t>
            </a:r>
            <a:r>
              <a:rPr lang="en-US" sz="2800" b="1" dirty="0">
                <a:solidFill>
                  <a:srgbClr val="FFFF00"/>
                </a:solidFill>
                <a:latin typeface="Tahoma" charset="0"/>
                <a:ea typeface="ＭＳ Ｐゴシック" charset="-128"/>
                <a:cs typeface="ＭＳ Ｐゴシック" charset="-128"/>
              </a:rPr>
              <a:t>vowel</a:t>
            </a:r>
            <a:r>
              <a:rPr lang="en-US" sz="2800" dirty="0">
                <a:solidFill>
                  <a:srgbClr val="FFFFFF"/>
                </a:solidFill>
                <a:latin typeface="Tahoma" charset="0"/>
                <a:ea typeface="ＭＳ Ｐゴシック" charset="-128"/>
                <a:cs typeface="ＭＳ Ｐゴシック" charset="-128"/>
              </a:rPr>
              <a:t>, divide off the </a:t>
            </a:r>
            <a:r>
              <a:rPr lang="en-US" sz="2800" b="1" dirty="0">
                <a:solidFill>
                  <a:srgbClr val="FFFF00"/>
                </a:solidFill>
                <a:latin typeface="Tahoma" charset="0"/>
                <a:ea typeface="ＭＳ Ｐゴシック" charset="-128"/>
                <a:cs typeface="ＭＳ Ｐゴシック" charset="-128"/>
              </a:rPr>
              <a:t>first two</a:t>
            </a:r>
            <a:r>
              <a:rPr lang="en-US" sz="2800" dirty="0">
                <a:solidFill>
                  <a:srgbClr val="FFFF00"/>
                </a:solidFill>
                <a:latin typeface="Tahoma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Tahoma" charset="0"/>
                <a:ea typeface="ＭＳ Ｐゴシック" charset="-128"/>
                <a:cs typeface="ＭＳ Ｐゴシック" charset="-128"/>
              </a:rPr>
              <a:t>letters</a:t>
            </a:r>
          </a:p>
          <a:p>
            <a:pPr eaLnBrk="0" hangingPunct="0"/>
            <a:r>
              <a:rPr lang="en-US" sz="2800" dirty="0">
                <a:solidFill>
                  <a:srgbClr val="FFFFFF"/>
                </a:solidFill>
                <a:latin typeface="Tahoma" charset="0"/>
                <a:ea typeface="ＭＳ Ｐゴシック" charset="-128"/>
                <a:cs typeface="ＭＳ Ｐゴシック" charset="-128"/>
              </a:rPr>
              <a:t>   • A </a:t>
            </a:r>
            <a:r>
              <a:rPr lang="en-US" sz="2800" b="1" dirty="0">
                <a:solidFill>
                  <a:srgbClr val="FFFF00"/>
                </a:solidFill>
                <a:latin typeface="Tahoma" charset="0"/>
                <a:ea typeface="ＭＳ Ｐゴシック" charset="-128"/>
                <a:cs typeface="ＭＳ Ｐゴシック" charset="-128"/>
              </a:rPr>
              <a:t>consonant</a:t>
            </a:r>
            <a:r>
              <a:rPr lang="en-US" sz="2800" dirty="0">
                <a:solidFill>
                  <a:srgbClr val="FFFFFF"/>
                </a:solidFill>
                <a:latin typeface="Tahoma" charset="0"/>
                <a:ea typeface="ＭＳ Ｐゴシック" charset="-128"/>
                <a:cs typeface="ＭＳ Ｐゴシック" charset="-128"/>
              </a:rPr>
              <a:t>, divide off the </a:t>
            </a:r>
            <a:r>
              <a:rPr lang="en-US" sz="2800" b="1" dirty="0">
                <a:solidFill>
                  <a:srgbClr val="FFFF00"/>
                </a:solidFill>
                <a:latin typeface="Tahoma" charset="0"/>
                <a:ea typeface="ＭＳ Ｐゴシック" charset="-128"/>
                <a:cs typeface="ＭＳ Ｐゴシック" charset="-128"/>
              </a:rPr>
              <a:t>first three</a:t>
            </a:r>
            <a:r>
              <a:rPr lang="en-US" sz="2800" dirty="0">
                <a:solidFill>
                  <a:srgbClr val="FFFF00"/>
                </a:solidFill>
                <a:latin typeface="Tahoma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Tahoma" charset="0"/>
                <a:ea typeface="ＭＳ Ｐゴシック" charset="-128"/>
                <a:cs typeface="ＭＳ Ｐゴシック" charset="-128"/>
              </a:rPr>
              <a:t>letters</a:t>
            </a:r>
            <a:endParaRPr lang="en-US" sz="2800" dirty="0">
              <a:solidFill>
                <a:srgbClr val="FFFFFF"/>
              </a:solidFill>
              <a:latin typeface="Helvetic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4871" name="Rectangle 7"/>
          <p:cNvSpPr>
            <a:spLocks noChangeArrowheads="1"/>
          </p:cNvSpPr>
          <p:nvPr/>
        </p:nvSpPr>
        <p:spPr bwMode="auto">
          <a:xfrm>
            <a:off x="423863" y="241300"/>
            <a:ext cx="6634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Marker Felt" charset="0"/>
                <a:ea typeface="ＭＳ Ｐゴシック" charset="-128"/>
                <a:cs typeface="ＭＳ Ｐゴシック" charset="-128"/>
              </a:rPr>
              <a:t>Rule 1: The first Rule of Twos and Threes is:</a:t>
            </a:r>
            <a:endParaRPr lang="en-US" sz="4000" b="1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Helvetic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4872" name="Rectangle 8"/>
          <p:cNvSpPr>
            <a:spLocks noChangeArrowheads="1"/>
          </p:cNvSpPr>
          <p:nvPr/>
        </p:nvSpPr>
        <p:spPr bwMode="auto">
          <a:xfrm>
            <a:off x="2959100" y="5267325"/>
            <a:ext cx="19288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latin typeface="Gill Sans" charset="0"/>
                <a:ea typeface="ＭＳ Ｐゴシック" charset="-128"/>
                <a:cs typeface="ＭＳ Ｐゴシック" charset="-128"/>
              </a:rPr>
              <a:t>aspirin</a:t>
            </a:r>
          </a:p>
        </p:txBody>
      </p:sp>
      <p:sp>
        <p:nvSpPr>
          <p:cNvPr id="164873" name="Line 9"/>
          <p:cNvSpPr>
            <a:spLocks noChangeShapeType="1"/>
          </p:cNvSpPr>
          <p:nvPr/>
        </p:nvSpPr>
        <p:spPr bwMode="auto">
          <a:xfrm>
            <a:off x="4114800" y="2590800"/>
            <a:ext cx="0" cy="806450"/>
          </a:xfrm>
          <a:prstGeom prst="line">
            <a:avLst/>
          </a:prstGeom>
          <a:noFill/>
          <a:ln w="38100">
            <a:solidFill>
              <a:srgbClr val="F71FA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74" name="Line 10"/>
          <p:cNvSpPr>
            <a:spLocks noChangeShapeType="1"/>
          </p:cNvSpPr>
          <p:nvPr/>
        </p:nvSpPr>
        <p:spPr bwMode="auto">
          <a:xfrm>
            <a:off x="4953000" y="2590800"/>
            <a:ext cx="0" cy="806450"/>
          </a:xfrm>
          <a:prstGeom prst="line">
            <a:avLst/>
          </a:prstGeom>
          <a:noFill/>
          <a:ln w="38100">
            <a:solidFill>
              <a:srgbClr val="F71FA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75" name="Line 11"/>
          <p:cNvSpPr>
            <a:spLocks noChangeShapeType="1"/>
          </p:cNvSpPr>
          <p:nvPr/>
        </p:nvSpPr>
        <p:spPr bwMode="auto">
          <a:xfrm>
            <a:off x="4264025" y="5267325"/>
            <a:ext cx="0" cy="806450"/>
          </a:xfrm>
          <a:prstGeom prst="line">
            <a:avLst/>
          </a:prstGeom>
          <a:noFill/>
          <a:ln w="38100">
            <a:solidFill>
              <a:srgbClr val="F71FA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76" name="Line 12"/>
          <p:cNvSpPr>
            <a:spLocks noChangeShapeType="1"/>
          </p:cNvSpPr>
          <p:nvPr/>
        </p:nvSpPr>
        <p:spPr bwMode="auto">
          <a:xfrm>
            <a:off x="3611563" y="5267325"/>
            <a:ext cx="0" cy="806450"/>
          </a:xfrm>
          <a:prstGeom prst="line">
            <a:avLst/>
          </a:prstGeom>
          <a:noFill/>
          <a:ln w="38100">
            <a:solidFill>
              <a:srgbClr val="F71FA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77" name="Line 13"/>
          <p:cNvSpPr>
            <a:spLocks noChangeShapeType="1"/>
          </p:cNvSpPr>
          <p:nvPr/>
        </p:nvSpPr>
        <p:spPr bwMode="auto">
          <a:xfrm>
            <a:off x="4267200" y="4038600"/>
            <a:ext cx="0" cy="806450"/>
          </a:xfrm>
          <a:prstGeom prst="line">
            <a:avLst/>
          </a:prstGeom>
          <a:noFill/>
          <a:ln w="38100">
            <a:solidFill>
              <a:srgbClr val="F71FA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78" name="Line 14"/>
          <p:cNvSpPr>
            <a:spLocks noChangeShapeType="1"/>
          </p:cNvSpPr>
          <p:nvPr/>
        </p:nvSpPr>
        <p:spPr bwMode="auto">
          <a:xfrm>
            <a:off x="3733800" y="4114800"/>
            <a:ext cx="0" cy="806450"/>
          </a:xfrm>
          <a:prstGeom prst="line">
            <a:avLst/>
          </a:prstGeom>
          <a:noFill/>
          <a:ln w="38100">
            <a:solidFill>
              <a:srgbClr val="F71FA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3" grpId="0" animBg="1"/>
      <p:bldP spid="164874" grpId="0" animBg="1"/>
      <p:bldP spid="164875" grpId="0" animBg="1"/>
      <p:bldP spid="164876" grpId="0" animBg="1"/>
      <p:bldP spid="164877" grpId="0" animBg="1"/>
      <p:bldP spid="16487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693738" y="509588"/>
            <a:ext cx="7543800" cy="1311275"/>
          </a:xfrm>
          <a:prstGeom prst="rect">
            <a:avLst/>
          </a:prstGeom>
          <a:solidFill>
            <a:schemeClr val="accent1"/>
          </a:solidFill>
          <a:ln w="0">
            <a:solidFill>
              <a:srgbClr val="124199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FFFF"/>
                </a:solidFill>
                <a:latin typeface="Helvetica" charset="0"/>
              </a:rPr>
              <a:t>If you can’t make sense of the stem after using Rule 1</a:t>
            </a:r>
          </a:p>
          <a:p>
            <a:pPr lvl="1" eaLnBrk="0" hangingPunct="0">
              <a:buFontTx/>
              <a:buChar char="•"/>
            </a:pPr>
            <a:r>
              <a:rPr lang="en-US" sz="2800" dirty="0">
                <a:solidFill>
                  <a:srgbClr val="FFFFFF"/>
                </a:solidFill>
                <a:latin typeface="Helvetica" charset="0"/>
              </a:rPr>
              <a:t>Take off the first letter of the stem </a:t>
            </a:r>
          </a:p>
          <a:p>
            <a:pPr lvl="1" eaLnBrk="0" hangingPunct="0">
              <a:buFontTx/>
              <a:buChar char="•"/>
            </a:pPr>
            <a:r>
              <a:rPr lang="en-US" sz="2800" dirty="0">
                <a:solidFill>
                  <a:srgbClr val="FFFFFF"/>
                </a:solidFill>
                <a:latin typeface="Helvetica" charset="0"/>
              </a:rPr>
              <a:t>Use Rule 1 again</a:t>
            </a:r>
            <a:endParaRPr lang="en-US" sz="3200" dirty="0">
              <a:solidFill>
                <a:srgbClr val="FFFFFF"/>
              </a:solidFill>
              <a:latin typeface="Helvetica" charset="0"/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981200" y="3540125"/>
            <a:ext cx="3124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3600" b="1"/>
          </a:p>
          <a:p>
            <a:pPr eaLnBrk="0" hangingPunct="0">
              <a:spcBef>
                <a:spcPct val="50000"/>
              </a:spcBef>
            </a:pPr>
            <a:endParaRPr lang="en-US" sz="3600" b="1">
              <a:latin typeface="Courier" charset="0"/>
            </a:endParaRP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1371600" y="2625725"/>
            <a:ext cx="3657600" cy="2971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539750" y="0"/>
            <a:ext cx="1370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800" b="1">
                <a:solidFill>
                  <a:schemeClr val="accent2"/>
                </a:solidFill>
                <a:latin typeface="Helvetica" charset="0"/>
              </a:rPr>
              <a:t>Rule 2:</a:t>
            </a:r>
            <a:endParaRPr lang="en-US" sz="4000" b="1">
              <a:solidFill>
                <a:schemeClr val="accent2"/>
              </a:solidFill>
              <a:latin typeface="Helvetica" charset="0"/>
            </a:endParaRP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2309813" y="1930400"/>
            <a:ext cx="4545012" cy="2943225"/>
          </a:xfrm>
          <a:prstGeom prst="rect">
            <a:avLst/>
          </a:prstGeom>
          <a:noFill/>
          <a:ln w="508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3424238" y="2506663"/>
            <a:ext cx="2379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3961607" y="2392363"/>
            <a:ext cx="2227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smtClean="0"/>
              <a:t>clench</a:t>
            </a:r>
            <a:endParaRPr lang="en-US" sz="2400" b="1" dirty="0"/>
          </a:p>
        </p:txBody>
      </p:sp>
      <p:sp>
        <p:nvSpPr>
          <p:cNvPr id="166921" name="Text Box 9"/>
          <p:cNvSpPr txBox="1">
            <a:spLocks noChangeArrowheads="1"/>
          </p:cNvSpPr>
          <p:nvPr/>
        </p:nvSpPr>
        <p:spPr bwMode="auto">
          <a:xfrm>
            <a:off x="3806825" y="3582988"/>
            <a:ext cx="2227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smtClean="0"/>
              <a:t>C  </a:t>
            </a:r>
            <a:r>
              <a:rPr lang="en-US" sz="2400" b="1" dirty="0" err="1" smtClean="0"/>
              <a:t>lench</a:t>
            </a:r>
            <a:endParaRPr lang="en-US" sz="2400" b="1" dirty="0"/>
          </a:p>
        </p:txBody>
      </p:sp>
      <p:sp>
        <p:nvSpPr>
          <p:cNvPr id="166922" name="Line 10"/>
          <p:cNvSpPr>
            <a:spLocks noChangeShapeType="1"/>
          </p:cNvSpPr>
          <p:nvPr/>
        </p:nvSpPr>
        <p:spPr bwMode="auto">
          <a:xfrm>
            <a:off x="4741333" y="3360430"/>
            <a:ext cx="0" cy="884237"/>
          </a:xfrm>
          <a:prstGeom prst="line">
            <a:avLst/>
          </a:prstGeom>
          <a:noFill/>
          <a:ln w="38100" cap="flat" cmpd="sng" algn="ctr">
            <a:solidFill>
              <a:srgbClr val="F71FA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23" name="Line 11"/>
          <p:cNvSpPr>
            <a:spLocks noChangeShapeType="1"/>
          </p:cNvSpPr>
          <p:nvPr/>
        </p:nvSpPr>
        <p:spPr bwMode="auto">
          <a:xfrm>
            <a:off x="4564850" y="2084388"/>
            <a:ext cx="0" cy="884237"/>
          </a:xfrm>
          <a:prstGeom prst="line">
            <a:avLst/>
          </a:prstGeom>
          <a:noFill/>
          <a:ln w="38100" cap="flat" cmpd="sng" algn="ctr">
            <a:solidFill>
              <a:srgbClr val="F71FA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24" name="Line 12"/>
          <p:cNvSpPr>
            <a:spLocks noChangeShapeType="1"/>
          </p:cNvSpPr>
          <p:nvPr/>
        </p:nvSpPr>
        <p:spPr bwMode="auto">
          <a:xfrm>
            <a:off x="3768725" y="2084388"/>
            <a:ext cx="1460500" cy="844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25" name="Line 13"/>
          <p:cNvSpPr>
            <a:spLocks noChangeShapeType="1"/>
          </p:cNvSpPr>
          <p:nvPr/>
        </p:nvSpPr>
        <p:spPr bwMode="auto">
          <a:xfrm flipV="1">
            <a:off x="3806825" y="2079626"/>
            <a:ext cx="1343025" cy="7683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26" name="Text Box 14"/>
          <p:cNvSpPr txBox="1">
            <a:spLocks noChangeArrowheads="1"/>
          </p:cNvSpPr>
          <p:nvPr/>
        </p:nvSpPr>
        <p:spPr bwMode="auto">
          <a:xfrm>
            <a:off x="3671887" y="5005388"/>
            <a:ext cx="29559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/>
              <a:t>scandal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38986" y="5135860"/>
            <a:ext cx="1885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Try this word:</a:t>
            </a:r>
            <a:endParaRPr lang="en-US" sz="2400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669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669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2" grpId="0" animBg="1"/>
      <p:bldP spid="166923" grpId="0" animBg="1"/>
      <p:bldP spid="166924" grpId="0" animBg="1"/>
      <p:bldP spid="166925" grpId="0" animBg="1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304800" y="685800"/>
            <a:ext cx="8534400" cy="1177925"/>
          </a:xfrm>
          <a:prstGeom prst="rect">
            <a:avLst/>
          </a:prstGeom>
          <a:solidFill>
            <a:schemeClr val="accent1"/>
          </a:solidFill>
          <a:ln w="50800">
            <a:solidFill>
              <a:srgbClr val="0000FF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charset="2"/>
              <a:buChar char="ü"/>
            </a:pPr>
            <a:r>
              <a:rPr lang="en-US" sz="2400" dirty="0">
                <a:solidFill>
                  <a:srgbClr val="FFFFFF"/>
                </a:solidFill>
                <a:latin typeface="Tahoma" charset="0"/>
                <a:ea typeface="ＭＳ Ｐゴシック" charset="-128"/>
                <a:cs typeface="ＭＳ Ｐゴシック" charset="-128"/>
              </a:rPr>
              <a:t>When two different vowels are together, try making both of the vowel sounds. </a:t>
            </a:r>
          </a:p>
          <a:p>
            <a:pPr eaLnBrk="0" hangingPunct="0"/>
            <a:endParaRPr lang="en-US" sz="2000" dirty="0">
              <a:solidFill>
                <a:srgbClr val="0000CC"/>
              </a:solidFill>
              <a:latin typeface="Tahom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9600" y="8382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3200"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828800" y="2971800"/>
            <a:ext cx="3657600" cy="2971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6070600" y="5233988"/>
            <a:ext cx="1149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 b="1">
                <a:ea typeface="ＭＳ Ｐゴシック" charset="-128"/>
                <a:cs typeface="ＭＳ Ｐゴシック" charset="-128"/>
              </a:rPr>
              <a:t>faint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347663" y="0"/>
            <a:ext cx="1370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800" b="1">
                <a:solidFill>
                  <a:schemeClr val="accent2"/>
                </a:solidFill>
                <a:latin typeface="Helvetica" charset="0"/>
                <a:ea typeface="ＭＳ Ｐゴシック" charset="-128"/>
                <a:cs typeface="ＭＳ Ｐゴシック" charset="-128"/>
              </a:rPr>
              <a:t>Rule 3:</a:t>
            </a:r>
            <a:endParaRPr lang="en-US" sz="4000" b="1">
              <a:solidFill>
                <a:srgbClr val="0000CC"/>
              </a:solidFill>
              <a:latin typeface="Helvetic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8967" name="Rectangle 7"/>
          <p:cNvSpPr>
            <a:spLocks noChangeArrowheads="1"/>
          </p:cNvSpPr>
          <p:nvPr/>
        </p:nvSpPr>
        <p:spPr bwMode="auto">
          <a:xfrm>
            <a:off x="1692275" y="5246688"/>
            <a:ext cx="1149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 b="1">
                <a:ea typeface="ＭＳ Ｐゴシック" charset="-128"/>
                <a:cs typeface="ＭＳ Ｐゴシック" charset="-128"/>
              </a:rPr>
              <a:t>fiery</a:t>
            </a: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6030913" y="2147888"/>
            <a:ext cx="1758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 b="1">
                <a:ea typeface="ＭＳ Ｐゴシック" charset="-128"/>
                <a:cs typeface="ＭＳ Ｐゴシック" charset="-128"/>
              </a:rPr>
              <a:t>suicide</a:t>
            </a:r>
          </a:p>
        </p:txBody>
      </p:sp>
      <p:sp>
        <p:nvSpPr>
          <p:cNvPr id="168969" name="Rectangle 9"/>
          <p:cNvSpPr>
            <a:spLocks noChangeArrowheads="1"/>
          </p:cNvSpPr>
          <p:nvPr/>
        </p:nvSpPr>
        <p:spPr bwMode="auto">
          <a:xfrm>
            <a:off x="3727450" y="5233988"/>
            <a:ext cx="17351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 b="1">
                <a:ea typeface="ＭＳ Ｐゴシック" charset="-128"/>
                <a:cs typeface="ＭＳ Ｐゴシック" charset="-128"/>
              </a:rPr>
              <a:t>believe</a:t>
            </a:r>
          </a:p>
        </p:txBody>
      </p:sp>
      <p:sp>
        <p:nvSpPr>
          <p:cNvPr id="168970" name="Rectangle 10"/>
          <p:cNvSpPr>
            <a:spLocks noChangeArrowheads="1"/>
          </p:cNvSpPr>
          <p:nvPr/>
        </p:nvSpPr>
        <p:spPr bwMode="auto">
          <a:xfrm>
            <a:off x="347663" y="3352800"/>
            <a:ext cx="8534400" cy="1238250"/>
          </a:xfrm>
          <a:prstGeom prst="rect">
            <a:avLst/>
          </a:prstGeom>
          <a:solidFill>
            <a:schemeClr val="accent1"/>
          </a:solidFill>
          <a:ln w="50800">
            <a:solidFill>
              <a:srgbClr val="0000FF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2400" dirty="0">
              <a:solidFill>
                <a:srgbClr val="0000CC"/>
              </a:solidFill>
              <a:latin typeface="Tahoma" charset="0"/>
              <a:ea typeface="ＭＳ Ｐゴシック" charset="-128"/>
              <a:cs typeface="ＭＳ Ｐゴシック" charset="-128"/>
            </a:endParaRPr>
          </a:p>
          <a:p>
            <a:pPr eaLnBrk="0" hangingPunct="0">
              <a:buFont typeface="Wingdings" charset="2"/>
              <a:buChar char="ü"/>
            </a:pPr>
            <a:r>
              <a:rPr lang="en-US" sz="2400" dirty="0">
                <a:solidFill>
                  <a:srgbClr val="FFFFFF"/>
                </a:solidFill>
                <a:latin typeface="Tahoma" charset="0"/>
                <a:ea typeface="ＭＳ Ｐゴシック" charset="-128"/>
                <a:cs typeface="ＭＳ Ｐゴシック" charset="-128"/>
              </a:rPr>
              <a:t>If this doesn’t work, try pronouncing them together using only one of the vowel sounds. </a:t>
            </a:r>
            <a:endParaRPr lang="en-US" sz="2000" dirty="0">
              <a:solidFill>
                <a:srgbClr val="FFFFFF"/>
              </a:solidFill>
              <a:latin typeface="Tahom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1460500" y="2160588"/>
            <a:ext cx="2090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 b="1">
                <a:ea typeface="ＭＳ Ｐゴシック" charset="-128"/>
                <a:cs typeface="ＭＳ Ｐゴシック" charset="-128"/>
              </a:rPr>
              <a:t>meander</a:t>
            </a:r>
          </a:p>
        </p:txBody>
      </p:sp>
      <p:sp>
        <p:nvSpPr>
          <p:cNvPr id="75788" name="Rectangle 12"/>
          <p:cNvSpPr>
            <a:spLocks noChangeArrowheads="1"/>
          </p:cNvSpPr>
          <p:nvPr/>
        </p:nvSpPr>
        <p:spPr bwMode="auto">
          <a:xfrm>
            <a:off x="4225925" y="2162175"/>
            <a:ext cx="99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 b="1">
                <a:ea typeface="ＭＳ Ｐゴシック" charset="-128"/>
                <a:cs typeface="ＭＳ Ｐゴシック" charset="-128"/>
              </a:rPr>
              <a:t>diet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7" grpId="0"/>
      <p:bldP spid="168969" grpId="0"/>
      <p:bldP spid="16897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Examine the Stem Worksheet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>
              <a:buFontTx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chemeClr val="bg1"/>
                </a:solidFill>
              </a:rPr>
              <a:t>INSTRUCTIONS</a:t>
            </a:r>
            <a:r>
              <a:rPr lang="en-US" b="1" dirty="0">
                <a:solidFill>
                  <a:schemeClr val="bg1"/>
                </a:solidFill>
              </a:rPr>
              <a:t>:</a:t>
            </a:r>
            <a:r>
              <a:rPr lang="en-US" b="1" dirty="0" smtClean="0">
                <a:solidFill>
                  <a:schemeClr val="bg1"/>
                </a:solidFill>
              </a:rPr>
              <a:t>	</a:t>
            </a:r>
          </a:p>
          <a:p>
            <a:pPr eaLnBrk="1" hangingPunct="1">
              <a:buFont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chemeClr val="bg1"/>
                </a:solidFill>
              </a:rPr>
              <a:t>On your worksheet </a:t>
            </a:r>
            <a:r>
              <a:rPr lang="en-US" dirty="0">
                <a:solidFill>
                  <a:schemeClr val="bg1"/>
                </a:solidFill>
              </a:rPr>
              <a:t>the prefixes have been isolated and the suffixes have been separated.  Examine the </a:t>
            </a:r>
            <a:r>
              <a:rPr lang="en-US" dirty="0">
                <a:solidFill>
                  <a:srgbClr val="FFFFFF"/>
                </a:solidFill>
              </a:rPr>
              <a:t>stems using the </a:t>
            </a:r>
            <a:r>
              <a:rPr lang="en-US" dirty="0" smtClean="0">
                <a:solidFill>
                  <a:srgbClr val="FFFFFF"/>
                </a:solidFill>
              </a:rPr>
              <a:t>Rules of Twos </a:t>
            </a:r>
            <a:r>
              <a:rPr lang="en-US" dirty="0">
                <a:solidFill>
                  <a:srgbClr val="FFFFFF"/>
                </a:solidFill>
              </a:rPr>
              <a:t>and Threes.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Text Box 2"/>
          <p:cNvSpPr txBox="1">
            <a:spLocks noChangeArrowheads="1"/>
          </p:cNvSpPr>
          <p:nvPr/>
        </p:nvSpPr>
        <p:spPr bwMode="auto">
          <a:xfrm>
            <a:off x="1230314" y="2084388"/>
            <a:ext cx="64135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72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ＭＳ Ｐゴシック" charset="-128"/>
              </a:rPr>
              <a:t>delectable</a:t>
            </a:r>
            <a:endParaRPr lang="en-US" sz="60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3059" name="Text Box 3"/>
          <p:cNvSpPr txBox="1">
            <a:spLocks noChangeArrowheads="1"/>
          </p:cNvSpPr>
          <p:nvPr/>
        </p:nvSpPr>
        <p:spPr bwMode="auto">
          <a:xfrm>
            <a:off x="6684963" y="2084388"/>
            <a:ext cx="2303462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7200" b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ＭＳ Ｐゴシック" charset="-128"/>
              </a:rPr>
              <a:t>      </a:t>
            </a:r>
            <a:endParaRPr lang="en-US" sz="60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152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 i="1" dirty="0" smtClean="0">
                <a:solidFill>
                  <a:schemeClr val="tx2"/>
                </a:solidFill>
              </a:rPr>
              <a:t>The Hunger Games</a:t>
            </a:r>
            <a:r>
              <a:rPr lang="en-US" sz="1800" dirty="0" smtClean="0">
                <a:solidFill>
                  <a:schemeClr val="tx2"/>
                </a:solidFill>
              </a:rPr>
              <a:t>, Page 144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385763" y="4191000"/>
            <a:ext cx="207327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7200" b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ＭＳ Ｐゴシック" charset="-128"/>
              </a:rPr>
              <a:t> </a:t>
            </a:r>
            <a:endParaRPr lang="en-US" sz="6000"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765801" y="3943350"/>
            <a:ext cx="2392362" cy="1597025"/>
            <a:chOff x="3072" y="1680"/>
            <a:chExt cx="1392" cy="1248"/>
          </a:xfrm>
        </p:grpSpPr>
        <p:sp>
          <p:nvSpPr>
            <p:cNvPr id="78875" name="Line 7"/>
            <p:cNvSpPr>
              <a:spLocks noChangeShapeType="1"/>
            </p:cNvSpPr>
            <p:nvPr/>
          </p:nvSpPr>
          <p:spPr bwMode="auto">
            <a:xfrm>
              <a:off x="3072" y="1680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876" name="Line 8"/>
            <p:cNvSpPr>
              <a:spLocks noChangeShapeType="1"/>
            </p:cNvSpPr>
            <p:nvPr/>
          </p:nvSpPr>
          <p:spPr bwMode="auto">
            <a:xfrm flipV="1">
              <a:off x="3072" y="2928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3065" name="Text Box 9"/>
          <p:cNvSpPr txBox="1">
            <a:spLocks noChangeArrowheads="1"/>
          </p:cNvSpPr>
          <p:nvPr/>
        </p:nvSpPr>
        <p:spPr bwMode="auto">
          <a:xfrm>
            <a:off x="5878512" y="4311650"/>
            <a:ext cx="25034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72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ＭＳ Ｐゴシック" charset="-128"/>
              </a:rPr>
              <a:t>able</a:t>
            </a:r>
            <a:endParaRPr lang="en-US" sz="60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856" name="Rectangle 10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4582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400" dirty="0" smtClean="0">
                <a:solidFill>
                  <a:srgbClr val="124199"/>
                </a:solidFill>
              </a:rPr>
              <a:t>Despite the tension in my stomach, I eat as much as I can, although none of the </a:t>
            </a:r>
            <a:r>
              <a:rPr lang="en-US" sz="2400" b="1" dirty="0" smtClean="0">
                <a:solidFill>
                  <a:srgbClr val="FF0000"/>
                </a:solidFill>
              </a:rPr>
              <a:t>delectable </a:t>
            </a:r>
            <a:r>
              <a:rPr lang="en-US" sz="2400" dirty="0" smtClean="0">
                <a:solidFill>
                  <a:srgbClr val="124199"/>
                </a:solidFill>
              </a:rPr>
              <a:t>food makes any impression on me.</a:t>
            </a:r>
            <a:endParaRPr lang="en-US" sz="2400" dirty="0"/>
          </a:p>
        </p:txBody>
      </p:sp>
      <p:sp>
        <p:nvSpPr>
          <p:cNvPr id="78857" name="Line 11"/>
          <p:cNvSpPr>
            <a:spLocks noChangeShapeType="1"/>
          </p:cNvSpPr>
          <p:nvPr/>
        </p:nvSpPr>
        <p:spPr bwMode="auto">
          <a:xfrm>
            <a:off x="0" y="3467100"/>
            <a:ext cx="9144000" cy="0"/>
          </a:xfrm>
          <a:prstGeom prst="line">
            <a:avLst/>
          </a:prstGeom>
          <a:noFill/>
          <a:ln w="34925">
            <a:solidFill>
              <a:srgbClr val="124199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58" name="Text Box 12"/>
          <p:cNvSpPr txBox="1">
            <a:spLocks noChangeArrowheads="1"/>
          </p:cNvSpPr>
          <p:nvPr/>
        </p:nvSpPr>
        <p:spPr bwMode="auto">
          <a:xfrm>
            <a:off x="2767013" y="4351338"/>
            <a:ext cx="31115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7200" dirty="0" smtClean="0">
                <a:ea typeface="ＭＳ Ｐゴシック" charset="-128"/>
                <a:cs typeface="ＭＳ Ｐゴシック" charset="-128"/>
              </a:rPr>
              <a:t>   </a:t>
            </a:r>
            <a:r>
              <a:rPr lang="en-US" sz="7200" dirty="0" err="1" smtClean="0">
                <a:ea typeface="ＭＳ Ｐゴシック" charset="-128"/>
                <a:cs typeface="ＭＳ Ｐゴシック" charset="-128"/>
              </a:rPr>
              <a:t>lect</a:t>
            </a:r>
            <a:endParaRPr lang="en-US" sz="72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859" name="Text Box 13"/>
          <p:cNvSpPr txBox="1">
            <a:spLocks noChangeArrowheads="1"/>
          </p:cNvSpPr>
          <p:nvPr/>
        </p:nvSpPr>
        <p:spPr bwMode="auto">
          <a:xfrm>
            <a:off x="3073400" y="5233988"/>
            <a:ext cx="314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60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860" name="Text Box 14"/>
          <p:cNvSpPr txBox="1">
            <a:spLocks noChangeArrowheads="1"/>
          </p:cNvSpPr>
          <p:nvPr/>
        </p:nvSpPr>
        <p:spPr bwMode="auto">
          <a:xfrm>
            <a:off x="4000500" y="6161088"/>
            <a:ext cx="314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60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861" name="Text Box 15"/>
          <p:cNvSpPr txBox="1">
            <a:spLocks noChangeArrowheads="1"/>
          </p:cNvSpPr>
          <p:nvPr/>
        </p:nvSpPr>
        <p:spPr bwMode="auto">
          <a:xfrm>
            <a:off x="5078413" y="7239000"/>
            <a:ext cx="314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60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862" name="Text Box 16"/>
          <p:cNvSpPr txBox="1">
            <a:spLocks noChangeArrowheads="1"/>
          </p:cNvSpPr>
          <p:nvPr/>
        </p:nvSpPr>
        <p:spPr bwMode="auto">
          <a:xfrm>
            <a:off x="5232400" y="7392988"/>
            <a:ext cx="314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60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863" name="Text Box 17"/>
          <p:cNvSpPr txBox="1">
            <a:spLocks noChangeArrowheads="1"/>
          </p:cNvSpPr>
          <p:nvPr/>
        </p:nvSpPr>
        <p:spPr bwMode="auto">
          <a:xfrm>
            <a:off x="5386388" y="7546975"/>
            <a:ext cx="314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60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864" name="Text Box 18"/>
          <p:cNvSpPr txBox="1">
            <a:spLocks noChangeArrowheads="1"/>
          </p:cNvSpPr>
          <p:nvPr/>
        </p:nvSpPr>
        <p:spPr bwMode="auto">
          <a:xfrm>
            <a:off x="5540375" y="7700963"/>
            <a:ext cx="314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60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865" name="Text Box 19"/>
          <p:cNvSpPr txBox="1">
            <a:spLocks noChangeArrowheads="1"/>
          </p:cNvSpPr>
          <p:nvPr/>
        </p:nvSpPr>
        <p:spPr bwMode="auto">
          <a:xfrm>
            <a:off x="6772275" y="8932863"/>
            <a:ext cx="314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60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866" name="Text Box 20"/>
          <p:cNvSpPr txBox="1">
            <a:spLocks noChangeArrowheads="1"/>
          </p:cNvSpPr>
          <p:nvPr/>
        </p:nvSpPr>
        <p:spPr bwMode="auto">
          <a:xfrm>
            <a:off x="7080250" y="9240838"/>
            <a:ext cx="314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60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867" name="Text Box 21"/>
          <p:cNvSpPr txBox="1">
            <a:spLocks noChangeArrowheads="1"/>
          </p:cNvSpPr>
          <p:nvPr/>
        </p:nvSpPr>
        <p:spPr bwMode="auto">
          <a:xfrm>
            <a:off x="8004175" y="10164763"/>
            <a:ext cx="314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60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868" name="Text Box 22"/>
          <p:cNvSpPr txBox="1">
            <a:spLocks noChangeArrowheads="1"/>
          </p:cNvSpPr>
          <p:nvPr/>
        </p:nvSpPr>
        <p:spPr bwMode="auto">
          <a:xfrm>
            <a:off x="8158163" y="10318750"/>
            <a:ext cx="314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60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869" name="Text Box 23"/>
          <p:cNvSpPr txBox="1">
            <a:spLocks noChangeArrowheads="1"/>
          </p:cNvSpPr>
          <p:nvPr/>
        </p:nvSpPr>
        <p:spPr bwMode="auto">
          <a:xfrm>
            <a:off x="6146800" y="8767763"/>
            <a:ext cx="54689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60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870" name="Rectangle 24"/>
          <p:cNvSpPr>
            <a:spLocks noChangeArrowheads="1"/>
          </p:cNvSpPr>
          <p:nvPr/>
        </p:nvSpPr>
        <p:spPr bwMode="auto">
          <a:xfrm>
            <a:off x="808038" y="4419601"/>
            <a:ext cx="1843087" cy="960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7200" dirty="0" smtClean="0">
                <a:ea typeface="ＭＳ Ｐゴシック" charset="-128"/>
                <a:cs typeface="ＭＳ Ｐゴシック" charset="-128"/>
              </a:rPr>
              <a:t>de</a:t>
            </a:r>
            <a:endParaRPr lang="en-US" sz="72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871" name="Line 25"/>
          <p:cNvSpPr>
            <a:spLocks noChangeShapeType="1"/>
          </p:cNvSpPr>
          <p:nvPr/>
        </p:nvSpPr>
        <p:spPr bwMode="auto">
          <a:xfrm>
            <a:off x="4918305" y="3943350"/>
            <a:ext cx="0" cy="1597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230313" y="4081463"/>
            <a:ext cx="1524000" cy="1447800"/>
            <a:chOff x="1008" y="1728"/>
            <a:chExt cx="960" cy="1152"/>
          </a:xfrm>
        </p:grpSpPr>
        <p:sp>
          <p:nvSpPr>
            <p:cNvPr id="78873" name="Line 27"/>
            <p:cNvSpPr>
              <a:spLocks noChangeShapeType="1"/>
            </p:cNvSpPr>
            <p:nvPr/>
          </p:nvSpPr>
          <p:spPr bwMode="auto">
            <a:xfrm>
              <a:off x="1968" y="172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874" name="Line 28"/>
            <p:cNvSpPr>
              <a:spLocks noChangeShapeType="1"/>
            </p:cNvSpPr>
            <p:nvPr/>
          </p:nvSpPr>
          <p:spPr bwMode="auto">
            <a:xfrm flipH="1">
              <a:off x="1008" y="2880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5288"/>
            <a:ext cx="8229600" cy="1371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Steps of the Word</a:t>
            </a:r>
            <a:br>
              <a:rPr lang="en-US"/>
            </a:br>
            <a:r>
              <a:rPr lang="en-US"/>
              <a:t>Identification Strategy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2008188"/>
            <a:ext cx="8258175" cy="42291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/>
              <a:t>Step 1:	</a:t>
            </a:r>
            <a:r>
              <a:rPr lang="en-US" b="1">
                <a:latin typeface="Arial Black" charset="0"/>
              </a:rPr>
              <a:t>D</a:t>
            </a:r>
            <a:r>
              <a:rPr lang="en-US"/>
              <a:t>iscover the sounds &amp; context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2:	</a:t>
            </a:r>
            <a:r>
              <a:rPr lang="en-US" b="1">
                <a:latin typeface="Arial Black" charset="0"/>
              </a:rPr>
              <a:t>I</a:t>
            </a:r>
            <a:r>
              <a:rPr lang="en-US"/>
              <a:t>solate the beginning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3:	</a:t>
            </a:r>
            <a:r>
              <a:rPr lang="en-US" b="1">
                <a:latin typeface="Arial Black" charset="0"/>
              </a:rPr>
              <a:t>S</a:t>
            </a:r>
            <a:r>
              <a:rPr lang="en-US"/>
              <a:t>eparate the ending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4:	</a:t>
            </a:r>
            <a:r>
              <a:rPr lang="en-US" b="1">
                <a:latin typeface="Arial Black" charset="0"/>
              </a:rPr>
              <a:t>S</a:t>
            </a:r>
            <a:r>
              <a:rPr lang="en-US"/>
              <a:t>ay the stem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5:	</a:t>
            </a:r>
            <a:r>
              <a:rPr lang="en-US" b="1">
                <a:latin typeface="Arial Black" charset="0"/>
              </a:rPr>
              <a:t>E</a:t>
            </a:r>
            <a:r>
              <a:rPr lang="en-US"/>
              <a:t>xamine the stem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Step 6:	</a:t>
            </a:r>
            <a:r>
              <a:rPr lang="en-US" b="1">
                <a:solidFill>
                  <a:schemeClr val="accent2"/>
                </a:solidFill>
                <a:latin typeface="Arial Black" charset="0"/>
              </a:rPr>
              <a:t>C</a:t>
            </a:r>
            <a:r>
              <a:rPr lang="en-US">
                <a:solidFill>
                  <a:schemeClr val="accent2"/>
                </a:solidFill>
              </a:rPr>
              <a:t>heck with someone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7:	</a:t>
            </a:r>
            <a:r>
              <a:rPr lang="en-US" b="1">
                <a:solidFill>
                  <a:srgbClr val="201535"/>
                </a:solidFill>
                <a:latin typeface="Arial Black" charset="0"/>
              </a:rPr>
              <a:t>T</a:t>
            </a:r>
            <a:r>
              <a:rPr lang="en-US"/>
              <a:t>ry the dictionary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3738" y="549275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/>
              <a:t>Check with Someone, Step 6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856538" cy="3048000"/>
          </a:xfrm>
          <a:ln w="38100">
            <a:solidFill>
              <a:srgbClr val="FF3399"/>
            </a:solidFill>
          </a:ln>
        </p:spPr>
        <p:txBody>
          <a:bodyPr/>
          <a:lstStyle/>
          <a:p>
            <a:pPr eaLnBrk="1" hangingPunct="1"/>
            <a:endParaRPr lang="en-US"/>
          </a:p>
          <a:p>
            <a:pPr eaLnBrk="1" hangingPunct="1"/>
            <a:r>
              <a:rPr lang="en-US"/>
              <a:t> If you have tried the first five steps and still can’t figure out how to pronounce the word, you may check with someone.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/>
        </p:nvSpPr>
        <p:spPr bwMode="auto">
          <a:xfrm>
            <a:off x="685800" y="228600"/>
            <a:ext cx="23622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21F974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DISSEC</a:t>
            </a: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T</a:t>
            </a:r>
          </a:p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5288"/>
            <a:ext cx="8229600" cy="1371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Steps of the Word</a:t>
            </a:r>
            <a:br>
              <a:rPr lang="en-US"/>
            </a:br>
            <a:r>
              <a:rPr lang="en-US"/>
              <a:t>Identification Strategy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2008188"/>
            <a:ext cx="8258175" cy="42291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/>
              <a:t>Step 1:	</a:t>
            </a:r>
            <a:r>
              <a:rPr lang="en-US" b="1">
                <a:latin typeface="Arial Black" charset="0"/>
              </a:rPr>
              <a:t>D</a:t>
            </a:r>
            <a:r>
              <a:rPr lang="en-US"/>
              <a:t>iscover the sounds &amp; context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2:	</a:t>
            </a:r>
            <a:r>
              <a:rPr lang="en-US" b="1">
                <a:latin typeface="Arial Black" charset="0"/>
              </a:rPr>
              <a:t>I</a:t>
            </a:r>
            <a:r>
              <a:rPr lang="en-US"/>
              <a:t>solate the beginning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3:	</a:t>
            </a:r>
            <a:r>
              <a:rPr lang="en-US" b="1">
                <a:latin typeface="Arial Black" charset="0"/>
              </a:rPr>
              <a:t>S</a:t>
            </a:r>
            <a:r>
              <a:rPr lang="en-US"/>
              <a:t>eparate the ending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4:	</a:t>
            </a:r>
            <a:r>
              <a:rPr lang="en-US" b="1">
                <a:latin typeface="Arial Black" charset="0"/>
              </a:rPr>
              <a:t>S</a:t>
            </a:r>
            <a:r>
              <a:rPr lang="en-US"/>
              <a:t>ay the stem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5:	</a:t>
            </a:r>
            <a:r>
              <a:rPr lang="en-US" b="1">
                <a:latin typeface="Arial Black" charset="0"/>
              </a:rPr>
              <a:t>E</a:t>
            </a:r>
            <a:r>
              <a:rPr lang="en-US"/>
              <a:t>xamine the stem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6:	</a:t>
            </a:r>
            <a:r>
              <a:rPr lang="en-US" b="1">
                <a:latin typeface="Arial Black" charset="0"/>
              </a:rPr>
              <a:t>C</a:t>
            </a:r>
            <a:r>
              <a:rPr lang="en-US"/>
              <a:t>heck with someone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Step 7:	</a:t>
            </a:r>
            <a:r>
              <a:rPr lang="en-US" b="1">
                <a:solidFill>
                  <a:schemeClr val="accent2"/>
                </a:solidFill>
                <a:latin typeface="Arial Black" charset="0"/>
              </a:rPr>
              <a:t>T</a:t>
            </a:r>
            <a:r>
              <a:rPr lang="en-US">
                <a:solidFill>
                  <a:schemeClr val="accent2"/>
                </a:solidFill>
              </a:rPr>
              <a:t>ry the dictionary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will work with word parts such as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en-US" dirty="0" smtClean="0"/>
              <a:t>Prefixes:  A prefix is placed at the 				           </a:t>
            </a:r>
            <a:r>
              <a:rPr lang="en-US" b="1" dirty="0" smtClean="0">
                <a:solidFill>
                  <a:srgbClr val="FF0000"/>
                </a:solidFill>
              </a:rPr>
              <a:t>beginning </a:t>
            </a:r>
            <a:r>
              <a:rPr lang="en-US" dirty="0" smtClean="0"/>
              <a:t>of the word.</a:t>
            </a:r>
          </a:p>
          <a:p>
            <a:endParaRPr lang="en-US" dirty="0" smtClean="0"/>
          </a:p>
          <a:p>
            <a:r>
              <a:rPr lang="en-US" dirty="0" smtClean="0"/>
              <a:t>Suffixes:  A suffix is placed at the 					          </a:t>
            </a:r>
            <a:r>
              <a:rPr lang="en-US" b="1" dirty="0" smtClean="0">
                <a:solidFill>
                  <a:srgbClr val="FF0000"/>
                </a:solidFill>
              </a:rPr>
              <a:t>ending </a:t>
            </a:r>
            <a:r>
              <a:rPr lang="en-US" dirty="0" smtClean="0"/>
              <a:t>of a word.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/>
              <a:t>Try the Dictionary, Step 7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/>
              <a:t>If no one can help </a:t>
            </a:r>
            <a:r>
              <a:rPr lang="en-US" sz="2800" dirty="0" smtClean="0"/>
              <a:t>you pronounce the word, try this website:	</a:t>
            </a:r>
            <a:r>
              <a:rPr lang="en-US" sz="2800" dirty="0"/>
              <a:t>			</a:t>
            </a:r>
            <a:r>
              <a:rPr lang="en-US" sz="2800" dirty="0" smtClean="0"/>
              <a:t>	</a:t>
            </a:r>
          </a:p>
          <a:p>
            <a:pPr algn="ctr">
              <a:buNone/>
            </a:pPr>
            <a:r>
              <a:rPr lang="en-US" dirty="0" smtClean="0">
                <a:hlinkClick r:id="rId2"/>
              </a:rPr>
              <a:t>www.howjsay.com</a:t>
            </a:r>
            <a:endParaRPr lang="en-US" dirty="0" smtClean="0"/>
          </a:p>
          <a:p>
            <a:pPr eaLnBrk="1" hangingPunct="1"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/>
              <a:t>The </a:t>
            </a:r>
            <a:r>
              <a:rPr lang="en-US" sz="2800" dirty="0"/>
              <a:t>meaning of the word can also be checked in the dictionary</a:t>
            </a:r>
            <a:r>
              <a:rPr lang="en-US" sz="2800" dirty="0" smtClean="0"/>
              <a:t>.  Go to:</a:t>
            </a:r>
          </a:p>
          <a:p>
            <a:pPr eaLnBrk="1" hangingPunct="1"/>
            <a:r>
              <a:rPr lang="en-US" sz="2800" dirty="0" smtClean="0"/>
              <a:t> </a:t>
            </a:r>
          </a:p>
          <a:p>
            <a:pPr algn="ctr" eaLnBrk="1" hangingPunct="1">
              <a:buNone/>
            </a:pPr>
            <a:r>
              <a:rPr lang="en-US" sz="2800" dirty="0" smtClean="0">
                <a:hlinkClick r:id="rId3"/>
              </a:rPr>
              <a:t>www.dictionary.com</a:t>
            </a:r>
            <a:endParaRPr lang="en-US" sz="2800" dirty="0" smtClean="0"/>
          </a:p>
          <a:p>
            <a:pPr algn="ctr" eaLnBrk="1" hangingPunct="1">
              <a:buNone/>
            </a:pPr>
            <a:r>
              <a:rPr lang="en-US" sz="2800" dirty="0" smtClean="0"/>
              <a:t> </a:t>
            </a:r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Definition:  </a:t>
            </a:r>
            <a:r>
              <a:rPr lang="en-US" sz="2595" dirty="0" smtClean="0">
                <a:solidFill>
                  <a:srgbClr val="FF0000"/>
                </a:solidFill>
              </a:rPr>
              <a:t>Delightful, very pleasing, enjoyable</a:t>
            </a:r>
            <a:endParaRPr lang="en-US" sz="2595" dirty="0">
              <a:solidFill>
                <a:srgbClr val="FF0000"/>
              </a:solidFill>
            </a:endParaRP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533400" y="304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rgbClr val="21F974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DISSECT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61508"/>
            <a:ext cx="6868583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Using the DISSECT steps will help you figure out how to say difficult words </a:t>
            </a:r>
            <a:br>
              <a:rPr lang="en-US" dirty="0" smtClean="0"/>
            </a:br>
            <a:r>
              <a:rPr lang="en-US" dirty="0" smtClean="0"/>
              <a:t>that you don’t </a:t>
            </a:r>
            <a:br>
              <a:rPr lang="en-US" dirty="0" smtClean="0"/>
            </a:br>
            <a:r>
              <a:rPr lang="en-US" dirty="0" smtClean="0"/>
              <a:t>recognize.</a:t>
            </a:r>
            <a:endParaRPr lang="en-US" dirty="0"/>
          </a:p>
        </p:txBody>
      </p:sp>
      <p:pic>
        <p:nvPicPr>
          <p:cNvPr id="5" name="Content Placeholder 4" descr="Close_up_reading_book_2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672" r="-10672"/>
          <a:stretch>
            <a:fillRect/>
          </a:stretch>
        </p:blipFill>
        <p:spPr>
          <a:xfrm>
            <a:off x="2594424" y="2704398"/>
            <a:ext cx="7304288" cy="401707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Frog1.gif"/>
          <p:cNvPicPr>
            <a:picLocks noGrp="1" noChangeAspect="1"/>
          </p:cNvPicPr>
          <p:nvPr>
            <p:ph idx="4294967295"/>
          </p:nvPr>
        </p:nvPicPr>
        <p:blipFill>
          <a:blip r:embed="rId2"/>
          <a:srcRect l="-40915" r="-40915"/>
          <a:stretch>
            <a:fillRect/>
          </a:stretch>
        </p:blipFill>
        <p:spPr>
          <a:xfrm>
            <a:off x="225306" y="2049658"/>
            <a:ext cx="8229600" cy="4525962"/>
          </a:xfrm>
        </p:spPr>
      </p:pic>
      <p:sp>
        <p:nvSpPr>
          <p:cNvPr id="8" name="Cloud Callout 7"/>
          <p:cNvSpPr/>
          <p:nvPr/>
        </p:nvSpPr>
        <p:spPr>
          <a:xfrm>
            <a:off x="663562" y="297219"/>
            <a:ext cx="7578536" cy="3161334"/>
          </a:xfrm>
          <a:prstGeom prst="cloudCallou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DISSECT words …</a:t>
            </a:r>
          </a:p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             NOT frogs!</a:t>
            </a:r>
          </a:p>
          <a:p>
            <a:pPr algn="ctr"/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3562" y="6475254"/>
            <a:ext cx="17618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Leitzell –NC CLC Project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229600" cy="1371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The Seven Steps of </a:t>
            </a:r>
            <a:r>
              <a:rPr lang="en-US" dirty="0"/>
              <a:t>the Word</a:t>
            </a:r>
            <a:br>
              <a:rPr lang="en-US" dirty="0"/>
            </a:br>
            <a:r>
              <a:rPr lang="en-US" dirty="0"/>
              <a:t>Identification Strategy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58175" cy="42291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dirty="0"/>
              <a:t>Step 1:	</a:t>
            </a:r>
            <a:r>
              <a:rPr lang="en-US" b="1" dirty="0">
                <a:solidFill>
                  <a:srgbClr val="FF0000"/>
                </a:solidFill>
                <a:latin typeface="Arial Black" charset="0"/>
              </a:rPr>
              <a:t>D</a:t>
            </a:r>
            <a:r>
              <a:rPr lang="en-US" dirty="0"/>
              <a:t>iscover the sounds &amp; context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dirty="0"/>
              <a:t>Step 2:	</a:t>
            </a:r>
            <a:r>
              <a:rPr lang="en-US" b="1" dirty="0">
                <a:solidFill>
                  <a:srgbClr val="FF0000"/>
                </a:solidFill>
                <a:latin typeface="Arial Black" charset="0"/>
              </a:rPr>
              <a:t>I</a:t>
            </a:r>
            <a:r>
              <a:rPr lang="en-US" dirty="0"/>
              <a:t>solate the beginning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dirty="0"/>
              <a:t>Step 3:	</a:t>
            </a:r>
            <a:r>
              <a:rPr lang="en-US" b="1" dirty="0">
                <a:solidFill>
                  <a:srgbClr val="FF0000"/>
                </a:solidFill>
                <a:latin typeface="Arial Black" charset="0"/>
              </a:rPr>
              <a:t>S</a:t>
            </a:r>
            <a:r>
              <a:rPr lang="en-US" dirty="0"/>
              <a:t>eparate the ending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dirty="0"/>
              <a:t>Step 4:	</a:t>
            </a:r>
            <a:r>
              <a:rPr lang="en-US" b="1" dirty="0">
                <a:solidFill>
                  <a:srgbClr val="FF0000"/>
                </a:solidFill>
                <a:latin typeface="Arial Black" charset="0"/>
              </a:rPr>
              <a:t>S</a:t>
            </a:r>
            <a:r>
              <a:rPr lang="en-US" dirty="0"/>
              <a:t>ay the stem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dirty="0"/>
              <a:t>Step 5:	</a:t>
            </a:r>
            <a:r>
              <a:rPr lang="en-US" b="1" dirty="0">
                <a:solidFill>
                  <a:srgbClr val="FF0000"/>
                </a:solidFill>
                <a:latin typeface="Arial Black" charset="0"/>
              </a:rPr>
              <a:t>E</a:t>
            </a:r>
            <a:r>
              <a:rPr lang="en-US" dirty="0"/>
              <a:t>xamine the stem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dirty="0"/>
              <a:t>Step 6:	</a:t>
            </a:r>
            <a:r>
              <a:rPr lang="en-US" b="1" dirty="0">
                <a:solidFill>
                  <a:srgbClr val="FF0000"/>
                </a:solidFill>
                <a:latin typeface="Arial Black" charset="0"/>
              </a:rPr>
              <a:t>C</a:t>
            </a:r>
            <a:r>
              <a:rPr lang="en-US" dirty="0"/>
              <a:t>heck with someone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dirty="0"/>
              <a:t>Step 7:	</a:t>
            </a:r>
            <a:r>
              <a:rPr lang="en-US" b="1" dirty="0">
                <a:solidFill>
                  <a:srgbClr val="FF0000"/>
                </a:solidFill>
                <a:latin typeface="Arial Black" charset="0"/>
              </a:rPr>
              <a:t>T</a:t>
            </a:r>
            <a:r>
              <a:rPr lang="en-US" dirty="0"/>
              <a:t>ry the dictionary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229600" cy="1371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Steps of the Word</a:t>
            </a:r>
            <a:br>
              <a:rPr lang="en-US"/>
            </a:br>
            <a:r>
              <a:rPr lang="en-US"/>
              <a:t>Identification Strategy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58175" cy="42291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Step 1:	</a:t>
            </a:r>
            <a:r>
              <a:rPr lang="en-US" b="1">
                <a:solidFill>
                  <a:schemeClr val="accent2"/>
                </a:solidFill>
                <a:latin typeface="Arial Black" charset="0"/>
              </a:rPr>
              <a:t>D</a:t>
            </a:r>
            <a:r>
              <a:rPr lang="en-US">
                <a:solidFill>
                  <a:schemeClr val="accent2"/>
                </a:solidFill>
              </a:rPr>
              <a:t>iscover the sounds &amp; context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2:	</a:t>
            </a:r>
            <a:r>
              <a:rPr lang="en-US" b="1">
                <a:solidFill>
                  <a:srgbClr val="201535"/>
                </a:solidFill>
                <a:latin typeface="Arial Black" charset="0"/>
              </a:rPr>
              <a:t>I</a:t>
            </a:r>
            <a:r>
              <a:rPr lang="en-US"/>
              <a:t>solate the beginning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3:	</a:t>
            </a:r>
            <a:r>
              <a:rPr lang="en-US" b="1">
                <a:solidFill>
                  <a:srgbClr val="201535"/>
                </a:solidFill>
                <a:latin typeface="Arial Black" charset="0"/>
              </a:rPr>
              <a:t>S</a:t>
            </a:r>
            <a:r>
              <a:rPr lang="en-US"/>
              <a:t>eparate the ending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4:	</a:t>
            </a:r>
            <a:r>
              <a:rPr lang="en-US" b="1">
                <a:solidFill>
                  <a:srgbClr val="201535"/>
                </a:solidFill>
                <a:latin typeface="Arial Black" charset="0"/>
              </a:rPr>
              <a:t>S</a:t>
            </a:r>
            <a:r>
              <a:rPr lang="en-US"/>
              <a:t>ay the stem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5:	</a:t>
            </a:r>
            <a:r>
              <a:rPr lang="en-US" b="1">
                <a:solidFill>
                  <a:srgbClr val="201535"/>
                </a:solidFill>
                <a:latin typeface="Arial Black" charset="0"/>
              </a:rPr>
              <a:t>E</a:t>
            </a:r>
            <a:r>
              <a:rPr lang="en-US"/>
              <a:t>xamine the stem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6:	</a:t>
            </a:r>
            <a:r>
              <a:rPr lang="en-US" b="1">
                <a:solidFill>
                  <a:srgbClr val="201535"/>
                </a:solidFill>
                <a:latin typeface="Arial Black" charset="0"/>
              </a:rPr>
              <a:t>C</a:t>
            </a:r>
            <a:r>
              <a:rPr lang="en-US"/>
              <a:t>heck with someone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7:	</a:t>
            </a:r>
            <a:r>
              <a:rPr lang="en-US" b="1">
                <a:solidFill>
                  <a:srgbClr val="201535"/>
                </a:solidFill>
                <a:latin typeface="Arial Black" charset="0"/>
              </a:rPr>
              <a:t>T</a:t>
            </a:r>
            <a:r>
              <a:rPr lang="en-US"/>
              <a:t>ry the dictionary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534400" cy="78105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Step 1: </a:t>
            </a:r>
            <a:r>
              <a:rPr lang="en-US" sz="3600" b="1" dirty="0" smtClean="0"/>
              <a:t>Discover </a:t>
            </a:r>
            <a:r>
              <a:rPr lang="en-US" sz="3600" b="1" dirty="0"/>
              <a:t>the Sounds and the Context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4000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5726"/>
            <a:ext cx="7772400" cy="2912110"/>
          </a:xfrm>
          <a:ln w="57150">
            <a:solidFill>
              <a:srgbClr val="E91F16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US" sz="2400" dirty="0"/>
              <a:t>Give the word your best shot by sounding it out, saying at least a few of the sounds to yourself, and reading to the end of the sentence</a:t>
            </a:r>
            <a:r>
              <a:rPr lang="en-US" sz="2400" dirty="0" smtClean="0"/>
              <a:t>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/>
              <a:t>If the sounds you pronounced form a word that fits the context, keep reading. If not, Go to Step 2.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66830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The dentist was </a:t>
            </a:r>
            <a:r>
              <a:rPr lang="en-US" sz="3600" b="1" dirty="0" smtClean="0">
                <a:solidFill>
                  <a:srgbClr val="FF0000"/>
                </a:solidFill>
              </a:rPr>
              <a:t>extracting </a:t>
            </a:r>
            <a:r>
              <a:rPr lang="en-US" sz="3600" b="1" dirty="0" smtClean="0"/>
              <a:t>the molar</a:t>
            </a:r>
          </a:p>
          <a:p>
            <a:pPr algn="ctr"/>
            <a:r>
              <a:rPr lang="en-US" sz="3600" b="1" dirty="0" smtClean="0"/>
              <a:t> when the power went off. </a:t>
            </a:r>
            <a:endParaRPr lang="en-US" sz="36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549275"/>
            <a:ext cx="8229600" cy="1371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Steps of the Word</a:t>
            </a:r>
            <a:br>
              <a:rPr lang="en-US"/>
            </a:br>
            <a:r>
              <a:rPr lang="en-US"/>
              <a:t>Identification Strategy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2008188"/>
            <a:ext cx="8258175" cy="42291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/>
              <a:t>Step 1:	</a:t>
            </a:r>
            <a:r>
              <a:rPr lang="en-US" b="1">
                <a:latin typeface="Arial Black" charset="0"/>
              </a:rPr>
              <a:t>D</a:t>
            </a:r>
            <a:r>
              <a:rPr lang="en-US"/>
              <a:t>iscover the sounds &amp; context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Step 2:	</a:t>
            </a:r>
            <a:r>
              <a:rPr lang="en-US" b="1">
                <a:solidFill>
                  <a:schemeClr val="accent2"/>
                </a:solidFill>
                <a:latin typeface="Arial Black" charset="0"/>
              </a:rPr>
              <a:t>I</a:t>
            </a:r>
            <a:r>
              <a:rPr lang="en-US">
                <a:solidFill>
                  <a:schemeClr val="accent2"/>
                </a:solidFill>
              </a:rPr>
              <a:t>solate the beginning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3:	</a:t>
            </a:r>
            <a:r>
              <a:rPr lang="en-US" b="1">
                <a:solidFill>
                  <a:srgbClr val="201535"/>
                </a:solidFill>
                <a:latin typeface="Arial Black" charset="0"/>
              </a:rPr>
              <a:t>S</a:t>
            </a:r>
            <a:r>
              <a:rPr lang="en-US"/>
              <a:t>eparate the ending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4:	</a:t>
            </a:r>
            <a:r>
              <a:rPr lang="en-US" b="1">
                <a:solidFill>
                  <a:srgbClr val="201535"/>
                </a:solidFill>
                <a:latin typeface="Arial Black" charset="0"/>
              </a:rPr>
              <a:t>S</a:t>
            </a:r>
            <a:r>
              <a:rPr lang="en-US"/>
              <a:t>ay the stem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5:	</a:t>
            </a:r>
            <a:r>
              <a:rPr lang="en-US" b="1">
                <a:solidFill>
                  <a:srgbClr val="201535"/>
                </a:solidFill>
                <a:latin typeface="Arial Black" charset="0"/>
              </a:rPr>
              <a:t>E</a:t>
            </a:r>
            <a:r>
              <a:rPr lang="en-US"/>
              <a:t>xamine the stem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6:	</a:t>
            </a:r>
            <a:r>
              <a:rPr lang="en-US" b="1">
                <a:solidFill>
                  <a:srgbClr val="201535"/>
                </a:solidFill>
                <a:latin typeface="Arial Black" charset="0"/>
              </a:rPr>
              <a:t>C</a:t>
            </a:r>
            <a:r>
              <a:rPr lang="en-US"/>
              <a:t>heck with someone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/>
              <a:t>Step 7:	</a:t>
            </a:r>
            <a:r>
              <a:rPr lang="en-US" b="1">
                <a:solidFill>
                  <a:srgbClr val="201535"/>
                </a:solidFill>
                <a:latin typeface="Arial Black" charset="0"/>
              </a:rPr>
              <a:t>T</a:t>
            </a:r>
            <a:r>
              <a:rPr lang="en-US"/>
              <a:t>ry the dictionary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 </a:t>
            </a:r>
            <a:r>
              <a:rPr lang="en-US" b="1" dirty="0" smtClean="0"/>
              <a:t>Isolate </a:t>
            </a:r>
            <a:r>
              <a:rPr lang="en-US" b="1" dirty="0"/>
              <a:t>the </a:t>
            </a:r>
            <a:r>
              <a:rPr lang="en-US" b="1" dirty="0" smtClean="0"/>
              <a:t>Beginning</a:t>
            </a:r>
            <a:endParaRPr lang="en-US" b="1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16038"/>
            <a:ext cx="7772400" cy="4532312"/>
          </a:xfrm>
          <a:ln w="57150">
            <a:solidFill>
              <a:srgbClr val="E91F16"/>
            </a:solidFill>
          </a:ln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If the word you said doesn’t make sense in the context, look at the beginning of the word to see if there is a word part you can say. Isolate the beginning with a backwards “L” marked   like this.</a:t>
            </a:r>
          </a:p>
          <a:p>
            <a:pPr eaLnBrk="1" hangingPunct="1">
              <a:buFontTx/>
              <a:buNone/>
            </a:pPr>
            <a:r>
              <a:rPr lang="en-US" dirty="0"/>
              <a:t>				</a:t>
            </a:r>
            <a:endParaRPr lang="en-US" b="1" u="sng" dirty="0"/>
          </a:p>
        </p:txBody>
      </p:sp>
      <p:sp>
        <p:nvSpPr>
          <p:cNvPr id="248836" name="Line 4"/>
          <p:cNvSpPr>
            <a:spLocks noChangeShapeType="1"/>
          </p:cNvSpPr>
          <p:nvPr/>
        </p:nvSpPr>
        <p:spPr bwMode="auto">
          <a:xfrm>
            <a:off x="5019524" y="4724399"/>
            <a:ext cx="0" cy="756279"/>
          </a:xfrm>
          <a:prstGeom prst="line">
            <a:avLst/>
          </a:prstGeom>
          <a:noFill/>
          <a:ln w="57150" cap="flat" cmpd="sng" algn="ctr">
            <a:solidFill>
              <a:srgbClr val="4BDE3C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837" name="Line 5"/>
          <p:cNvSpPr>
            <a:spLocks noChangeShapeType="1"/>
          </p:cNvSpPr>
          <p:nvPr/>
        </p:nvSpPr>
        <p:spPr bwMode="auto">
          <a:xfrm flipH="1">
            <a:off x="4440123" y="5480678"/>
            <a:ext cx="579401" cy="0"/>
          </a:xfrm>
          <a:prstGeom prst="line">
            <a:avLst/>
          </a:prstGeom>
          <a:noFill/>
          <a:ln w="57150" cap="flat" cmpd="sng" algn="ctr">
            <a:solidFill>
              <a:srgbClr val="4BDE3C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8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8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6" grpId="0" animBg="1"/>
      <p:bldP spid="2488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3810000" cy="1143000"/>
          </a:xfrm>
        </p:spPr>
        <p:txBody>
          <a:bodyPr/>
          <a:lstStyle/>
          <a:p>
            <a:pPr eaLnBrk="1" hangingPunct="1"/>
            <a:r>
              <a:rPr lang="en-US" sz="5400" b="1">
                <a:solidFill>
                  <a:srgbClr val="21F974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DI</a:t>
            </a:r>
            <a:r>
              <a:rPr 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</a:t>
            </a:r>
            <a:r>
              <a:rPr lang="en-US" sz="5400" b="1">
                <a:solidFill>
                  <a:srgbClr val="21F974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</a:t>
            </a:r>
            <a:r>
              <a:rPr 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</a:t>
            </a:r>
            <a:r>
              <a:rPr lang="en-US" sz="5400" b="1">
                <a:effectLst>
                  <a:outerShdw blurRad="38100" dist="38100" dir="2700000" algn="tl">
                    <a:srgbClr val="DDDDDD"/>
                  </a:outerShdw>
                </a:effectLst>
              </a:rPr>
              <a:t>CT</a:t>
            </a:r>
            <a:endParaRPr lang="en-US"/>
          </a:p>
        </p:txBody>
      </p:sp>
      <p:sp>
        <p:nvSpPr>
          <p:cNvPr id="144387" name="AutoShape 3"/>
          <p:cNvSpPr>
            <a:spLocks noChangeArrowheads="1"/>
          </p:cNvSpPr>
          <p:nvPr/>
        </p:nvSpPr>
        <p:spPr bwMode="auto">
          <a:xfrm>
            <a:off x="461963" y="3275013"/>
            <a:ext cx="2130425" cy="1143000"/>
          </a:xfrm>
          <a:prstGeom prst="wedgeEllipseCallout">
            <a:avLst>
              <a:gd name="adj1" fmla="val 71759"/>
              <a:gd name="adj2" fmla="val 715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Isolate</a:t>
            </a:r>
          </a:p>
          <a:p>
            <a:pPr algn="ctr" eaLnBrk="0" hangingPunct="0"/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the </a:t>
            </a:r>
          </a:p>
          <a:p>
            <a:pPr algn="ctr" eaLnBrk="0" hangingPunct="0"/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Beginning</a:t>
            </a: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3306370" y="3967163"/>
            <a:ext cx="530544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extracting</a:t>
            </a:r>
            <a:endParaRPr lang="en-US" sz="60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914952" y="3894138"/>
            <a:ext cx="1524000" cy="1447800"/>
            <a:chOff x="1008" y="1728"/>
            <a:chExt cx="960" cy="1152"/>
          </a:xfrm>
        </p:grpSpPr>
        <p:sp>
          <p:nvSpPr>
            <p:cNvPr id="53258" name="Line 6"/>
            <p:cNvSpPr>
              <a:spLocks noChangeShapeType="1"/>
            </p:cNvSpPr>
            <p:nvPr/>
          </p:nvSpPr>
          <p:spPr bwMode="auto">
            <a:xfrm>
              <a:off x="1968" y="172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59" name="Line 7"/>
            <p:cNvSpPr>
              <a:spLocks noChangeShapeType="1"/>
            </p:cNvSpPr>
            <p:nvPr/>
          </p:nvSpPr>
          <p:spPr bwMode="auto">
            <a:xfrm flipH="1">
              <a:off x="1008" y="2880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3254" name="Line 8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41275">
            <a:solidFill>
              <a:srgbClr val="124199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393" name="Text Box 9"/>
          <p:cNvSpPr txBox="1">
            <a:spLocks noChangeArrowheads="1"/>
          </p:cNvSpPr>
          <p:nvPr/>
        </p:nvSpPr>
        <p:spPr bwMode="auto">
          <a:xfrm>
            <a:off x="3073400" y="1700213"/>
            <a:ext cx="6375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The dentist</a:t>
            </a:r>
            <a:r>
              <a:rPr lang="en-US" sz="2400" dirty="0" smtClean="0"/>
              <a:t> was </a:t>
            </a:r>
            <a:r>
              <a:rPr lang="en-US" sz="2400" u="sng" dirty="0" smtClean="0">
                <a:solidFill>
                  <a:srgbClr val="F71FA0"/>
                </a:solidFill>
              </a:rPr>
              <a:t>extracting</a:t>
            </a:r>
            <a:r>
              <a:rPr lang="en-US" sz="2400" dirty="0" smtClean="0"/>
              <a:t> </a:t>
            </a:r>
            <a:r>
              <a:rPr lang="en-US" sz="2400" dirty="0"/>
              <a:t>the molar</a:t>
            </a:r>
            <a:r>
              <a:rPr lang="en-US" sz="2400" dirty="0" smtClean="0"/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 smtClean="0"/>
              <a:t>when the power went off.</a:t>
            </a:r>
            <a:endParaRPr lang="en-US" sz="2400" dirty="0"/>
          </a:p>
        </p:txBody>
      </p:sp>
      <p:sp>
        <p:nvSpPr>
          <p:cNvPr id="144394" name="AutoShape 10"/>
          <p:cNvSpPr>
            <a:spLocks noChangeArrowheads="1"/>
          </p:cNvSpPr>
          <p:nvPr/>
        </p:nvSpPr>
        <p:spPr bwMode="auto">
          <a:xfrm>
            <a:off x="211138" y="1585913"/>
            <a:ext cx="2381250" cy="1074737"/>
          </a:xfrm>
          <a:prstGeom prst="wedgeEllipseCallout">
            <a:avLst>
              <a:gd name="adj1" fmla="val 74398"/>
              <a:gd name="adj2" fmla="val -155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>
                <a:solidFill>
                  <a:schemeClr val="bg1"/>
                </a:solidFill>
              </a:rPr>
              <a:t>Discover the Sounds </a:t>
            </a:r>
          </a:p>
          <a:p>
            <a:pPr algn="ctr" eaLnBrk="0" hangingPunct="0"/>
            <a:r>
              <a:rPr lang="en-US" sz="1800" b="1" dirty="0">
                <a:solidFill>
                  <a:schemeClr val="bg1"/>
                </a:solidFill>
              </a:rPr>
              <a:t>AND</a:t>
            </a:r>
            <a:r>
              <a:rPr lang="en-US" sz="1800" dirty="0">
                <a:solidFill>
                  <a:schemeClr val="bg1"/>
                </a:solidFill>
              </a:rPr>
              <a:t> the Context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33600" y="5167492"/>
            <a:ext cx="298069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-108" charset="0"/>
              </a:rPr>
              <a:t>Take out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University of Kansas Center for Research on Learning - 2012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animBg="1"/>
      <p:bldP spid="14439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2.6|2.7|7.2|21.1|2.1|2.3|1.7|1.7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8.1|1.6|2.2|1.8|1.6|1.9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4.5|4.7|8.4|2.2|1.5|1.2|1.3|1.6|1.7|1.9"/>
</p:tagLst>
</file>

<file path=ppt/tags/tag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|0.7|4.1|1.4|1.4|1.4|1.3|1.6|1.4|1.8|1.3|1.:|1.1|2.2|0.:|1.4"/>
</p:tagLst>
</file>

<file path=ppt/tags/tag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9.4|0.7|6.8|1.7|3.: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1820</Words>
  <Application>Microsoft Macintosh PowerPoint</Application>
  <PresentationFormat>On-screen Show (4:3)</PresentationFormat>
  <Paragraphs>289</Paragraphs>
  <Slides>32</Slides>
  <Notes>11</Notes>
  <HiddenSlides>1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The Word Identification Strategy</vt:lpstr>
      <vt:lpstr>This strategy will help you -</vt:lpstr>
      <vt:lpstr>We will work with word parts such as …</vt:lpstr>
      <vt:lpstr>The Seven Steps of the Word Identification Strategy</vt:lpstr>
      <vt:lpstr>Steps of the Word Identification Strategy</vt:lpstr>
      <vt:lpstr>Step 1: Discover the Sounds and the Context </vt:lpstr>
      <vt:lpstr>Steps of the Word Identification Strategy</vt:lpstr>
      <vt:lpstr>Step 2:  Isolate the Beginning</vt:lpstr>
      <vt:lpstr>DISSECT</vt:lpstr>
      <vt:lpstr>Steps of the Word Identification Strategy</vt:lpstr>
      <vt:lpstr>Step 3:  Separate the Ending</vt:lpstr>
      <vt:lpstr>DISSECT</vt:lpstr>
      <vt:lpstr>Say the Stem, Step 4</vt:lpstr>
      <vt:lpstr>DISSECT</vt:lpstr>
      <vt:lpstr>The doctors all say I need complete rest with no strenuous exercise and no emotional excitement.</vt:lpstr>
      <vt:lpstr>Slide 16</vt:lpstr>
      <vt:lpstr>Slide 17</vt:lpstr>
      <vt:lpstr>Slide 18</vt:lpstr>
      <vt:lpstr>Steps of the Word Identification Strategy</vt:lpstr>
      <vt:lpstr>Examine the Stem, Step 5</vt:lpstr>
      <vt:lpstr>The Rules of Two’s and Three’s requires us to look for vowels and consonants:</vt:lpstr>
      <vt:lpstr>Slide 22</vt:lpstr>
      <vt:lpstr>Slide 23</vt:lpstr>
      <vt:lpstr>Slide 24</vt:lpstr>
      <vt:lpstr>Examine the Stem Worksheet</vt:lpstr>
      <vt:lpstr>Despite the tension in my stomach, I eat as much as I can, although none of the delectable food makes any impression on me.</vt:lpstr>
      <vt:lpstr>Steps of the Word Identification Strategy</vt:lpstr>
      <vt:lpstr>Check with Someone, Step 6</vt:lpstr>
      <vt:lpstr>Steps of the Word Identification Strategy</vt:lpstr>
      <vt:lpstr>Try the Dictionary, Step 7</vt:lpstr>
      <vt:lpstr>Using the DISSECT steps will help you figure out how to say difficult words  that you don’t  recognize.</vt:lpstr>
      <vt:lpstr>Slide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Graner User</dc:creator>
  <cp:lastModifiedBy>Pam Leitzell</cp:lastModifiedBy>
  <cp:revision>11</cp:revision>
  <dcterms:created xsi:type="dcterms:W3CDTF">2013-10-14T03:49:55Z</dcterms:created>
  <dcterms:modified xsi:type="dcterms:W3CDTF">2013-10-14T03:54:14Z</dcterms:modified>
</cp:coreProperties>
</file>