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D772C-CA06-E844-A6B5-A457B634B37A}" type="datetimeFigureOut">
              <a:rPr lang="en-US" smtClean="0"/>
              <a:pPr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737C2-9720-5B4B-B190-F14B7B78D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50" y="614828"/>
            <a:ext cx="8803019" cy="525938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333622"/>
            <a:ext cx="9144000" cy="1470025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008000"/>
                </a:solidFill>
              </a:rPr>
              <a:t>Think about stages of acquisition.</a:t>
            </a:r>
            <a:endParaRPr lang="en-US" sz="5000" b="1" dirty="0">
              <a:solidFill>
                <a:srgbClr val="008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7950" y="5258661"/>
            <a:ext cx="880301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700" i="1" dirty="0" smtClean="0"/>
              <a:t>The Key to Successful Strategy Instruction:</a:t>
            </a:r>
            <a:r>
              <a:rPr lang="en-US" sz="3700" dirty="0" smtClean="0"/>
              <a:t/>
            </a:r>
            <a:br>
              <a:rPr lang="en-US" sz="3700" dirty="0" smtClean="0"/>
            </a:br>
            <a:r>
              <a:rPr lang="en-US" sz="3700" b="1" i="1" dirty="0" smtClean="0"/>
              <a:t>Intensive, explicit, systematic</a:t>
            </a:r>
            <a:r>
              <a:rPr lang="en-US" sz="3700" i="1" dirty="0" smtClean="0"/>
              <a:t> </a:t>
            </a:r>
            <a:r>
              <a:rPr lang="en-US" sz="3700" dirty="0" smtClean="0"/>
              <a:t>instruction.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Stage 9 – Integration and Generalization</a:t>
            </a:r>
            <a:endParaRPr lang="en-US" b="1" dirty="0"/>
          </a:p>
        </p:txBody>
      </p:sp>
      <p:pic>
        <p:nvPicPr>
          <p:cNvPr id="4" name="Content Placeholder 3" descr="textbook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2836" r="-22836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725566" y="6126163"/>
            <a:ext cx="75091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Introduce passages related to the students’ grade level content areas.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23350"/>
            <a:ext cx="7772400" cy="1510333"/>
          </a:xfrm>
        </p:spPr>
        <p:txBody>
          <a:bodyPr>
            <a:normAutofit/>
          </a:bodyPr>
          <a:lstStyle/>
          <a:p>
            <a:r>
              <a:rPr lang="en-US" b="1" dirty="0"/>
              <a:t>Stage</a:t>
            </a:r>
            <a:r>
              <a:rPr lang="en-US" b="1" dirty="0" smtClean="0"/>
              <a:t> 10 </a:t>
            </a:r>
            <a:r>
              <a:rPr lang="en-US" b="1" dirty="0"/>
              <a:t>– </a:t>
            </a:r>
            <a:r>
              <a:rPr lang="en-US" b="1" dirty="0" smtClean="0"/>
              <a:t>Posttest</a:t>
            </a:r>
            <a:endParaRPr lang="en-US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3684"/>
            <a:ext cx="8229600" cy="2767013"/>
          </a:xfrm>
        </p:spPr>
        <p:txBody>
          <a:bodyPr/>
          <a:lstStyle/>
          <a:p>
            <a:r>
              <a:rPr lang="en-US" dirty="0"/>
              <a:t>Test for mastery</a:t>
            </a:r>
          </a:p>
          <a:p>
            <a:r>
              <a:rPr lang="en-US" dirty="0"/>
              <a:t>Celebrate</a:t>
            </a:r>
          </a:p>
          <a:p>
            <a:r>
              <a:rPr lang="en-US" dirty="0"/>
              <a:t>Make commitments for generalization</a:t>
            </a:r>
          </a:p>
        </p:txBody>
      </p:sp>
      <p:pic>
        <p:nvPicPr>
          <p:cNvPr id="4" name="Picture 3" descr="Students taking a te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7050" y="4162667"/>
            <a:ext cx="3009900" cy="222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Stage 1 – Pretest and Make </a:t>
            </a:r>
            <a:r>
              <a:rPr lang="en-US" sz="4000" b="1" dirty="0" smtClean="0"/>
              <a:t>Commitments</a:t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417638"/>
            <a:ext cx="4038470" cy="4525963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Provides a measure of each student’s skills with the strategy.</a:t>
            </a:r>
          </a:p>
          <a:p>
            <a:r>
              <a:rPr lang="en-US" sz="3600" dirty="0" smtClean="0"/>
              <a:t>Builds a bond as teachers and students commit to working hard together. 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aking-test-6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470" y="1600200"/>
            <a:ext cx="5105530" cy="3829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Stage 2 -  Guided Reading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students with models of how good readers think about text.</a:t>
            </a:r>
          </a:p>
          <a:p>
            <a:r>
              <a:rPr lang="en-US" dirty="0" smtClean="0"/>
              <a:t>Ensures that students can do the strategy when prompted.</a:t>
            </a:r>
          </a:p>
          <a:p>
            <a:r>
              <a:rPr lang="en-US" dirty="0" smtClean="0"/>
              <a:t>Provides students opportunities to practice strategies.</a:t>
            </a:r>
          </a:p>
          <a:p>
            <a:r>
              <a:rPr lang="en-US" dirty="0" smtClean="0"/>
              <a:t>Motivates students to read.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76318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/>
              <a:t>Stage</a:t>
            </a:r>
            <a:r>
              <a:rPr lang="en-US" b="1" dirty="0" smtClean="0"/>
              <a:t> 3 – Describe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3886200"/>
          </a:xfrm>
        </p:spPr>
        <p:txBody>
          <a:bodyPr/>
          <a:lstStyle/>
          <a:p>
            <a:r>
              <a:rPr lang="en-US" dirty="0"/>
              <a:t>Teacher explains how the strategy will help </a:t>
            </a:r>
            <a:r>
              <a:rPr lang="en-US" dirty="0" smtClean="0"/>
              <a:t>students and situations </a:t>
            </a:r>
            <a:r>
              <a:rPr lang="en-US" dirty="0"/>
              <a:t>in which the strategy will be </a:t>
            </a:r>
            <a:r>
              <a:rPr lang="en-US" dirty="0" smtClean="0"/>
              <a:t>used.</a:t>
            </a:r>
          </a:p>
          <a:p>
            <a:r>
              <a:rPr lang="en-US" dirty="0" smtClean="0"/>
              <a:t>Teacher </a:t>
            </a:r>
            <a:r>
              <a:rPr lang="en-US" dirty="0"/>
              <a:t>explains the steps of the </a:t>
            </a:r>
            <a:r>
              <a:rPr lang="en-US" dirty="0" smtClean="0"/>
              <a:t>strategy.</a:t>
            </a:r>
            <a:endParaRPr lang="en-US" dirty="0"/>
          </a:p>
        </p:txBody>
      </p:sp>
      <p:pic>
        <p:nvPicPr>
          <p:cNvPr id="4" name="Picture 3" descr="high school teach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2987" y="4122394"/>
            <a:ext cx="2520257" cy="25268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117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/>
              <a:t>Stage</a:t>
            </a:r>
            <a:r>
              <a:rPr lang="en-US" b="1" dirty="0" smtClean="0"/>
              <a:t> 4 – Model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521075"/>
          </a:xfrm>
        </p:spPr>
        <p:txBody>
          <a:bodyPr/>
          <a:lstStyle/>
          <a:p>
            <a:r>
              <a:rPr lang="en-US" dirty="0"/>
              <a:t>Teacher demonstrates the strategy while “thinking out </a:t>
            </a:r>
            <a:r>
              <a:rPr lang="en-US" dirty="0" smtClean="0"/>
              <a:t>loud.”</a:t>
            </a:r>
            <a:endParaRPr lang="en-US" dirty="0"/>
          </a:p>
          <a:p>
            <a:r>
              <a:rPr lang="en-US" dirty="0"/>
              <a:t>Teacher involves students in the </a:t>
            </a:r>
            <a:r>
              <a:rPr lang="en-US" dirty="0" smtClean="0"/>
              <a:t>demonstration.</a:t>
            </a:r>
            <a:endParaRPr lang="en-US" dirty="0"/>
          </a:p>
        </p:txBody>
      </p:sp>
      <p:pic>
        <p:nvPicPr>
          <p:cNvPr id="5" name="Picture 4" descr="TEACHER TALK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529" y="4258716"/>
            <a:ext cx="3619718" cy="2334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0647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/>
              <a:t>Stage</a:t>
            </a:r>
            <a:r>
              <a:rPr lang="en-US" b="1" dirty="0" smtClean="0"/>
              <a:t> 5 </a:t>
            </a:r>
            <a:r>
              <a:rPr lang="en-US" b="1" dirty="0"/>
              <a:t>– Verbal</a:t>
            </a:r>
            <a:r>
              <a:rPr lang="en-US" b="1" dirty="0" smtClean="0"/>
              <a:t> Practice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33500"/>
            <a:ext cx="7772400" cy="3200400"/>
          </a:xfrm>
        </p:spPr>
        <p:txBody>
          <a:bodyPr/>
          <a:lstStyle/>
          <a:p>
            <a:r>
              <a:rPr lang="en-US" dirty="0"/>
              <a:t>Ensure that students can name steps of the </a:t>
            </a:r>
            <a:r>
              <a:rPr lang="en-US" dirty="0" smtClean="0"/>
              <a:t>strategy.</a:t>
            </a:r>
          </a:p>
          <a:p>
            <a:r>
              <a:rPr lang="en-US" dirty="0"/>
              <a:t>Ensure that students understand where, when, and why to use the </a:t>
            </a:r>
            <a:r>
              <a:rPr lang="en-US" dirty="0" smtClean="0"/>
              <a:t>strategy.</a:t>
            </a:r>
            <a:endParaRPr lang="en-US" dirty="0"/>
          </a:p>
        </p:txBody>
      </p:sp>
      <p:pic>
        <p:nvPicPr>
          <p:cNvPr id="4" name="Picture 3" descr="googletal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400" y="3100760"/>
            <a:ext cx="3251200" cy="3251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06795" y="5105448"/>
            <a:ext cx="1738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THROUGH THE STEPS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/>
              <a:t>Stage</a:t>
            </a:r>
            <a:r>
              <a:rPr lang="en-US" b="1" dirty="0" smtClean="0"/>
              <a:t> 6 </a:t>
            </a:r>
            <a:r>
              <a:rPr lang="en-US" b="1" dirty="0"/>
              <a:t>–</a:t>
            </a:r>
            <a:r>
              <a:rPr lang="en-US" b="1" dirty="0" smtClean="0"/>
              <a:t> Independent Practice </a:t>
            </a:r>
            <a:r>
              <a:rPr lang="en-US" b="1" dirty="0"/>
              <a:t>and </a:t>
            </a:r>
            <a:r>
              <a:rPr lang="en-US" b="1" dirty="0" smtClean="0"/>
              <a:t>Feedback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r>
              <a:rPr lang="en-US" dirty="0"/>
              <a:t>Students practice strategy</a:t>
            </a:r>
            <a:r>
              <a:rPr lang="en-US" dirty="0" smtClean="0"/>
              <a:t> using materials at their ability level.</a:t>
            </a:r>
          </a:p>
          <a:p>
            <a:r>
              <a:rPr lang="en-US" dirty="0"/>
              <a:t>Teacher monitors and provides quality </a:t>
            </a:r>
            <a:r>
              <a:rPr lang="en-US" dirty="0" smtClean="0"/>
              <a:t>feedback.</a:t>
            </a:r>
          </a:p>
          <a:p>
            <a:r>
              <a:rPr lang="en-US" dirty="0"/>
              <a:t>Re-instruct if </a:t>
            </a:r>
            <a:r>
              <a:rPr lang="en-US" dirty="0" smtClean="0"/>
              <a:t>necessary.</a:t>
            </a:r>
          </a:p>
          <a:p>
            <a:r>
              <a:rPr lang="en-US" dirty="0"/>
              <a:t>Mastery is </a:t>
            </a:r>
            <a:r>
              <a:rPr lang="en-US" dirty="0" smtClean="0"/>
              <a:t>expected.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Stage 7 – Paired Practice</a:t>
            </a:r>
            <a:endParaRPr lang="en-US" b="1" dirty="0"/>
          </a:p>
        </p:txBody>
      </p:sp>
      <p:pic>
        <p:nvPicPr>
          <p:cNvPr id="4" name="Content Placeholder 3" descr="paired students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21838" b="-21838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Students work in pairs and alternate the roles of reader and coach. </a:t>
            </a:r>
          </a:p>
          <a:p>
            <a:r>
              <a:rPr lang="en-US" dirty="0" smtClean="0"/>
              <a:t>Students work in pairs to conduct 1-minute fluency drills.</a:t>
            </a:r>
          </a:p>
          <a:p>
            <a:r>
              <a:rPr lang="en-US" dirty="0" smtClean="0"/>
              <a:t>Teacher circulates and provides feedback and monitors charting.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Stage 8 – Differentiated Practice</a:t>
            </a:r>
            <a:endParaRPr lang="en-US" b="1" dirty="0"/>
          </a:p>
        </p:txBody>
      </p:sp>
      <p:pic>
        <p:nvPicPr>
          <p:cNvPr id="4" name="Content Placeholder 3" descr="teacher-with-student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33677" b="-33677"/>
          <a:stretch>
            <a:fillRect/>
          </a:stretch>
        </p:blipFill>
        <p:spPr>
          <a:xfrm>
            <a:off x="4648200" y="1600200"/>
            <a:ext cx="4038600" cy="4525963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Teacher works individually with students while the class is working on independent practice passages.</a:t>
            </a:r>
          </a:p>
          <a:p>
            <a:r>
              <a:rPr lang="en-US" dirty="0" smtClean="0"/>
              <a:t>Teacher provides collaborative feedback to students during the individuals session.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Macintosh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Think about stages of acquisition.</vt:lpstr>
      <vt:lpstr>Stage 1 – Pretest and Make Commitments </vt:lpstr>
      <vt:lpstr>Stage 2 -  Guided Reading</vt:lpstr>
      <vt:lpstr>Stage 3 – Describe </vt:lpstr>
      <vt:lpstr>Stage 4 – Model </vt:lpstr>
      <vt:lpstr>Stage 5 – Verbal Practice  </vt:lpstr>
      <vt:lpstr>Stage 6 – Independent Practice and Feedback </vt:lpstr>
      <vt:lpstr>Stage 7 – Paired Practice</vt:lpstr>
      <vt:lpstr>Stage 8 – Differentiated Practice</vt:lpstr>
      <vt:lpstr>Stage 9 – Integration and Generalization</vt:lpstr>
      <vt:lpstr>Stage 10 – Posttest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 about stages of acquisition.</dc:title>
  <dc:creator>Pam Leitzell</dc:creator>
  <cp:lastModifiedBy>Pam Leitzell</cp:lastModifiedBy>
  <cp:revision>1</cp:revision>
  <dcterms:created xsi:type="dcterms:W3CDTF">2018-11-27T16:02:04Z</dcterms:created>
  <dcterms:modified xsi:type="dcterms:W3CDTF">2018-11-27T16:02:20Z</dcterms:modified>
</cp:coreProperties>
</file>