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ppt/tags/tag1.xml" ContentType="application/vnd.openxmlformats-officedocument.presentationml.tags+xml"/>
  <Override PartName="/ppt/notesSlides/notesSlide12.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Default Extension="wmf" ContentType="image/x-wmf"/>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8"/>
  </p:notesMasterIdLst>
  <p:handoutMasterIdLst>
    <p:handoutMasterId r:id="rId39"/>
  </p:handoutMasterIdLst>
  <p:sldIdLst>
    <p:sldId id="258" r:id="rId2"/>
    <p:sldId id="320" r:id="rId3"/>
    <p:sldId id="321" r:id="rId4"/>
    <p:sldId id="327" r:id="rId5"/>
    <p:sldId id="328" r:id="rId6"/>
    <p:sldId id="286" r:id="rId7"/>
    <p:sldId id="330" r:id="rId8"/>
    <p:sldId id="287" r:id="rId9"/>
    <p:sldId id="312" r:id="rId10"/>
    <p:sldId id="289" r:id="rId11"/>
    <p:sldId id="290" r:id="rId12"/>
    <p:sldId id="323" r:id="rId13"/>
    <p:sldId id="293" r:id="rId14"/>
    <p:sldId id="324" r:id="rId15"/>
    <p:sldId id="325" r:id="rId16"/>
    <p:sldId id="329" r:id="rId17"/>
    <p:sldId id="294" r:id="rId18"/>
    <p:sldId id="295" r:id="rId19"/>
    <p:sldId id="296" r:id="rId20"/>
    <p:sldId id="297" r:id="rId21"/>
    <p:sldId id="331" r:id="rId22"/>
    <p:sldId id="298" r:id="rId23"/>
    <p:sldId id="315" r:id="rId24"/>
    <p:sldId id="326" r:id="rId25"/>
    <p:sldId id="299" r:id="rId26"/>
    <p:sldId id="317" r:id="rId27"/>
    <p:sldId id="316" r:id="rId28"/>
    <p:sldId id="303" r:id="rId29"/>
    <p:sldId id="304" r:id="rId30"/>
    <p:sldId id="318" r:id="rId31"/>
    <p:sldId id="333" r:id="rId32"/>
    <p:sldId id="306" r:id="rId33"/>
    <p:sldId id="307" r:id="rId34"/>
    <p:sldId id="310" r:id="rId35"/>
    <p:sldId id="311" r:id="rId36"/>
    <p:sldId id="319"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6" d="100"/>
          <a:sy n="86" d="100"/>
        </p:scale>
        <p:origin x="-99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AF516F-654F-5346-856A-B8D1BD42B57B}" type="datetimeFigureOut">
              <a:rPr lang="en-US" smtClean="0"/>
              <a:pPr/>
              <a:t>12/8/16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8D31B7-ABC5-4345-B180-00031BB94BD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68051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B1125E-F056-9F4E-A20A-126A8C052BB1}" type="datetimeFigureOut">
              <a:rPr lang="en-US" smtClean="0"/>
              <a:pPr/>
              <a:t>12/8/16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57D1DF-54D0-7C40-AED8-3A5C98B03CE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253173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Rot="1" noChangeAspect="1" noChangeArrowheads="1"/>
          </p:cNvSpPr>
          <p:nvPr>
            <p:ph type="sldImg"/>
          </p:nvPr>
        </p:nvSpPr>
        <p:spPr>
          <a:xfrm>
            <a:off x="1909763" y="1150938"/>
            <a:ext cx="3051175" cy="2289175"/>
          </a:xfrm>
          <a:solidFill>
            <a:srgbClr val="FFFFFF"/>
          </a:solidFill>
          <a:ln>
            <a:solidFill>
              <a:srgbClr val="000000"/>
            </a:solidFill>
          </a:ln>
        </p:spPr>
      </p:sp>
      <p:sp>
        <p:nvSpPr>
          <p:cNvPr id="62467" name="Rectangle 3"/>
          <p:cNvSpPr>
            <a:spLocks noGrp="1" noChangeArrowheads="1"/>
          </p:cNvSpPr>
          <p:nvPr>
            <p:ph type="body" idx="1"/>
          </p:nvPr>
        </p:nvSpPr>
        <p:spPr bwMode="auto">
          <a:xfrm>
            <a:off x="912148" y="4342123"/>
            <a:ext cx="5016813" cy="4137788"/>
          </a:xfrm>
          <a:prstGeom prst="rect">
            <a:avLst/>
          </a:prstGeom>
          <a:noFill/>
          <a:ln w="12700">
            <a:miter lim="800000"/>
            <a:headEnd/>
            <a:tailEnd/>
          </a:ln>
        </p:spPr>
        <p:txBody>
          <a:bodyPr>
            <a:prstTxWarp prst="textNoShape">
              <a:avLst/>
            </a:prstTxWarp>
          </a:bodyPr>
          <a:lstStyle/>
          <a:p>
            <a:endParaRPr lang="en-US">
              <a:latin typeface="Arial" pitchFamily="-107"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noFill/>
        </p:spPr>
        <p:txBody>
          <a:bodyPr/>
          <a:lstStyle/>
          <a:p>
            <a:r>
              <a:rPr lang="en-US">
                <a:ea typeface="ＭＳ Ｐゴシック" charset="-128"/>
                <a:cs typeface="ＭＳ Ｐゴシック" charset="-128"/>
              </a:rPr>
              <a:t>University of Kansas Center for Research on Learning  1/98</a:t>
            </a:r>
          </a:p>
        </p:txBody>
      </p:sp>
      <p:sp>
        <p:nvSpPr>
          <p:cNvPr id="77827" name="Rectangle 7"/>
          <p:cNvSpPr>
            <a:spLocks noGrp="1" noChangeArrowheads="1"/>
          </p:cNvSpPr>
          <p:nvPr>
            <p:ph type="sldNum" sz="quarter" idx="5"/>
          </p:nvPr>
        </p:nvSpPr>
        <p:spPr>
          <a:noFill/>
        </p:spPr>
        <p:txBody>
          <a:bodyPr/>
          <a:lstStyle/>
          <a:p>
            <a:r>
              <a:rPr lang="en-US">
                <a:latin typeface="Times" charset="0"/>
                <a:ea typeface="ＭＳ Ｐゴシック" charset="-128"/>
                <a:cs typeface="ＭＳ Ｐゴシック" charset="-128"/>
              </a:rPr>
              <a:t>UO Overhead  </a:t>
            </a:r>
            <a:fld id="{75BC6064-40AE-1B4D-B485-DF4423AA59C9}" type="slidenum">
              <a:rPr lang="en-US">
                <a:latin typeface="Times" charset="0"/>
                <a:ea typeface="ＭＳ Ｐゴシック" charset="-128"/>
                <a:cs typeface="ＭＳ Ｐゴシック" charset="-128"/>
              </a:rPr>
              <a:pPr/>
              <a:t>29</a:t>
            </a:fld>
            <a:endParaRPr lang="en-US">
              <a:latin typeface="Times" charset="0"/>
              <a:ea typeface="ＭＳ Ｐゴシック" charset="-128"/>
              <a:cs typeface="ＭＳ Ｐゴシック" charset="-128"/>
            </a:endParaRPr>
          </a:p>
        </p:txBody>
      </p:sp>
      <p:sp>
        <p:nvSpPr>
          <p:cNvPr id="77828" name="Rectangle 2"/>
          <p:cNvSpPr>
            <a:spLocks noGrp="1" noRot="1" noChangeAspect="1" noChangeArrowheads="1" noTextEdit="1"/>
          </p:cNvSpPr>
          <p:nvPr>
            <p:ph type="sldImg"/>
          </p:nvPr>
        </p:nvSpPr>
        <p:spPr>
          <a:solidFill>
            <a:srgbClr val="FFFFFF"/>
          </a:solidFill>
          <a:ln/>
        </p:spPr>
      </p:sp>
      <p:sp>
        <p:nvSpPr>
          <p:cNvPr id="7782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F6EFE9E-F582-ED4E-A4E5-51285DCD4B9E}" type="slidenum">
              <a:rPr lang="en-US"/>
              <a:pPr/>
              <a:t>30</a:t>
            </a:fld>
            <a:endParaRPr lang="en-US"/>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6FF0255-5CB4-7340-8A26-3EB66EE18531}" type="slidenum">
              <a:rPr lang="en-US">
                <a:latin typeface="Arial" pitchFamily="-111" charset="0"/>
                <a:ea typeface="ＭＳ Ｐゴシック" pitchFamily="-111" charset="-128"/>
                <a:cs typeface="ＭＳ Ｐゴシック" pitchFamily="-111" charset="-128"/>
              </a:rPr>
              <a:pPr/>
              <a:t>31</a:t>
            </a:fld>
            <a:endParaRPr lang="en-US">
              <a:latin typeface="Arial" pitchFamily="-111" charset="0"/>
              <a:ea typeface="ＭＳ Ｐゴシック" pitchFamily="-111" charset="-128"/>
              <a:cs typeface="ＭＳ Ｐゴシック" pitchFamily="-111" charset="-128"/>
            </a:endParaRPr>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6"/>
          <p:cNvSpPr>
            <a:spLocks noGrp="1" noChangeArrowheads="1"/>
          </p:cNvSpPr>
          <p:nvPr>
            <p:ph type="ftr" sz="quarter" idx="4"/>
          </p:nvPr>
        </p:nvSpPr>
        <p:spPr>
          <a:noFill/>
        </p:spPr>
        <p:txBody>
          <a:bodyPr/>
          <a:lstStyle/>
          <a:p>
            <a:r>
              <a:rPr lang="en-US">
                <a:ea typeface="ＭＳ Ｐゴシック" charset="-128"/>
                <a:cs typeface="ＭＳ Ｐゴシック" charset="-128"/>
              </a:rPr>
              <a:t>University of Kansas Center for Research on Learning  1/98</a:t>
            </a:r>
          </a:p>
        </p:txBody>
      </p:sp>
      <p:sp>
        <p:nvSpPr>
          <p:cNvPr id="82947" name="Rectangle 7"/>
          <p:cNvSpPr>
            <a:spLocks noGrp="1" noChangeArrowheads="1"/>
          </p:cNvSpPr>
          <p:nvPr>
            <p:ph type="sldNum" sz="quarter" idx="5"/>
          </p:nvPr>
        </p:nvSpPr>
        <p:spPr>
          <a:noFill/>
        </p:spPr>
        <p:txBody>
          <a:bodyPr/>
          <a:lstStyle/>
          <a:p>
            <a:r>
              <a:rPr lang="en-US">
                <a:latin typeface="Times" charset="0"/>
                <a:ea typeface="ＭＳ Ｐゴシック" charset="-128"/>
                <a:cs typeface="ＭＳ Ｐゴシック" charset="-128"/>
              </a:rPr>
              <a:t>UO Overhead  </a:t>
            </a:r>
            <a:fld id="{CC07248A-74C7-8A4C-8D7A-4549D6ABDA7B}" type="slidenum">
              <a:rPr lang="en-US">
                <a:latin typeface="Times" charset="0"/>
                <a:ea typeface="ＭＳ Ｐゴシック" charset="-128"/>
                <a:cs typeface="ＭＳ Ｐゴシック" charset="-128"/>
              </a:rPr>
              <a:pPr/>
              <a:t>33</a:t>
            </a:fld>
            <a:endParaRPr lang="en-US">
              <a:latin typeface="Times" charset="0"/>
              <a:ea typeface="ＭＳ Ｐゴシック" charset="-128"/>
              <a:cs typeface="ＭＳ Ｐゴシック" charset="-128"/>
            </a:endParaRPr>
          </a:p>
        </p:txBody>
      </p:sp>
      <p:sp>
        <p:nvSpPr>
          <p:cNvPr id="82948" name="Rectangle 2"/>
          <p:cNvSpPr>
            <a:spLocks noGrp="1" noRot="1" noChangeAspect="1" noChangeArrowheads="1" noTextEdit="1"/>
          </p:cNvSpPr>
          <p:nvPr>
            <p:ph type="sldImg"/>
          </p:nvPr>
        </p:nvSpPr>
        <p:spPr>
          <a:solidFill>
            <a:srgbClr val="FFFFFF"/>
          </a:solidFill>
          <a:ln/>
        </p:spPr>
      </p:sp>
      <p:sp>
        <p:nvSpPr>
          <p:cNvPr id="8294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fld id="{DF144C35-43F5-C546-8594-B8A9FEA20A29}" type="slidenum">
              <a:rPr lang="en-US" sz="1200">
                <a:latin typeface="Arial" charset="0"/>
              </a:rPr>
              <a:pPr/>
              <a:t>34</a:t>
            </a:fld>
            <a:endParaRPr lang="en-US" sz="1200">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w="9525"/>
        </p:spPr>
        <p:txBody>
          <a:bodyPr/>
          <a:lstStyle/>
          <a:p>
            <a:pPr eaLnBrk="1" hangingPunct="1"/>
            <a:r>
              <a:rPr lang="en-US">
                <a:latin typeface="Times" charset="0"/>
              </a:rPr>
              <a:t>The  Challenge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6"/>
          <p:cNvSpPr>
            <a:spLocks noGrp="1" noChangeArrowheads="1"/>
          </p:cNvSpPr>
          <p:nvPr>
            <p:ph type="ftr" sz="quarter" idx="4"/>
          </p:nvPr>
        </p:nvSpPr>
        <p:spPr>
          <a:noFill/>
        </p:spPr>
        <p:txBody>
          <a:bodyPr/>
          <a:lstStyle/>
          <a:p>
            <a:r>
              <a:rPr lang="en-US">
                <a:ea typeface="ＭＳ Ｐゴシック" charset="-128"/>
                <a:cs typeface="ＭＳ Ｐゴシック" charset="-128"/>
              </a:rPr>
              <a:t>University of Kansas Center for Research on Learning  1/98</a:t>
            </a:r>
          </a:p>
        </p:txBody>
      </p:sp>
      <p:sp>
        <p:nvSpPr>
          <p:cNvPr id="50179" name="Rectangle 7"/>
          <p:cNvSpPr>
            <a:spLocks noGrp="1" noChangeArrowheads="1"/>
          </p:cNvSpPr>
          <p:nvPr>
            <p:ph type="sldNum" sz="quarter" idx="5"/>
          </p:nvPr>
        </p:nvSpPr>
        <p:spPr>
          <a:noFill/>
        </p:spPr>
        <p:txBody>
          <a:bodyPr/>
          <a:lstStyle/>
          <a:p>
            <a:r>
              <a:rPr lang="en-US">
                <a:latin typeface="Times" charset="0"/>
                <a:ea typeface="ＭＳ Ｐゴシック" charset="-128"/>
                <a:cs typeface="ＭＳ Ｐゴシック" charset="-128"/>
              </a:rPr>
              <a:t>UO Overhead  </a:t>
            </a:r>
            <a:fld id="{33706EDE-AA1A-8A4C-A880-42986EC732A3}" type="slidenum">
              <a:rPr lang="en-US">
                <a:latin typeface="Times" charset="0"/>
                <a:ea typeface="ＭＳ Ｐゴシック" charset="-128"/>
                <a:cs typeface="ＭＳ Ｐゴシック" charset="-128"/>
              </a:rPr>
              <a:pPr/>
              <a:t>10</a:t>
            </a:fld>
            <a:endParaRPr lang="en-US">
              <a:latin typeface="Times" charset="0"/>
              <a:ea typeface="ＭＳ Ｐゴシック" charset="-128"/>
              <a:cs typeface="ＭＳ Ｐゴシック" charset="-128"/>
            </a:endParaRPr>
          </a:p>
        </p:txBody>
      </p:sp>
      <p:sp>
        <p:nvSpPr>
          <p:cNvPr id="50180" name="Rectangle 2"/>
          <p:cNvSpPr>
            <a:spLocks noGrp="1" noRot="1" noChangeAspect="1" noChangeArrowheads="1" noTextEdit="1"/>
          </p:cNvSpPr>
          <p:nvPr>
            <p:ph type="sldImg"/>
          </p:nvPr>
        </p:nvSpPr>
        <p:spPr>
          <a:solidFill>
            <a:srgbClr val="FFFFFF"/>
          </a:solidFill>
          <a:ln/>
        </p:spPr>
      </p:sp>
      <p:sp>
        <p:nvSpPr>
          <p:cNvPr id="5018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p:spPr>
        <p:txBody>
          <a:bodyPr/>
          <a:lstStyle/>
          <a:p>
            <a:r>
              <a:rPr lang="en-US"/>
              <a:t>Table share – what words make you wonder?  List on post 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7839FC2-D110-8A48-9E62-F1AE3FDBD7AF}" type="slidenum">
              <a:rPr lang="en-US">
                <a:latin typeface="Times" charset="0"/>
                <a:ea typeface="ＭＳ Ｐゴシック" charset="-128"/>
                <a:cs typeface="ＭＳ Ｐゴシック" charset="-128"/>
              </a:rPr>
              <a:pPr/>
              <a:t>14</a:t>
            </a:fld>
            <a:endParaRPr lang="en-US">
              <a:latin typeface="Times"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p:spPr>
        <p:txBody>
          <a:bodyPr/>
          <a:lstStyle/>
          <a:p>
            <a:pPr eaLnBrk="1" hangingPunct="1"/>
            <a:r>
              <a:rPr lang="en-US">
                <a:latin typeface="Arial" charset="0"/>
              </a:rPr>
              <a:t>Text features, parts of speech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6"/>
          <p:cNvSpPr>
            <a:spLocks noGrp="1" noChangeArrowheads="1"/>
          </p:cNvSpPr>
          <p:nvPr>
            <p:ph type="ftr" sz="quarter" idx="4"/>
          </p:nvPr>
        </p:nvSpPr>
        <p:spPr>
          <a:noFill/>
        </p:spPr>
        <p:txBody>
          <a:bodyPr/>
          <a:lstStyle/>
          <a:p>
            <a:r>
              <a:rPr lang="en-US">
                <a:ea typeface="ＭＳ Ｐゴシック" charset="-128"/>
                <a:cs typeface="ＭＳ Ｐゴシック" charset="-128"/>
              </a:rPr>
              <a:t>University of Kansas Center for Research on Learning  1/98</a:t>
            </a:r>
          </a:p>
        </p:txBody>
      </p:sp>
      <p:sp>
        <p:nvSpPr>
          <p:cNvPr id="62467" name="Rectangle 7"/>
          <p:cNvSpPr>
            <a:spLocks noGrp="1" noChangeArrowheads="1"/>
          </p:cNvSpPr>
          <p:nvPr>
            <p:ph type="sldNum" sz="quarter" idx="5"/>
          </p:nvPr>
        </p:nvSpPr>
        <p:spPr>
          <a:noFill/>
        </p:spPr>
        <p:txBody>
          <a:bodyPr/>
          <a:lstStyle/>
          <a:p>
            <a:r>
              <a:rPr lang="en-US">
                <a:latin typeface="Times" charset="0"/>
                <a:ea typeface="ＭＳ Ｐゴシック" charset="-128"/>
                <a:cs typeface="ＭＳ Ｐゴシック" charset="-128"/>
              </a:rPr>
              <a:t>UO Overhead  </a:t>
            </a:r>
            <a:fld id="{D12131B6-F21B-324B-942B-7AED6A99957E}" type="slidenum">
              <a:rPr lang="en-US">
                <a:latin typeface="Times" charset="0"/>
                <a:ea typeface="ＭＳ Ｐゴシック" charset="-128"/>
                <a:cs typeface="ＭＳ Ｐゴシック" charset="-128"/>
              </a:rPr>
              <a:pPr/>
              <a:t>18</a:t>
            </a:fld>
            <a:endParaRPr lang="en-US">
              <a:latin typeface="Times" charset="0"/>
              <a:ea typeface="ＭＳ Ｐゴシック" charset="-128"/>
              <a:cs typeface="ＭＳ Ｐゴシック" charset="-128"/>
            </a:endParaRPr>
          </a:p>
        </p:txBody>
      </p:sp>
      <p:sp>
        <p:nvSpPr>
          <p:cNvPr id="62468" name="Rectangle 2"/>
          <p:cNvSpPr>
            <a:spLocks noGrp="1" noRot="1" noChangeAspect="1" noChangeArrowheads="1" noTextEdit="1"/>
          </p:cNvSpPr>
          <p:nvPr>
            <p:ph type="sldImg"/>
          </p:nvPr>
        </p:nvSpPr>
        <p:spPr>
          <a:solidFill>
            <a:srgbClr val="FFFFFF"/>
          </a:solidFill>
          <a:ln/>
        </p:spPr>
      </p:sp>
      <p:sp>
        <p:nvSpPr>
          <p:cNvPr id="6246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6"/>
          <p:cNvSpPr>
            <a:spLocks noGrp="1" noChangeArrowheads="1"/>
          </p:cNvSpPr>
          <p:nvPr>
            <p:ph type="ftr" sz="quarter" idx="4"/>
          </p:nvPr>
        </p:nvSpPr>
        <p:spPr>
          <a:noFill/>
        </p:spPr>
        <p:txBody>
          <a:bodyPr/>
          <a:lstStyle/>
          <a:p>
            <a:r>
              <a:rPr lang="en-US">
                <a:ea typeface="ＭＳ Ｐゴシック" charset="-128"/>
                <a:cs typeface="ＭＳ Ｐゴシック" charset="-128"/>
              </a:rPr>
              <a:t>University of Kansas Center for Research on Learning  1/98</a:t>
            </a:r>
          </a:p>
        </p:txBody>
      </p:sp>
      <p:sp>
        <p:nvSpPr>
          <p:cNvPr id="64515" name="Rectangle 7"/>
          <p:cNvSpPr>
            <a:spLocks noGrp="1" noChangeArrowheads="1"/>
          </p:cNvSpPr>
          <p:nvPr>
            <p:ph type="sldNum" sz="quarter" idx="5"/>
          </p:nvPr>
        </p:nvSpPr>
        <p:spPr>
          <a:noFill/>
        </p:spPr>
        <p:txBody>
          <a:bodyPr/>
          <a:lstStyle/>
          <a:p>
            <a:r>
              <a:rPr lang="en-US">
                <a:latin typeface="Times" charset="0"/>
                <a:ea typeface="ＭＳ Ｐゴシック" charset="-128"/>
                <a:cs typeface="ＭＳ Ｐゴシック" charset="-128"/>
              </a:rPr>
              <a:t>UO Overhead  </a:t>
            </a:r>
            <a:fld id="{9C6867E8-95B9-C949-B856-1AB0DCA2FB6E}" type="slidenum">
              <a:rPr lang="en-US">
                <a:latin typeface="Times" charset="0"/>
                <a:ea typeface="ＭＳ Ｐゴシック" charset="-128"/>
                <a:cs typeface="ＭＳ Ｐゴシック" charset="-128"/>
              </a:rPr>
              <a:pPr/>
              <a:t>19</a:t>
            </a:fld>
            <a:endParaRPr lang="en-US">
              <a:latin typeface="Times" charset="0"/>
              <a:ea typeface="ＭＳ Ｐゴシック" charset="-128"/>
              <a:cs typeface="ＭＳ Ｐゴシック" charset="-128"/>
            </a:endParaRPr>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6"/>
          <p:cNvSpPr>
            <a:spLocks noGrp="1" noChangeArrowheads="1"/>
          </p:cNvSpPr>
          <p:nvPr>
            <p:ph type="ftr" sz="quarter" idx="4"/>
          </p:nvPr>
        </p:nvSpPr>
        <p:spPr>
          <a:noFill/>
        </p:spPr>
        <p:txBody>
          <a:bodyPr/>
          <a:lstStyle/>
          <a:p>
            <a:r>
              <a:rPr lang="en-US">
                <a:ea typeface="ＭＳ Ｐゴシック" charset="-128"/>
                <a:cs typeface="ＭＳ Ｐゴシック" charset="-128"/>
              </a:rPr>
              <a:t>University of Kansas Center for Research on Learning  1/98</a:t>
            </a:r>
          </a:p>
        </p:txBody>
      </p:sp>
      <p:sp>
        <p:nvSpPr>
          <p:cNvPr id="67587" name="Rectangle 7"/>
          <p:cNvSpPr>
            <a:spLocks noGrp="1" noChangeArrowheads="1"/>
          </p:cNvSpPr>
          <p:nvPr>
            <p:ph type="sldNum" sz="quarter" idx="5"/>
          </p:nvPr>
        </p:nvSpPr>
        <p:spPr>
          <a:noFill/>
        </p:spPr>
        <p:txBody>
          <a:bodyPr/>
          <a:lstStyle/>
          <a:p>
            <a:r>
              <a:rPr lang="en-US">
                <a:latin typeface="Times" charset="0"/>
                <a:ea typeface="ＭＳ Ｐゴシック" charset="-128"/>
                <a:cs typeface="ＭＳ Ｐゴシック" charset="-128"/>
              </a:rPr>
              <a:t>UO Overhead  </a:t>
            </a:r>
            <a:fld id="{05431DC5-7020-A64A-B04F-74EAC732D5DD}" type="slidenum">
              <a:rPr lang="en-US">
                <a:latin typeface="Times" charset="0"/>
                <a:ea typeface="ＭＳ Ｐゴシック" charset="-128"/>
                <a:cs typeface="ＭＳ Ｐゴシック" charset="-128"/>
              </a:rPr>
              <a:pPr/>
              <a:t>20</a:t>
            </a:fld>
            <a:endParaRPr lang="en-US">
              <a:latin typeface="Times" charset="0"/>
              <a:ea typeface="ＭＳ Ｐゴシック" charset="-128"/>
              <a:cs typeface="ＭＳ Ｐゴシック" charset="-128"/>
            </a:endParaRPr>
          </a:p>
        </p:txBody>
      </p:sp>
      <p:sp>
        <p:nvSpPr>
          <p:cNvPr id="67588" name="Rectangle 2"/>
          <p:cNvSpPr>
            <a:spLocks noGrp="1" noRot="1" noChangeAspect="1" noChangeArrowheads="1" noTextEdit="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a:noFill/>
        </p:spPr>
        <p:txBody>
          <a:bodyPr/>
          <a:lstStyle/>
          <a:p>
            <a:r>
              <a:rPr lang="en-US">
                <a:ea typeface="ＭＳ Ｐゴシック" charset="-128"/>
                <a:cs typeface="ＭＳ Ｐゴシック" charset="-128"/>
              </a:rPr>
              <a:t>University of Kansas Center for Research on Learning  1/98</a:t>
            </a:r>
          </a:p>
        </p:txBody>
      </p:sp>
      <p:sp>
        <p:nvSpPr>
          <p:cNvPr id="72707" name="Rectangle 7"/>
          <p:cNvSpPr>
            <a:spLocks noGrp="1" noChangeArrowheads="1"/>
          </p:cNvSpPr>
          <p:nvPr>
            <p:ph type="sldNum" sz="quarter" idx="5"/>
          </p:nvPr>
        </p:nvSpPr>
        <p:spPr>
          <a:noFill/>
        </p:spPr>
        <p:txBody>
          <a:bodyPr/>
          <a:lstStyle/>
          <a:p>
            <a:r>
              <a:rPr lang="en-US">
                <a:latin typeface="Times" charset="0"/>
                <a:ea typeface="ＭＳ Ｐゴシック" charset="-128"/>
                <a:cs typeface="ＭＳ Ｐゴシック" charset="-128"/>
              </a:rPr>
              <a:t>UO Overhead  </a:t>
            </a:r>
            <a:fld id="{A6A0F49D-1AE0-1143-8D55-5AEED05A61AD}" type="slidenum">
              <a:rPr lang="en-US">
                <a:latin typeface="Times" charset="0"/>
                <a:ea typeface="ＭＳ Ｐゴシック" charset="-128"/>
                <a:cs typeface="ＭＳ Ｐゴシック" charset="-128"/>
              </a:rPr>
              <a:pPr/>
              <a:t>23</a:t>
            </a:fld>
            <a:endParaRPr lang="en-US">
              <a:latin typeface="Times" charset="0"/>
              <a:ea typeface="ＭＳ Ｐゴシック" charset="-128"/>
              <a:cs typeface="ＭＳ Ｐゴシック" charset="-128"/>
            </a:endParaRPr>
          </a:p>
        </p:txBody>
      </p:sp>
      <p:sp>
        <p:nvSpPr>
          <p:cNvPr id="72708" name="Rectangle 2"/>
          <p:cNvSpPr>
            <a:spLocks noGrp="1" noRot="1" noChangeAspect="1" noChangeArrowheads="1" noTextEdit="1"/>
          </p:cNvSpPr>
          <p:nvPr>
            <p:ph type="sldImg"/>
          </p:nvPr>
        </p:nvSpPr>
        <p:spPr>
          <a:solidFill>
            <a:srgbClr val="FFFFFF"/>
          </a:solidFill>
          <a:ln/>
        </p:spPr>
      </p:sp>
      <p:sp>
        <p:nvSpPr>
          <p:cNvPr id="7270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6557FB1-0BCB-A145-897D-2B4F014F75F6}" type="slidenum">
              <a:rPr lang="en-US"/>
              <a:pPr/>
              <a:t>27</a:t>
            </a:fld>
            <a:endParaRPr lang="en-US"/>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1519702" y="6437410"/>
            <a:ext cx="1071097" cy="365125"/>
          </a:xfrm>
        </p:spPr>
        <p:txBody>
          <a:bodyPr/>
          <a:lstStyle>
            <a:lvl1pPr>
              <a:defRPr sz="1000"/>
            </a:lvl1pPr>
          </a:lstStyle>
          <a:p>
            <a:fld id="{ED4F10BB-C13E-D24C-9B57-F2C5360D0B05}" type="datetime1">
              <a:rPr lang="en-US" smtClean="0"/>
              <a:pPr/>
              <a:t>12/8/16</a:t>
            </a:fld>
            <a:endParaRPr lang="en-US" dirty="0"/>
          </a:p>
        </p:txBody>
      </p:sp>
      <p:sp>
        <p:nvSpPr>
          <p:cNvPr id="5" name="Footer Placeholder 4"/>
          <p:cNvSpPr>
            <a:spLocks noGrp="1"/>
          </p:cNvSpPr>
          <p:nvPr>
            <p:ph type="ftr" sz="quarter" idx="11"/>
          </p:nvPr>
        </p:nvSpPr>
        <p:spPr/>
        <p:txBody>
          <a:bodyPr/>
          <a:lstStyle>
            <a:lvl1pPr>
              <a:defRPr sz="1000"/>
            </a:lvl1pPr>
          </a:lstStyle>
          <a:p>
            <a:r>
              <a:rPr lang="en-US" smtClean="0"/>
              <a:t>© University of Kansas Center for Research on Learning - 2012</a:t>
            </a:r>
            <a:endParaRPr lang="en-US" dirty="0"/>
          </a:p>
        </p:txBody>
      </p:sp>
      <p:sp>
        <p:nvSpPr>
          <p:cNvPr id="6" name="Slide Number Placeholder 5"/>
          <p:cNvSpPr>
            <a:spLocks noGrp="1"/>
          </p:cNvSpPr>
          <p:nvPr>
            <p:ph type="sldNum" sz="quarter" idx="12"/>
          </p:nvPr>
        </p:nvSpPr>
        <p:spPr>
          <a:xfrm>
            <a:off x="6607248" y="6396880"/>
            <a:ext cx="2133600" cy="365125"/>
          </a:xfrm>
        </p:spPr>
        <p:txBody>
          <a:bodyPr/>
          <a:lstStyle>
            <a:lvl1pPr>
              <a:defRPr sz="1000"/>
            </a:lvl1pPr>
          </a:lstStyle>
          <a:p>
            <a:fld id="{202E3643-EB1A-A34D-BF05-129A3150AC2A}"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4179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0C0AC9-A70C-4242-ABB7-6297EDF96D75}" type="datetime1">
              <a:rPr lang="en-US" smtClean="0"/>
              <a:pPr/>
              <a:t>12/8/16</a:t>
            </a:fld>
            <a:endParaRPr lang="en-US"/>
          </a:p>
        </p:txBody>
      </p:sp>
      <p:sp>
        <p:nvSpPr>
          <p:cNvPr id="5" name="Footer Placeholder 4"/>
          <p:cNvSpPr>
            <a:spLocks noGrp="1"/>
          </p:cNvSpPr>
          <p:nvPr>
            <p:ph type="ftr" sz="quarter" idx="11"/>
          </p:nvPr>
        </p:nvSpPr>
        <p:spPr/>
        <p:txBody>
          <a:bodyPr/>
          <a:lstStyle/>
          <a:p>
            <a:r>
              <a:rPr lang="en-US" smtClean="0"/>
              <a:t>© University of Kansas Center for Research on Learning - 2012</a:t>
            </a:r>
            <a:endParaRPr lang="en-US"/>
          </a:p>
        </p:txBody>
      </p:sp>
      <p:sp>
        <p:nvSpPr>
          <p:cNvPr id="6" name="Slide Number Placeholder 5"/>
          <p:cNvSpPr>
            <a:spLocks noGrp="1"/>
          </p:cNvSpPr>
          <p:nvPr>
            <p:ph type="sldNum" sz="quarter" idx="12"/>
          </p:nvPr>
        </p:nvSpPr>
        <p:spPr/>
        <p:txBody>
          <a:bodyPr/>
          <a:lstStyle/>
          <a:p>
            <a:fld id="{202E3643-EB1A-A34D-BF05-129A3150AC2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98203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22786-0FC3-8344-A44A-85FD66B05041}" type="datetime1">
              <a:rPr lang="en-US" smtClean="0"/>
              <a:pPr/>
              <a:t>12/8/16</a:t>
            </a:fld>
            <a:endParaRPr lang="en-US"/>
          </a:p>
        </p:txBody>
      </p:sp>
      <p:sp>
        <p:nvSpPr>
          <p:cNvPr id="5" name="Footer Placeholder 4"/>
          <p:cNvSpPr>
            <a:spLocks noGrp="1"/>
          </p:cNvSpPr>
          <p:nvPr>
            <p:ph type="ftr" sz="quarter" idx="11"/>
          </p:nvPr>
        </p:nvSpPr>
        <p:spPr/>
        <p:txBody>
          <a:bodyPr/>
          <a:lstStyle/>
          <a:p>
            <a:r>
              <a:rPr lang="en-US" smtClean="0"/>
              <a:t>© University of Kansas Center for Research on Learning - 2012</a:t>
            </a:r>
            <a:endParaRPr lang="en-US"/>
          </a:p>
        </p:txBody>
      </p:sp>
      <p:sp>
        <p:nvSpPr>
          <p:cNvPr id="6" name="Slide Number Placeholder 5"/>
          <p:cNvSpPr>
            <a:spLocks noGrp="1"/>
          </p:cNvSpPr>
          <p:nvPr>
            <p:ph type="sldNum" sz="quarter" idx="12"/>
          </p:nvPr>
        </p:nvSpPr>
        <p:spPr/>
        <p:txBody>
          <a:bodyPr/>
          <a:lstStyle/>
          <a:p>
            <a:fld id="{202E3643-EB1A-A34D-BF05-129A3150AC2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76910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1ACB50-4B2A-7F44-AE0E-87D1B94D6BA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13D80-BCE4-5549-A4A6-48AF7F694E0D}" type="datetime1">
              <a:rPr lang="en-US" smtClean="0"/>
              <a:pPr/>
              <a:t>12/8/16</a:t>
            </a:fld>
            <a:endParaRPr lang="en-US" dirty="0"/>
          </a:p>
        </p:txBody>
      </p:sp>
      <p:sp>
        <p:nvSpPr>
          <p:cNvPr id="5" name="Footer Placeholder 4"/>
          <p:cNvSpPr>
            <a:spLocks noGrp="1"/>
          </p:cNvSpPr>
          <p:nvPr>
            <p:ph type="ftr" sz="quarter" idx="11"/>
          </p:nvPr>
        </p:nvSpPr>
        <p:spPr/>
        <p:txBody>
          <a:bodyPr/>
          <a:lstStyle/>
          <a:p>
            <a:r>
              <a:rPr lang="en-US" smtClean="0"/>
              <a:t>© University of Kansas Center for Research on Learning - 2012</a:t>
            </a:r>
            <a:endParaRPr lang="en-US" dirty="0"/>
          </a:p>
        </p:txBody>
      </p:sp>
      <p:sp>
        <p:nvSpPr>
          <p:cNvPr id="6" name="Slide Number Placeholder 5"/>
          <p:cNvSpPr>
            <a:spLocks noGrp="1"/>
          </p:cNvSpPr>
          <p:nvPr>
            <p:ph type="sldNum" sz="quarter" idx="12"/>
          </p:nvPr>
        </p:nvSpPr>
        <p:spPr/>
        <p:txBody>
          <a:bodyPr/>
          <a:lstStyle/>
          <a:p>
            <a:fld id="{202E3643-EB1A-A34D-BF05-129A3150AC2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544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DA15AC-EA51-2D4A-AA96-50AE904BC4B6}" type="datetime1">
              <a:rPr lang="en-US" smtClean="0"/>
              <a:pPr/>
              <a:t>12/8/16</a:t>
            </a:fld>
            <a:endParaRPr lang="en-US"/>
          </a:p>
        </p:txBody>
      </p:sp>
      <p:sp>
        <p:nvSpPr>
          <p:cNvPr id="5" name="Footer Placeholder 4"/>
          <p:cNvSpPr>
            <a:spLocks noGrp="1"/>
          </p:cNvSpPr>
          <p:nvPr>
            <p:ph type="ftr" sz="quarter" idx="11"/>
          </p:nvPr>
        </p:nvSpPr>
        <p:spPr/>
        <p:txBody>
          <a:bodyPr/>
          <a:lstStyle/>
          <a:p>
            <a:r>
              <a:rPr lang="en-US" smtClean="0"/>
              <a:t>© University of Kansas Center for Research on Learning - 2012</a:t>
            </a:r>
            <a:endParaRPr lang="en-US"/>
          </a:p>
        </p:txBody>
      </p:sp>
      <p:sp>
        <p:nvSpPr>
          <p:cNvPr id="6" name="Slide Number Placeholder 5"/>
          <p:cNvSpPr>
            <a:spLocks noGrp="1"/>
          </p:cNvSpPr>
          <p:nvPr>
            <p:ph type="sldNum" sz="quarter" idx="12"/>
          </p:nvPr>
        </p:nvSpPr>
        <p:spPr/>
        <p:txBody>
          <a:bodyPr/>
          <a:lstStyle/>
          <a:p>
            <a:fld id="{202E3643-EB1A-A34D-BF05-129A3150AC2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7815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D5D997-48EB-8F42-99AE-B6D7B5B75FCE}" type="datetime1">
              <a:rPr lang="en-US" smtClean="0"/>
              <a:pPr/>
              <a:t>12/8/16</a:t>
            </a:fld>
            <a:endParaRPr lang="en-US"/>
          </a:p>
        </p:txBody>
      </p:sp>
      <p:sp>
        <p:nvSpPr>
          <p:cNvPr id="6" name="Footer Placeholder 5"/>
          <p:cNvSpPr>
            <a:spLocks noGrp="1"/>
          </p:cNvSpPr>
          <p:nvPr>
            <p:ph type="ftr" sz="quarter" idx="11"/>
          </p:nvPr>
        </p:nvSpPr>
        <p:spPr/>
        <p:txBody>
          <a:bodyPr/>
          <a:lstStyle/>
          <a:p>
            <a:r>
              <a:rPr lang="en-US" smtClean="0"/>
              <a:t>© University of Kansas Center for Research on Learning - 2012</a:t>
            </a:r>
            <a:endParaRPr lang="en-US"/>
          </a:p>
        </p:txBody>
      </p:sp>
      <p:sp>
        <p:nvSpPr>
          <p:cNvPr id="7" name="Slide Number Placeholder 6"/>
          <p:cNvSpPr>
            <a:spLocks noGrp="1"/>
          </p:cNvSpPr>
          <p:nvPr>
            <p:ph type="sldNum" sz="quarter" idx="12"/>
          </p:nvPr>
        </p:nvSpPr>
        <p:spPr/>
        <p:txBody>
          <a:bodyPr/>
          <a:lstStyle/>
          <a:p>
            <a:fld id="{202E3643-EB1A-A34D-BF05-129A3150AC2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8831698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30956F-67BB-BF46-9A4C-D05841AE212D}" type="datetime1">
              <a:rPr lang="en-US" smtClean="0"/>
              <a:pPr/>
              <a:t>12/8/16</a:t>
            </a:fld>
            <a:endParaRPr lang="en-US"/>
          </a:p>
        </p:txBody>
      </p:sp>
      <p:sp>
        <p:nvSpPr>
          <p:cNvPr id="8" name="Footer Placeholder 7"/>
          <p:cNvSpPr>
            <a:spLocks noGrp="1"/>
          </p:cNvSpPr>
          <p:nvPr>
            <p:ph type="ftr" sz="quarter" idx="11"/>
          </p:nvPr>
        </p:nvSpPr>
        <p:spPr/>
        <p:txBody>
          <a:bodyPr/>
          <a:lstStyle/>
          <a:p>
            <a:r>
              <a:rPr lang="en-US" smtClean="0"/>
              <a:t>© University of Kansas Center for Research on Learning - 2012</a:t>
            </a:r>
            <a:endParaRPr lang="en-US"/>
          </a:p>
        </p:txBody>
      </p:sp>
      <p:sp>
        <p:nvSpPr>
          <p:cNvPr id="9" name="Slide Number Placeholder 8"/>
          <p:cNvSpPr>
            <a:spLocks noGrp="1"/>
          </p:cNvSpPr>
          <p:nvPr>
            <p:ph type="sldNum" sz="quarter" idx="12"/>
          </p:nvPr>
        </p:nvSpPr>
        <p:spPr/>
        <p:txBody>
          <a:bodyPr/>
          <a:lstStyle/>
          <a:p>
            <a:fld id="{202E3643-EB1A-A34D-BF05-129A3150AC2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3542911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99A3A9-51C6-014B-B96D-152521D0B5A6}" type="datetime1">
              <a:rPr lang="en-US" smtClean="0"/>
              <a:pPr/>
              <a:t>12/8/16</a:t>
            </a:fld>
            <a:endParaRPr lang="en-US"/>
          </a:p>
        </p:txBody>
      </p:sp>
      <p:sp>
        <p:nvSpPr>
          <p:cNvPr id="4" name="Footer Placeholder 3"/>
          <p:cNvSpPr>
            <a:spLocks noGrp="1"/>
          </p:cNvSpPr>
          <p:nvPr>
            <p:ph type="ftr" sz="quarter" idx="11"/>
          </p:nvPr>
        </p:nvSpPr>
        <p:spPr/>
        <p:txBody>
          <a:bodyPr/>
          <a:lstStyle/>
          <a:p>
            <a:r>
              <a:rPr lang="en-US" smtClean="0"/>
              <a:t>© University of Kansas Center for Research on Learning - 2012</a:t>
            </a:r>
            <a:endParaRPr lang="en-US"/>
          </a:p>
        </p:txBody>
      </p:sp>
      <p:sp>
        <p:nvSpPr>
          <p:cNvPr id="5" name="Slide Number Placeholder 4"/>
          <p:cNvSpPr>
            <a:spLocks noGrp="1"/>
          </p:cNvSpPr>
          <p:nvPr>
            <p:ph type="sldNum" sz="quarter" idx="12"/>
          </p:nvPr>
        </p:nvSpPr>
        <p:spPr/>
        <p:txBody>
          <a:bodyPr/>
          <a:lstStyle/>
          <a:p>
            <a:fld id="{202E3643-EB1A-A34D-BF05-129A3150AC2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1281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612F1-34DA-054E-A40C-8D6CA51FBF19}" type="datetime1">
              <a:rPr lang="en-US" smtClean="0"/>
              <a:pPr/>
              <a:t>12/8/16</a:t>
            </a:fld>
            <a:endParaRPr lang="en-US"/>
          </a:p>
        </p:txBody>
      </p:sp>
      <p:sp>
        <p:nvSpPr>
          <p:cNvPr id="3" name="Footer Placeholder 2"/>
          <p:cNvSpPr>
            <a:spLocks noGrp="1"/>
          </p:cNvSpPr>
          <p:nvPr>
            <p:ph type="ftr" sz="quarter" idx="11"/>
          </p:nvPr>
        </p:nvSpPr>
        <p:spPr/>
        <p:txBody>
          <a:bodyPr/>
          <a:lstStyle/>
          <a:p>
            <a:r>
              <a:rPr lang="en-US" smtClean="0"/>
              <a:t>© University of Kansas Center for Research on Learning - 2012</a:t>
            </a:r>
            <a:endParaRPr lang="en-US"/>
          </a:p>
        </p:txBody>
      </p:sp>
      <p:sp>
        <p:nvSpPr>
          <p:cNvPr id="4" name="Slide Number Placeholder 3"/>
          <p:cNvSpPr>
            <a:spLocks noGrp="1"/>
          </p:cNvSpPr>
          <p:nvPr>
            <p:ph type="sldNum" sz="quarter" idx="12"/>
          </p:nvPr>
        </p:nvSpPr>
        <p:spPr/>
        <p:txBody>
          <a:bodyPr/>
          <a:lstStyle/>
          <a:p>
            <a:fld id="{202E3643-EB1A-A34D-BF05-129A3150AC2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2938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55722-F585-CC41-9F0F-18C3E7FD9AE7}" type="datetime1">
              <a:rPr lang="en-US" smtClean="0"/>
              <a:pPr/>
              <a:t>12/8/16</a:t>
            </a:fld>
            <a:endParaRPr lang="en-US"/>
          </a:p>
        </p:txBody>
      </p:sp>
      <p:sp>
        <p:nvSpPr>
          <p:cNvPr id="6" name="Footer Placeholder 5"/>
          <p:cNvSpPr>
            <a:spLocks noGrp="1"/>
          </p:cNvSpPr>
          <p:nvPr>
            <p:ph type="ftr" sz="quarter" idx="11"/>
          </p:nvPr>
        </p:nvSpPr>
        <p:spPr/>
        <p:txBody>
          <a:bodyPr/>
          <a:lstStyle/>
          <a:p>
            <a:r>
              <a:rPr lang="en-US" smtClean="0"/>
              <a:t>© University of Kansas Center for Research on Learning - 2012</a:t>
            </a:r>
            <a:endParaRPr lang="en-US"/>
          </a:p>
        </p:txBody>
      </p:sp>
      <p:sp>
        <p:nvSpPr>
          <p:cNvPr id="7" name="Slide Number Placeholder 6"/>
          <p:cNvSpPr>
            <a:spLocks noGrp="1"/>
          </p:cNvSpPr>
          <p:nvPr>
            <p:ph type="sldNum" sz="quarter" idx="12"/>
          </p:nvPr>
        </p:nvSpPr>
        <p:spPr/>
        <p:txBody>
          <a:bodyPr/>
          <a:lstStyle/>
          <a:p>
            <a:fld id="{202E3643-EB1A-A34D-BF05-129A3150AC2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4956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51C35-6DF0-A145-B794-3C3B22DD35B3}" type="datetime1">
              <a:rPr lang="en-US" smtClean="0"/>
              <a:pPr/>
              <a:t>12/8/16</a:t>
            </a:fld>
            <a:endParaRPr lang="en-US"/>
          </a:p>
        </p:txBody>
      </p:sp>
      <p:sp>
        <p:nvSpPr>
          <p:cNvPr id="6" name="Footer Placeholder 5"/>
          <p:cNvSpPr>
            <a:spLocks noGrp="1"/>
          </p:cNvSpPr>
          <p:nvPr>
            <p:ph type="ftr" sz="quarter" idx="11"/>
          </p:nvPr>
        </p:nvSpPr>
        <p:spPr/>
        <p:txBody>
          <a:bodyPr/>
          <a:lstStyle/>
          <a:p>
            <a:r>
              <a:rPr lang="en-US" smtClean="0"/>
              <a:t>© University of Kansas Center for Research on Learning - 2012</a:t>
            </a:r>
            <a:endParaRPr lang="en-US"/>
          </a:p>
        </p:txBody>
      </p:sp>
      <p:sp>
        <p:nvSpPr>
          <p:cNvPr id="7" name="Slide Number Placeholder 6"/>
          <p:cNvSpPr>
            <a:spLocks noGrp="1"/>
          </p:cNvSpPr>
          <p:nvPr>
            <p:ph type="sldNum" sz="quarter" idx="12"/>
          </p:nvPr>
        </p:nvSpPr>
        <p:spPr/>
        <p:txBody>
          <a:bodyPr/>
          <a:lstStyle/>
          <a:p>
            <a:fld id="{202E3643-EB1A-A34D-BF05-129A3150AC2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597269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4E23C-C6D2-8943-BC95-DC4B784B3D56}" type="datetime1">
              <a:rPr lang="en-US" smtClean="0"/>
              <a:pPr/>
              <a:t>12/8/16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University of Kansas Center for Research on Learning - 2012</a:t>
            </a:r>
            <a:endParaRPr lang="en-US" dirty="0"/>
          </a:p>
        </p:txBody>
      </p:sp>
      <p:sp>
        <p:nvSpPr>
          <p:cNvPr id="6" name="Slide Number Placeholder 5"/>
          <p:cNvSpPr>
            <a:spLocks noGrp="1"/>
          </p:cNvSpPr>
          <p:nvPr>
            <p:ph type="sldNum" sz="quarter" idx="4"/>
          </p:nvPr>
        </p:nvSpPr>
        <p:spPr>
          <a:xfrm>
            <a:off x="660724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E3643-EB1A-A34D-BF05-129A3150AC2A}" type="slidenum">
              <a:rPr lang="en-US" smtClean="0"/>
              <a:pPr/>
              <a:t>‹#›</a:t>
            </a:fld>
            <a:endParaRPr lang="en-US" dirty="0"/>
          </a:p>
        </p:txBody>
      </p:sp>
      <p:pic>
        <p:nvPicPr>
          <p:cNvPr id="7" name="Picture 6"/>
          <p:cNvPicPr/>
          <p:nvPr userDrawn="1"/>
        </p:nvPicPr>
        <p:blipFill>
          <a:blip r:embed="rId14"/>
          <a:srcRect/>
          <a:stretch>
            <a:fillRect/>
          </a:stretch>
        </p:blipFill>
        <p:spPr bwMode="auto">
          <a:xfrm>
            <a:off x="6188326" y="6356350"/>
            <a:ext cx="2229476" cy="364094"/>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00768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9.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wmf"/><Relationship Id="rId6" Type="http://schemas.openxmlformats.org/officeDocument/2006/relationships/image" Target="../media/image14.wmf"/><Relationship Id="rId7" Type="http://schemas.openxmlformats.org/officeDocument/2006/relationships/image" Target="../media/image15.w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dirty="0" smtClean="0">
                <a:solidFill>
                  <a:schemeClr val="bg1"/>
                </a:solidFill>
              </a:rPr>
              <a:t>The Self Questioning Strategy</a:t>
            </a:r>
            <a:endParaRPr lang="en-US" dirty="0">
              <a:solidFill>
                <a:schemeClr val="bg1"/>
              </a:solidFill>
            </a:endParaRPr>
          </a:p>
        </p:txBody>
      </p:sp>
      <p:sp>
        <p:nvSpPr>
          <p:cNvPr id="7" name="TextBox 6"/>
          <p:cNvSpPr txBox="1"/>
          <p:nvPr/>
        </p:nvSpPr>
        <p:spPr>
          <a:xfrm>
            <a:off x="3401482" y="1136953"/>
            <a:ext cx="2822273" cy="769441"/>
          </a:xfrm>
          <a:prstGeom prst="rect">
            <a:avLst/>
          </a:prstGeom>
          <a:noFill/>
        </p:spPr>
        <p:txBody>
          <a:bodyPr wrap="square" rtlCol="0">
            <a:spAutoFit/>
          </a:bodyPr>
          <a:lstStyle/>
          <a:p>
            <a:r>
              <a:rPr lang="en-US" sz="4400" b="1" dirty="0" smtClean="0">
                <a:solidFill>
                  <a:srgbClr val="FFFFFF"/>
                </a:solidFill>
              </a:rPr>
              <a:t>ASK IT</a:t>
            </a:r>
            <a:endParaRPr lang="en-US" sz="4400" b="1" dirty="0">
              <a:solidFill>
                <a:srgbClr val="FFFFFF"/>
              </a:solidFill>
            </a:endParaRPr>
          </a:p>
        </p:txBody>
      </p:sp>
      <p:sp>
        <p:nvSpPr>
          <p:cNvPr id="5" name="Footer Placeholder 4"/>
          <p:cNvSpPr>
            <a:spLocks noGrp="1"/>
          </p:cNvSpPr>
          <p:nvPr>
            <p:ph type="ftr" sz="quarter" idx="11"/>
          </p:nvPr>
        </p:nvSpPr>
        <p:spPr/>
        <p:txBody>
          <a:bodyPr/>
          <a:lstStyle/>
          <a:p>
            <a:r>
              <a:rPr lang="en-US" smtClean="0"/>
              <a:t>© University of Kansas Center for Research on Learning - 2012</a:t>
            </a:r>
            <a:endParaRPr lang="en-US" dirty="0"/>
          </a:p>
        </p:txBody>
      </p:sp>
      <p:pic>
        <p:nvPicPr>
          <p:cNvPr id="13" name="Content Placeholder 12" descr="question_this.gif"/>
          <p:cNvPicPr>
            <a:picLocks noGrp="1" noChangeAspect="1"/>
          </p:cNvPicPr>
          <p:nvPr>
            <p:ph idx="1"/>
          </p:nvPr>
        </p:nvPicPr>
        <p:blipFill>
          <a:blip r:embed="rId2"/>
          <a:srcRect l="-57446" r="-57446"/>
          <a:stretch>
            <a:fillRect/>
          </a:stretch>
        </p:blipFill>
        <p:spPr>
          <a:xfrm>
            <a:off x="686015" y="1906394"/>
            <a:ext cx="7448341" cy="4096301"/>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3330" name="Rectangle 2"/>
          <p:cNvSpPr>
            <a:spLocks noChangeArrowheads="1"/>
          </p:cNvSpPr>
          <p:nvPr/>
        </p:nvSpPr>
        <p:spPr bwMode="auto">
          <a:xfrm>
            <a:off x="203200" y="0"/>
            <a:ext cx="3073400" cy="1282700"/>
          </a:xfrm>
          <a:prstGeom prst="rect">
            <a:avLst/>
          </a:prstGeom>
          <a:noFill/>
          <a:ln w="9525">
            <a:noFill/>
            <a:miter lim="800000"/>
            <a:headEnd/>
            <a:tailEnd/>
          </a:ln>
        </p:spPr>
        <p:txBody>
          <a:bodyPr anchor="ctr"/>
          <a:lstStyle/>
          <a:p>
            <a:pPr algn="l" eaLnBrk="1" hangingPunct="1">
              <a:defRPr/>
            </a:pPr>
            <a:r>
              <a:rPr lang="en-US" sz="4000" b="1">
                <a:solidFill>
                  <a:schemeClr val="folHlink"/>
                </a:solidFill>
                <a:effectLst>
                  <a:outerShdw blurRad="38100" dist="38100" dir="2700000" algn="tl">
                    <a:srgbClr val="DDDDDD"/>
                  </a:outerShdw>
                </a:effectLst>
                <a:latin typeface="Arial" pitchFamily="1" charset="0"/>
                <a:ea typeface="ＭＳ Ｐゴシック" pitchFamily="1" charset="-128"/>
                <a:cs typeface="ＭＳ Ｐゴシック" pitchFamily="1" charset="-128"/>
              </a:rPr>
              <a:t>STEP 1</a:t>
            </a:r>
          </a:p>
        </p:txBody>
      </p:sp>
      <p:pic>
        <p:nvPicPr>
          <p:cNvPr id="49158" name="Picture 4"/>
          <p:cNvPicPr>
            <a:picLocks noChangeAspect="1" noChangeArrowheads="1"/>
          </p:cNvPicPr>
          <p:nvPr/>
        </p:nvPicPr>
        <p:blipFill>
          <a:blip r:embed="rId4"/>
          <a:srcRect/>
          <a:stretch>
            <a:fillRect/>
          </a:stretch>
        </p:blipFill>
        <p:spPr bwMode="auto">
          <a:xfrm>
            <a:off x="3505200" y="263525"/>
            <a:ext cx="4814888" cy="2638425"/>
          </a:xfrm>
          <a:prstGeom prst="rect">
            <a:avLst/>
          </a:prstGeom>
          <a:noFill/>
          <a:ln w="9525">
            <a:noFill/>
            <a:miter lim="800000"/>
            <a:headEnd/>
            <a:tailEnd/>
          </a:ln>
        </p:spPr>
      </p:pic>
      <p:sp>
        <p:nvSpPr>
          <p:cNvPr id="49159" name="Text Box 5"/>
          <p:cNvSpPr txBox="1">
            <a:spLocks noChangeArrowheads="1"/>
          </p:cNvSpPr>
          <p:nvPr/>
        </p:nvSpPr>
        <p:spPr bwMode="auto">
          <a:xfrm>
            <a:off x="367427" y="2584962"/>
            <a:ext cx="4575408" cy="2308324"/>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600" b="1" dirty="0" smtClean="0">
                <a:latin typeface="Arial" charset="0"/>
              </a:rPr>
              <a:t>Title</a:t>
            </a:r>
          </a:p>
          <a:p>
            <a:pPr algn="l">
              <a:spcBef>
                <a:spcPct val="50000"/>
              </a:spcBef>
            </a:pPr>
            <a:r>
              <a:rPr lang="en-US" sz="3600" b="1" dirty="0" smtClean="0">
                <a:latin typeface="Arial" charset="0"/>
              </a:rPr>
              <a:t>First Sentence</a:t>
            </a:r>
          </a:p>
          <a:p>
            <a:pPr algn="l">
              <a:spcBef>
                <a:spcPct val="50000"/>
              </a:spcBef>
            </a:pPr>
            <a:endParaRPr lang="en-US" sz="3600" b="1" dirty="0">
              <a:latin typeface="Times New Roman" charset="0"/>
            </a:endParaRPr>
          </a:p>
        </p:txBody>
      </p:sp>
      <p:sp>
        <p:nvSpPr>
          <p:cNvPr id="49160" name="Text Box 7"/>
          <p:cNvSpPr txBox="1">
            <a:spLocks noChangeArrowheads="1"/>
          </p:cNvSpPr>
          <p:nvPr/>
        </p:nvSpPr>
        <p:spPr bwMode="auto">
          <a:xfrm>
            <a:off x="367427" y="4293121"/>
            <a:ext cx="7410450" cy="646331"/>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600" b="1" dirty="0">
                <a:latin typeface="Arial" charset="0"/>
              </a:rPr>
              <a:t>Visual </a:t>
            </a:r>
            <a:r>
              <a:rPr lang="en-US" sz="3600" b="1" dirty="0" smtClean="0">
                <a:latin typeface="Arial" charset="0"/>
              </a:rPr>
              <a:t>Clues – </a:t>
            </a:r>
            <a:r>
              <a:rPr lang="en-US" sz="2400" b="1" dirty="0" smtClean="0">
                <a:latin typeface="Arial" charset="0"/>
              </a:rPr>
              <a:t>Bold Letters or Italics</a:t>
            </a:r>
            <a:endParaRPr lang="en-US" sz="2400" dirty="0">
              <a:latin typeface="Times New Roman" charset="0"/>
            </a:endParaRPr>
          </a:p>
        </p:txBody>
      </p:sp>
      <p:sp>
        <p:nvSpPr>
          <p:cNvPr id="49161" name="Text Box 8"/>
          <p:cNvSpPr txBox="1">
            <a:spLocks noChangeArrowheads="1"/>
          </p:cNvSpPr>
          <p:nvPr/>
        </p:nvSpPr>
        <p:spPr bwMode="auto">
          <a:xfrm>
            <a:off x="431800" y="5156021"/>
            <a:ext cx="8712200" cy="646331"/>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600" b="1" dirty="0">
                <a:latin typeface="Arial" charset="0"/>
              </a:rPr>
              <a:t>Word </a:t>
            </a:r>
            <a:r>
              <a:rPr lang="en-US" sz="3600" b="1" dirty="0" smtClean="0">
                <a:latin typeface="Arial" charset="0"/>
              </a:rPr>
              <a:t>Clues – </a:t>
            </a:r>
            <a:r>
              <a:rPr lang="en-US" sz="2400" b="1" dirty="0" smtClean="0">
                <a:latin typeface="Arial" charset="0"/>
              </a:rPr>
              <a:t>Nouns, Verbs, Adjectives, Adverbs</a:t>
            </a:r>
            <a:endParaRPr lang="en-US" sz="2400" dirty="0">
              <a:latin typeface="Times New Roman" charset="0"/>
            </a:endParaRPr>
          </a:p>
        </p:txBody>
      </p:sp>
      <p:sp>
        <p:nvSpPr>
          <p:cNvPr id="10" name="Footer Placeholder 9"/>
          <p:cNvSpPr>
            <a:spLocks noGrp="1"/>
          </p:cNvSpPr>
          <p:nvPr>
            <p:ph type="ftr" sz="quarter" idx="11"/>
          </p:nvPr>
        </p:nvSpPr>
        <p:spPr/>
        <p:txBody>
          <a:bodyPr/>
          <a:lstStyle/>
          <a:p>
            <a:r>
              <a:rPr lang="en-US" smtClean="0"/>
              <a:t>© University of Kansas Center for Research on Learning - 2012</a:t>
            </a:r>
            <a:endParaRPr lang="en-US" dirty="0"/>
          </a:p>
        </p:txBody>
      </p:sp>
      <p:sp>
        <p:nvSpPr>
          <p:cNvPr id="12" name="TextBox 11"/>
          <p:cNvSpPr txBox="1"/>
          <p:nvPr/>
        </p:nvSpPr>
        <p:spPr>
          <a:xfrm>
            <a:off x="206100" y="1647636"/>
            <a:ext cx="3299100" cy="461665"/>
          </a:xfrm>
          <a:prstGeom prst="rect">
            <a:avLst/>
          </a:prstGeom>
          <a:noFill/>
        </p:spPr>
        <p:txBody>
          <a:bodyPr wrap="none" rtlCol="0">
            <a:spAutoFit/>
          </a:bodyPr>
          <a:lstStyle/>
          <a:p>
            <a:r>
              <a:rPr lang="en-US" sz="2400" b="1" dirty="0" smtClean="0"/>
              <a:t>Look for these things:</a:t>
            </a:r>
            <a:endParaRPr lang="en-US" sz="2400" b="1"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P spid="49160" grpId="0"/>
      <p:bldP spid="49161" grpId="0"/>
      <p:bldP spid="12"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p:txBody>
          <a:bodyPr/>
          <a:lstStyle/>
          <a:p>
            <a:pPr eaLnBrk="1" hangingPunct="1"/>
            <a:r>
              <a:rPr lang="en-US" sz="3400" b="1" dirty="0">
                <a:solidFill>
                  <a:srgbClr val="FF3300"/>
                </a:solidFill>
              </a:rPr>
              <a:t>What Do You Wonder?     </a:t>
            </a:r>
            <a:r>
              <a:rPr lang="en-US" sz="3400" b="1" dirty="0" smtClean="0">
                <a:solidFill>
                  <a:srgbClr val="FF3300"/>
                </a:solidFill>
              </a:rPr>
              <a:t> </a:t>
            </a:r>
            <a:endParaRPr lang="en-US" sz="3200" b="1" dirty="0">
              <a:solidFill>
                <a:srgbClr val="FF3300"/>
              </a:solidFill>
            </a:endParaRPr>
          </a:p>
        </p:txBody>
      </p:sp>
      <p:sp>
        <p:nvSpPr>
          <p:cNvPr id="53253" name="Rectangle 5"/>
          <p:cNvSpPr>
            <a:spLocks noGrp="1" noChangeArrowheads="1"/>
          </p:cNvSpPr>
          <p:nvPr>
            <p:ph type="body" idx="1"/>
          </p:nvPr>
        </p:nvSpPr>
        <p:spPr>
          <a:xfrm>
            <a:off x="1603423" y="1417638"/>
            <a:ext cx="8001000" cy="4267200"/>
          </a:xfrm>
        </p:spPr>
        <p:txBody>
          <a:bodyPr/>
          <a:lstStyle/>
          <a:p>
            <a:pPr eaLnBrk="1" hangingPunct="1">
              <a:buFont typeface="Wingdings" charset="2"/>
              <a:buNone/>
            </a:pPr>
            <a:r>
              <a:rPr lang="en-US" b="1" dirty="0" smtClean="0"/>
              <a:t>Titles</a:t>
            </a:r>
            <a:endParaRPr lang="en-US" dirty="0" smtClean="0"/>
          </a:p>
          <a:p>
            <a:pPr lvl="1" eaLnBrk="1" hangingPunct="1">
              <a:buFont typeface="Wingdings" charset="2"/>
              <a:buNone/>
            </a:pPr>
            <a:endParaRPr lang="en-US" dirty="0" smtClean="0"/>
          </a:p>
          <a:p>
            <a:pPr lvl="1" eaLnBrk="1" hangingPunct="1">
              <a:buFont typeface="Wingdings" charset="2"/>
              <a:buNone/>
            </a:pPr>
            <a:r>
              <a:rPr lang="en-US" sz="3600" dirty="0" smtClean="0"/>
              <a:t>"</a:t>
            </a:r>
            <a:r>
              <a:rPr lang="en-US" sz="3600" dirty="0"/>
              <a:t>Mountain Madness"</a:t>
            </a:r>
          </a:p>
          <a:p>
            <a:pPr lvl="1" eaLnBrk="1" hangingPunct="1">
              <a:buFont typeface="Wingdings" charset="2"/>
              <a:buNone/>
            </a:pPr>
            <a:r>
              <a:rPr lang="en-US" sz="3600" dirty="0"/>
              <a:t>"Partners in Grime"</a:t>
            </a:r>
          </a:p>
          <a:p>
            <a:pPr lvl="1" eaLnBrk="1" hangingPunct="1">
              <a:buFont typeface="Wingdings" charset="2"/>
              <a:buNone/>
            </a:pPr>
            <a:r>
              <a:rPr lang="en-US" sz="3600" dirty="0"/>
              <a:t>"Miracle at Midnight"</a:t>
            </a:r>
          </a:p>
          <a:p>
            <a:pPr lvl="1" eaLnBrk="1" hangingPunct="1">
              <a:buFont typeface="Wingdings" charset="2"/>
              <a:buNone/>
            </a:pPr>
            <a:r>
              <a:rPr lang="en-US" sz="3600" dirty="0"/>
              <a:t>"Invisible Again”</a:t>
            </a:r>
          </a:p>
          <a:p>
            <a:pPr eaLnBrk="1" hangingPunct="1"/>
            <a:endParaRPr lang="en-US" dirty="0"/>
          </a:p>
        </p:txBody>
      </p:sp>
      <p:sp>
        <p:nvSpPr>
          <p:cNvPr id="8" name="Footer Placeholder 7"/>
          <p:cNvSpPr>
            <a:spLocks noGrp="1"/>
          </p:cNvSpPr>
          <p:nvPr>
            <p:ph type="ftr" sz="quarter" idx="11"/>
          </p:nvPr>
        </p:nvSpPr>
        <p:spPr/>
        <p:txBody>
          <a:bodyPr/>
          <a:lstStyle/>
          <a:p>
            <a:r>
              <a:rPr lang="en-US" smtClean="0"/>
              <a:t>© University of Kansas Center for Research on Learning - 2012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34445"/>
            <a:ext cx="8229600" cy="1143000"/>
          </a:xfrm>
        </p:spPr>
        <p:txBody>
          <a:bodyPr>
            <a:noAutofit/>
          </a:bodyPr>
          <a:lstStyle/>
          <a:p>
            <a:r>
              <a:rPr lang="en-US" sz="5400" dirty="0" smtClean="0"/>
              <a:t>Authors often use the </a:t>
            </a:r>
            <a:br>
              <a:rPr lang="en-US" sz="5400" dirty="0" smtClean="0"/>
            </a:br>
            <a:r>
              <a:rPr lang="en-US" sz="5400" b="1" dirty="0" smtClean="0">
                <a:solidFill>
                  <a:srgbClr val="FF0000"/>
                </a:solidFill>
              </a:rPr>
              <a:t>first</a:t>
            </a:r>
            <a:r>
              <a:rPr lang="en-US" sz="5400" dirty="0" smtClean="0"/>
              <a:t/>
            </a:r>
            <a:br>
              <a:rPr lang="en-US" sz="5400" dirty="0" smtClean="0"/>
            </a:br>
            <a:r>
              <a:rPr lang="en-US" sz="5400" dirty="0" smtClean="0"/>
              <a:t>sentence of a passage or paragraph to give you clues about its meaning.</a:t>
            </a:r>
            <a:endParaRPr lang="en-US" sz="5400" dirty="0"/>
          </a:p>
        </p:txBody>
      </p:sp>
      <p:sp>
        <p:nvSpPr>
          <p:cNvPr id="4" name="Footer Placeholder 3"/>
          <p:cNvSpPr>
            <a:spLocks noGrp="1"/>
          </p:cNvSpPr>
          <p:nvPr>
            <p:ph type="ftr" sz="quarter" idx="11"/>
          </p:nvPr>
        </p:nvSpPr>
        <p:spPr/>
        <p:txBody>
          <a:bodyPr/>
          <a:lstStyle/>
          <a:p>
            <a:r>
              <a:rPr lang="en-US" smtClean="0"/>
              <a:t>© University of Kansas Center for Research on Learning - 2012</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b="1" dirty="0" smtClean="0">
                <a:solidFill>
                  <a:srgbClr val="FF0000"/>
                </a:solidFill>
              </a:rPr>
              <a:t>Look for word clues.</a:t>
            </a:r>
            <a:endParaRPr lang="en-US" sz="2400" dirty="0">
              <a:solidFill>
                <a:srgbClr val="FF0000"/>
              </a:solidFill>
            </a:endParaRPr>
          </a:p>
        </p:txBody>
      </p:sp>
      <p:sp>
        <p:nvSpPr>
          <p:cNvPr id="58371" name="Rectangle 3"/>
          <p:cNvSpPr>
            <a:spLocks noGrp="1" noChangeArrowheads="1"/>
          </p:cNvSpPr>
          <p:nvPr>
            <p:ph type="body" idx="1"/>
          </p:nvPr>
        </p:nvSpPr>
        <p:spPr/>
        <p:txBody>
          <a:bodyPr>
            <a:normAutofit fontScale="92500" lnSpcReduction="10000"/>
          </a:bodyPr>
          <a:lstStyle/>
          <a:p>
            <a:r>
              <a:rPr lang="en-US" dirty="0"/>
              <a:t>“I’d never given much thought to how I would die- though I’d had reason enough in the last few months- but even if I had, I would not have imagined it like this.</a:t>
            </a:r>
          </a:p>
          <a:p>
            <a:r>
              <a:rPr lang="en-US" dirty="0"/>
              <a:t>I stared without breathing across the long room, into the dark eyes of the hunter, and he looked pleasantly back at me”</a:t>
            </a:r>
          </a:p>
          <a:p>
            <a:pPr lvl="1">
              <a:buFont typeface="Wingdings" charset="2"/>
              <a:buNone/>
            </a:pPr>
            <a:r>
              <a:rPr lang="en-US" dirty="0"/>
              <a:t>				</a:t>
            </a:r>
            <a:r>
              <a:rPr lang="en-US" i="1" dirty="0" smtClean="0"/>
              <a:t>	         </a:t>
            </a:r>
          </a:p>
          <a:p>
            <a:pPr lvl="1">
              <a:buFont typeface="Wingdings" charset="2"/>
              <a:buNone/>
            </a:pPr>
            <a:r>
              <a:rPr lang="en-US" i="1" dirty="0" smtClean="0"/>
              <a:t>                                          Twilight </a:t>
            </a:r>
            <a:r>
              <a:rPr lang="en-US" sz="2162" dirty="0"/>
              <a:t>by Stephanie Meyer</a:t>
            </a:r>
          </a:p>
        </p:txBody>
      </p:sp>
      <p:sp>
        <p:nvSpPr>
          <p:cNvPr id="5" name="Footer Placeholder 4"/>
          <p:cNvSpPr>
            <a:spLocks noGrp="1"/>
          </p:cNvSpPr>
          <p:nvPr>
            <p:ph type="ftr" sz="quarter" idx="11"/>
          </p:nvPr>
        </p:nvSpPr>
        <p:spPr/>
        <p:txBody>
          <a:bodyPr/>
          <a:lstStyle/>
          <a:p>
            <a:r>
              <a:rPr lang="en-US" smtClean="0"/>
              <a:t>© University of Kansas Center for Research on Learning - 2012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04800"/>
            <a:ext cx="7772400" cy="1181100"/>
          </a:xfrm>
        </p:spPr>
        <p:txBody>
          <a:bodyPr>
            <a:noAutofit/>
          </a:bodyPr>
          <a:lstStyle/>
          <a:p>
            <a:pPr eaLnBrk="1" hangingPunct="1">
              <a:defRPr/>
            </a:pPr>
            <a:r>
              <a:rPr lang="en-US" sz="4800" b="1" dirty="0">
                <a:solidFill>
                  <a:srgbClr val="FF0000"/>
                </a:solidFill>
                <a:effectLst>
                  <a:outerShdw blurRad="38100" dist="38100" dir="2700000" algn="tl">
                    <a:srgbClr val="DDDDDD"/>
                  </a:outerShdw>
                </a:effectLst>
                <a:ea typeface="ＭＳ Ｐゴシック" pitchFamily="-107" charset="-128"/>
                <a:cs typeface="ＭＳ Ｐゴシック" pitchFamily="-107" charset="-128"/>
              </a:rPr>
              <a:t>Attend to</a:t>
            </a:r>
            <a:r>
              <a:rPr lang="en-US" sz="4800" b="1" dirty="0" smtClean="0">
                <a:solidFill>
                  <a:srgbClr val="FF0000"/>
                </a:solidFill>
                <a:effectLst>
                  <a:outerShdw blurRad="38100" dist="38100" dir="2700000" algn="tl">
                    <a:srgbClr val="DDDDDD"/>
                  </a:outerShdw>
                </a:effectLst>
                <a:ea typeface="ＭＳ Ｐゴシック" pitchFamily="-107" charset="-128"/>
                <a:cs typeface="ＭＳ Ｐゴシック" pitchFamily="-107" charset="-128"/>
              </a:rPr>
              <a:t> Visual Clues  </a:t>
            </a:r>
            <a:br>
              <a:rPr lang="en-US" sz="4800" b="1" dirty="0" smtClean="0">
                <a:solidFill>
                  <a:srgbClr val="FF0000"/>
                </a:solidFill>
                <a:effectLst>
                  <a:outerShdw blurRad="38100" dist="38100" dir="2700000" algn="tl">
                    <a:srgbClr val="DDDDDD"/>
                  </a:outerShdw>
                </a:effectLst>
                <a:ea typeface="ＭＳ Ｐゴシック" pitchFamily="-107" charset="-128"/>
                <a:cs typeface="ＭＳ Ｐゴシック" pitchFamily="-107" charset="-128"/>
              </a:rPr>
            </a:br>
            <a:endParaRPr lang="en-US" sz="4800" b="1" dirty="0">
              <a:solidFill>
                <a:srgbClr val="FF0000"/>
              </a:solidFill>
              <a:effectLst>
                <a:outerShdw blurRad="38100" dist="38100" dir="2700000" algn="tl">
                  <a:srgbClr val="DDDDDD"/>
                </a:outerShdw>
              </a:effectLst>
              <a:ea typeface="ＭＳ Ｐゴシック" pitchFamily="-107" charset="-128"/>
              <a:cs typeface="ＭＳ Ｐゴシック" pitchFamily="-107" charset="-128"/>
            </a:endParaRPr>
          </a:p>
        </p:txBody>
      </p:sp>
      <p:sp>
        <p:nvSpPr>
          <p:cNvPr id="46083" name="Rectangle 3"/>
          <p:cNvSpPr>
            <a:spLocks noGrp="1" noChangeArrowheads="1"/>
          </p:cNvSpPr>
          <p:nvPr>
            <p:ph type="body" idx="1"/>
          </p:nvPr>
        </p:nvSpPr>
        <p:spPr>
          <a:xfrm>
            <a:off x="228600" y="1238250"/>
            <a:ext cx="8763000" cy="5118100"/>
          </a:xfrm>
        </p:spPr>
        <p:txBody>
          <a:bodyPr>
            <a:normAutofit/>
          </a:bodyPr>
          <a:lstStyle/>
          <a:p>
            <a:pPr eaLnBrk="1" hangingPunct="1">
              <a:lnSpc>
                <a:spcPct val="150000"/>
              </a:lnSpc>
              <a:buFont typeface="Wingdings" charset="2"/>
              <a:buNone/>
            </a:pPr>
            <a:r>
              <a:rPr lang="en-US" sz="2400" dirty="0">
                <a:latin typeface="Geneva"/>
                <a:cs typeface="Geneva"/>
              </a:rPr>
              <a:t>The </a:t>
            </a:r>
            <a:r>
              <a:rPr lang="en-US" sz="2400" b="1" dirty="0">
                <a:latin typeface="Geneva"/>
                <a:cs typeface="Geneva"/>
              </a:rPr>
              <a:t>pilgrims</a:t>
            </a:r>
            <a:r>
              <a:rPr lang="en-US" sz="2400" dirty="0">
                <a:latin typeface="Geneva"/>
                <a:cs typeface="Geneva"/>
              </a:rPr>
              <a:t> had tough lives.  </a:t>
            </a:r>
            <a:r>
              <a:rPr lang="en-US" sz="2400" dirty="0">
                <a:solidFill>
                  <a:srgbClr val="0000FF"/>
                </a:solidFill>
                <a:latin typeface="Geneva"/>
                <a:cs typeface="Geneva"/>
              </a:rPr>
              <a:t>(bold type</a:t>
            </a:r>
            <a:r>
              <a:rPr lang="en-US" sz="2400" dirty="0" smtClean="0">
                <a:solidFill>
                  <a:srgbClr val="0000FF"/>
                </a:solidFill>
                <a:latin typeface="Geneva"/>
                <a:cs typeface="Geneva"/>
              </a:rPr>
              <a:t>)</a:t>
            </a:r>
          </a:p>
          <a:p>
            <a:pPr eaLnBrk="1" hangingPunct="1">
              <a:lnSpc>
                <a:spcPct val="150000"/>
              </a:lnSpc>
              <a:buFont typeface="Wingdings" charset="2"/>
              <a:buNone/>
            </a:pPr>
            <a:endParaRPr lang="en-US" sz="2400" dirty="0" smtClean="0">
              <a:solidFill>
                <a:srgbClr val="0000FF"/>
              </a:solidFill>
              <a:latin typeface="Geneva"/>
              <a:cs typeface="Geneva"/>
            </a:endParaRPr>
          </a:p>
          <a:p>
            <a:pPr eaLnBrk="1" hangingPunct="1">
              <a:lnSpc>
                <a:spcPct val="150000"/>
              </a:lnSpc>
              <a:buFont typeface="Wingdings" charset="2"/>
              <a:buNone/>
            </a:pPr>
            <a:r>
              <a:rPr lang="en-US" sz="2400" dirty="0" smtClean="0">
                <a:latin typeface="Geneva"/>
                <a:cs typeface="Geneva"/>
              </a:rPr>
              <a:t>The American </a:t>
            </a:r>
            <a:r>
              <a:rPr lang="en-US" sz="2400" b="1" dirty="0" smtClean="0">
                <a:latin typeface="Geneva"/>
                <a:cs typeface="Geneva"/>
              </a:rPr>
              <a:t>constitution </a:t>
            </a:r>
            <a:r>
              <a:rPr lang="en-US" sz="2400" dirty="0" smtClean="0">
                <a:latin typeface="Geneva"/>
                <a:cs typeface="Geneva"/>
              </a:rPr>
              <a:t>was adopted in 1787. </a:t>
            </a:r>
          </a:p>
          <a:p>
            <a:pPr eaLnBrk="1" hangingPunct="1">
              <a:lnSpc>
                <a:spcPct val="140000"/>
              </a:lnSpc>
              <a:buFont typeface="Wingdings" charset="2"/>
              <a:buNone/>
            </a:pPr>
            <a:endParaRPr lang="en-US" sz="2400" dirty="0" smtClean="0">
              <a:latin typeface="Geneva"/>
              <a:cs typeface="Geneva"/>
            </a:endParaRPr>
          </a:p>
          <a:p>
            <a:pPr eaLnBrk="1" hangingPunct="1">
              <a:lnSpc>
                <a:spcPct val="140000"/>
              </a:lnSpc>
              <a:buFont typeface="Wingdings" charset="2"/>
              <a:buNone/>
            </a:pPr>
            <a:r>
              <a:rPr lang="en-US" sz="2400" dirty="0" smtClean="0">
                <a:latin typeface="Geneva"/>
                <a:cs typeface="Geneva"/>
              </a:rPr>
              <a:t>Our </a:t>
            </a:r>
            <a:r>
              <a:rPr lang="en-US" sz="2400" dirty="0">
                <a:latin typeface="Geneva"/>
                <a:cs typeface="Geneva"/>
              </a:rPr>
              <a:t>national anthem is </a:t>
            </a:r>
            <a:r>
              <a:rPr lang="en-US" sz="2400" i="1" dirty="0">
                <a:latin typeface="Geneva"/>
                <a:cs typeface="Geneva"/>
              </a:rPr>
              <a:t>The Star-Spangled Banner</a:t>
            </a:r>
            <a:r>
              <a:rPr lang="en-US" sz="2400" dirty="0">
                <a:latin typeface="Geneva"/>
                <a:cs typeface="Geneva"/>
              </a:rPr>
              <a:t>. </a:t>
            </a:r>
            <a:r>
              <a:rPr lang="en-US" sz="2400" dirty="0">
                <a:solidFill>
                  <a:srgbClr val="0000FF"/>
                </a:solidFill>
                <a:latin typeface="Geneva"/>
                <a:cs typeface="Geneva"/>
              </a:rPr>
              <a:t>(italics</a:t>
            </a:r>
            <a:r>
              <a:rPr lang="en-US" sz="2400" dirty="0" smtClean="0">
                <a:solidFill>
                  <a:srgbClr val="0000FF"/>
                </a:solidFill>
                <a:latin typeface="Geneva"/>
                <a:cs typeface="Geneva"/>
              </a:rPr>
              <a:t>)</a:t>
            </a:r>
          </a:p>
          <a:p>
            <a:pPr eaLnBrk="1" hangingPunct="1">
              <a:lnSpc>
                <a:spcPct val="140000"/>
              </a:lnSpc>
              <a:buFont typeface="Wingdings" charset="2"/>
              <a:buNone/>
            </a:pPr>
            <a:endParaRPr lang="en-US" sz="2400" dirty="0" smtClean="0">
              <a:solidFill>
                <a:srgbClr val="0000FF"/>
              </a:solidFill>
              <a:latin typeface="Geneva"/>
              <a:cs typeface="Geneva"/>
            </a:endParaRPr>
          </a:p>
          <a:p>
            <a:pPr eaLnBrk="1" hangingPunct="1">
              <a:lnSpc>
                <a:spcPct val="140000"/>
              </a:lnSpc>
              <a:buFont typeface="Wingdings" charset="2"/>
              <a:buNone/>
            </a:pPr>
            <a:r>
              <a:rPr lang="en-US" sz="2400" dirty="0" smtClean="0">
                <a:solidFill>
                  <a:srgbClr val="000000"/>
                </a:solidFill>
                <a:latin typeface="Geneva"/>
                <a:cs typeface="Geneva"/>
              </a:rPr>
              <a:t>The first book in the Harry Potter series was </a:t>
            </a:r>
            <a:r>
              <a:rPr lang="en-US" sz="2400" i="1" dirty="0" smtClean="0">
                <a:solidFill>
                  <a:srgbClr val="000000"/>
                </a:solidFill>
                <a:latin typeface="Geneva"/>
                <a:cs typeface="Geneva"/>
              </a:rPr>
              <a:t>Harry Potter and the Philosopher’s Stone</a:t>
            </a:r>
            <a:r>
              <a:rPr lang="en-US" sz="2400" dirty="0" smtClean="0">
                <a:solidFill>
                  <a:srgbClr val="000000"/>
                </a:solidFill>
                <a:latin typeface="Geneva"/>
                <a:cs typeface="Geneva"/>
              </a:rPr>
              <a:t>.    </a:t>
            </a:r>
          </a:p>
          <a:p>
            <a:pPr eaLnBrk="1" hangingPunct="1">
              <a:lnSpc>
                <a:spcPct val="150000"/>
              </a:lnSpc>
              <a:buFont typeface="Wingdings" charset="2"/>
              <a:buNone/>
            </a:pPr>
            <a:endParaRPr lang="en-US" sz="1600" dirty="0"/>
          </a:p>
        </p:txBody>
      </p:sp>
      <p:sp>
        <p:nvSpPr>
          <p:cNvPr id="6" name="Footer Placeholder 5"/>
          <p:cNvSpPr>
            <a:spLocks noGrp="1"/>
          </p:cNvSpPr>
          <p:nvPr>
            <p:ph type="ftr" sz="quarter" idx="11"/>
          </p:nvPr>
        </p:nvSpPr>
        <p:spPr/>
        <p:txBody>
          <a:bodyPr/>
          <a:lstStyle/>
          <a:p>
            <a:r>
              <a:rPr lang="en-US" smtClean="0"/>
              <a:t>© University of Kansas Center for Research on Learning - 2012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fade">
                                      <p:cBhvr>
                                        <p:cTn id="12" dur="500"/>
                                        <p:tgtEl>
                                          <p:spTgt spid="460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3">
                                            <p:txEl>
                                              <p:pRg st="4" end="4"/>
                                            </p:txEl>
                                          </p:spTgt>
                                        </p:tgtEl>
                                        <p:attrNameLst>
                                          <p:attrName>style.visibility</p:attrName>
                                        </p:attrNameLst>
                                      </p:cBhvr>
                                      <p:to>
                                        <p:strVal val="visible"/>
                                      </p:to>
                                    </p:set>
                                    <p:animEffect transition="in" filter="fade">
                                      <p:cBhvr>
                                        <p:cTn id="17" dur="500"/>
                                        <p:tgtEl>
                                          <p:spTgt spid="4608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083">
                                            <p:txEl>
                                              <p:pRg st="6" end="6"/>
                                            </p:txEl>
                                          </p:spTgt>
                                        </p:tgtEl>
                                        <p:attrNameLst>
                                          <p:attrName>style.visibility</p:attrName>
                                        </p:attrNameLst>
                                      </p:cBhvr>
                                      <p:to>
                                        <p:strVal val="visible"/>
                                      </p:to>
                                    </p:set>
                                    <p:animEffect transition="in" filter="fade">
                                      <p:cBhvr>
                                        <p:cTn id="22" dur="500"/>
                                        <p:tgtEl>
                                          <p:spTgt spid="46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Sometimes parts of speech can act as clues.</a:t>
            </a:r>
            <a:endParaRPr lang="en-US" dirty="0"/>
          </a:p>
        </p:txBody>
      </p:sp>
      <p:sp>
        <p:nvSpPr>
          <p:cNvPr id="3" name="Content Placeholder 2"/>
          <p:cNvSpPr>
            <a:spLocks noGrp="1"/>
          </p:cNvSpPr>
          <p:nvPr>
            <p:ph idx="1"/>
          </p:nvPr>
        </p:nvSpPr>
        <p:spPr>
          <a:xfrm>
            <a:off x="202675" y="1600200"/>
            <a:ext cx="8484125" cy="4525963"/>
          </a:xfrm>
        </p:spPr>
        <p:txBody>
          <a:bodyPr>
            <a:normAutofit/>
          </a:bodyPr>
          <a:lstStyle/>
          <a:p>
            <a:r>
              <a:rPr lang="en-US" dirty="0" smtClean="0"/>
              <a:t>Nouns  </a:t>
            </a:r>
            <a:r>
              <a:rPr lang="en-US" sz="2800" dirty="0" smtClean="0"/>
              <a:t>(person, place, thing,)</a:t>
            </a:r>
          </a:p>
          <a:p>
            <a:endParaRPr lang="en-US" dirty="0" smtClean="0"/>
          </a:p>
          <a:p>
            <a:r>
              <a:rPr lang="en-US" dirty="0" smtClean="0"/>
              <a:t>Verbs  </a:t>
            </a:r>
            <a:r>
              <a:rPr lang="en-US" sz="2800" dirty="0" smtClean="0"/>
              <a:t>(action words)</a:t>
            </a:r>
          </a:p>
          <a:p>
            <a:endParaRPr lang="en-US" dirty="0" smtClean="0"/>
          </a:p>
          <a:p>
            <a:r>
              <a:rPr lang="en-US" dirty="0" smtClean="0"/>
              <a:t>Adjectives  </a:t>
            </a:r>
            <a:r>
              <a:rPr lang="en-US" sz="2800" dirty="0" smtClean="0"/>
              <a:t>(describing words)</a:t>
            </a:r>
          </a:p>
          <a:p>
            <a:endParaRPr lang="en-US" dirty="0" smtClean="0"/>
          </a:p>
          <a:p>
            <a:r>
              <a:rPr lang="en-US" dirty="0" smtClean="0"/>
              <a:t>Adverbs  </a:t>
            </a:r>
            <a:r>
              <a:rPr lang="en-US" sz="2800" dirty="0" smtClean="0"/>
              <a:t>(words that tell when, where, how)</a:t>
            </a:r>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 University of Kansas Center for Research on Learning - 2012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Look for word clues – different types of words.</a:t>
            </a:r>
            <a:endParaRPr lang="en-US" b="1" dirty="0">
              <a:solidFill>
                <a:srgbClr val="FF0000"/>
              </a:solidFill>
            </a:endParaRPr>
          </a:p>
        </p:txBody>
      </p:sp>
      <p:sp>
        <p:nvSpPr>
          <p:cNvPr id="3" name="Content Placeholder 2"/>
          <p:cNvSpPr>
            <a:spLocks noGrp="1"/>
          </p:cNvSpPr>
          <p:nvPr>
            <p:ph idx="1"/>
          </p:nvPr>
        </p:nvSpPr>
        <p:spPr>
          <a:xfrm>
            <a:off x="0" y="1600200"/>
            <a:ext cx="9144000" cy="4525963"/>
          </a:xfrm>
        </p:spPr>
        <p:txBody>
          <a:bodyPr>
            <a:normAutofit fontScale="92500" lnSpcReduction="10000"/>
          </a:bodyPr>
          <a:lstStyle/>
          <a:p>
            <a:pPr algn="ctr">
              <a:lnSpc>
                <a:spcPct val="150000"/>
              </a:lnSpc>
              <a:buNone/>
            </a:pPr>
            <a:r>
              <a:rPr lang="en-US" sz="2700" dirty="0" smtClean="0"/>
              <a:t>The boy wandered aimlessly among the trees. </a:t>
            </a:r>
          </a:p>
          <a:p>
            <a:pPr algn="ctr">
              <a:lnSpc>
                <a:spcPct val="150000"/>
              </a:lnSpc>
              <a:buNone/>
            </a:pPr>
            <a:endParaRPr lang="en-US" sz="2700" dirty="0" smtClean="0"/>
          </a:p>
          <a:p>
            <a:pPr algn="ctr">
              <a:lnSpc>
                <a:spcPct val="150000"/>
              </a:lnSpc>
              <a:buNone/>
            </a:pPr>
            <a:r>
              <a:rPr lang="en-US" sz="2700" dirty="0" smtClean="0"/>
              <a:t>Kathy's mother sent her to the store. </a:t>
            </a:r>
          </a:p>
          <a:p>
            <a:pPr algn="ctr">
              <a:lnSpc>
                <a:spcPct val="150000"/>
              </a:lnSpc>
              <a:buNone/>
            </a:pPr>
            <a:endParaRPr lang="en-US" sz="2700" dirty="0" smtClean="0"/>
          </a:p>
          <a:p>
            <a:pPr algn="ctr">
              <a:lnSpc>
                <a:spcPct val="150000"/>
              </a:lnSpc>
              <a:buNone/>
            </a:pPr>
            <a:r>
              <a:rPr lang="en-US" sz="2700" dirty="0" smtClean="0"/>
              <a:t>Two new toys have become available for teenagers.</a:t>
            </a:r>
            <a:r>
              <a:rPr lang="en-US" sz="2700" u="sng" dirty="0" smtClean="0"/>
              <a:t> </a:t>
            </a:r>
          </a:p>
          <a:p>
            <a:pPr algn="ctr">
              <a:lnSpc>
                <a:spcPct val="150000"/>
              </a:lnSpc>
              <a:buNone/>
            </a:pPr>
            <a:endParaRPr lang="en-US" sz="2700" u="sng" dirty="0" smtClean="0"/>
          </a:p>
          <a:p>
            <a:pPr algn="ctr">
              <a:lnSpc>
                <a:spcPct val="150000"/>
              </a:lnSpc>
              <a:buNone/>
            </a:pPr>
            <a:r>
              <a:rPr lang="en-US" sz="2700" dirty="0" smtClean="0"/>
              <a:t>The mission ran into a major problem. </a:t>
            </a:r>
            <a:endParaRPr lang="en-US" sz="2700" dirty="0"/>
          </a:p>
        </p:txBody>
      </p:sp>
      <p:sp>
        <p:nvSpPr>
          <p:cNvPr id="4" name="Footer Placeholder 3"/>
          <p:cNvSpPr>
            <a:spLocks noGrp="1"/>
          </p:cNvSpPr>
          <p:nvPr>
            <p:ph type="ftr" sz="quarter" idx="11"/>
          </p:nvPr>
        </p:nvSpPr>
        <p:spPr/>
        <p:txBody>
          <a:bodyPr/>
          <a:lstStyle/>
          <a:p>
            <a:r>
              <a:rPr lang="en-US" smtClean="0"/>
              <a:t>© University of Kansas Center for Research on Learning - 2012</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304800"/>
            <a:ext cx="9144000" cy="1143000"/>
          </a:xfrm>
        </p:spPr>
        <p:txBody>
          <a:bodyPr>
            <a:normAutofit fontScale="90000"/>
          </a:bodyPr>
          <a:lstStyle/>
          <a:p>
            <a:pPr eaLnBrk="1" hangingPunct="1">
              <a:defRPr/>
            </a:pPr>
            <a:r>
              <a:rPr lang="en-US" sz="4000" b="1">
                <a:solidFill>
                  <a:srgbClr val="FF3300"/>
                </a:solidFill>
                <a:effectLst>
                  <a:outerShdw blurRad="38100" dist="38100" dir="2700000" algn="tl">
                    <a:srgbClr val="DDDDDD"/>
                  </a:outerShdw>
                </a:effectLst>
              </a:rPr>
              <a:t>Steps for the </a:t>
            </a:r>
            <a:br>
              <a:rPr lang="en-US" sz="4000" b="1">
                <a:solidFill>
                  <a:srgbClr val="FF3300"/>
                </a:solidFill>
                <a:effectLst>
                  <a:outerShdw blurRad="38100" dist="38100" dir="2700000" algn="tl">
                    <a:srgbClr val="DDDDDD"/>
                  </a:outerShdw>
                </a:effectLst>
              </a:rPr>
            </a:br>
            <a:r>
              <a:rPr lang="en-US" sz="4000" b="1">
                <a:solidFill>
                  <a:srgbClr val="FF3300"/>
                </a:solidFill>
                <a:effectLst>
                  <a:outerShdw blurRad="38100" dist="38100" dir="2700000" algn="tl">
                    <a:srgbClr val="DDDDDD"/>
                  </a:outerShdw>
                </a:effectLst>
              </a:rPr>
              <a:t>Self-Questioning Strategy</a:t>
            </a:r>
          </a:p>
        </p:txBody>
      </p:sp>
      <p:sp>
        <p:nvSpPr>
          <p:cNvPr id="81923" name="Rectangle 3"/>
          <p:cNvSpPr>
            <a:spLocks noGrp="1" noChangeArrowheads="1"/>
          </p:cNvSpPr>
          <p:nvPr>
            <p:ph type="body" idx="1"/>
          </p:nvPr>
        </p:nvSpPr>
        <p:spPr>
          <a:xfrm>
            <a:off x="685800" y="1708150"/>
            <a:ext cx="7772400" cy="4648200"/>
          </a:xfrm>
        </p:spPr>
        <p:txBody>
          <a:bodyPr>
            <a:normAutofit lnSpcReduction="10000"/>
          </a:bodyPr>
          <a:lstStyle/>
          <a:p>
            <a:pPr eaLnBrk="1" hangingPunct="1">
              <a:lnSpc>
                <a:spcPct val="110000"/>
              </a:lnSpc>
              <a:buFont typeface="Wingdings" charset="2"/>
              <a:buNone/>
            </a:pPr>
            <a:r>
              <a:rPr lang="en-US" b="1" dirty="0"/>
              <a:t>Step 1:	</a:t>
            </a:r>
            <a:r>
              <a:rPr lang="en-US" sz="4800" b="1" dirty="0">
                <a:solidFill>
                  <a:srgbClr val="FF3300"/>
                </a:solidFill>
              </a:rPr>
              <a:t>A</a:t>
            </a:r>
            <a:r>
              <a:rPr lang="en-US" b="1" dirty="0"/>
              <a:t>ttend to clues as you read</a:t>
            </a:r>
          </a:p>
          <a:p>
            <a:pPr eaLnBrk="1" hangingPunct="1">
              <a:lnSpc>
                <a:spcPct val="110000"/>
              </a:lnSpc>
              <a:buFont typeface="Wingdings" charset="2"/>
              <a:buNone/>
            </a:pPr>
            <a:r>
              <a:rPr lang="en-US" b="1" u="sng" dirty="0">
                <a:solidFill>
                  <a:srgbClr val="000000"/>
                </a:solidFill>
              </a:rPr>
              <a:t>Step 2:</a:t>
            </a:r>
            <a:r>
              <a:rPr lang="en-US" b="1" u="sng" dirty="0"/>
              <a:t>	</a:t>
            </a:r>
            <a:r>
              <a:rPr lang="en-US" sz="4800" b="1" u="sng" dirty="0">
                <a:solidFill>
                  <a:srgbClr val="FF3300"/>
                </a:solidFill>
              </a:rPr>
              <a:t>S</a:t>
            </a:r>
            <a:r>
              <a:rPr lang="en-US" b="1" u="sng" dirty="0"/>
              <a:t>ay some questions</a:t>
            </a:r>
          </a:p>
          <a:p>
            <a:pPr eaLnBrk="1" hangingPunct="1">
              <a:lnSpc>
                <a:spcPct val="110000"/>
              </a:lnSpc>
              <a:buFont typeface="Wingdings" charset="2"/>
              <a:buNone/>
            </a:pPr>
            <a:r>
              <a:rPr lang="en-US" b="1" dirty="0"/>
              <a:t>Step 3:	</a:t>
            </a:r>
            <a:r>
              <a:rPr lang="en-US" sz="4800" b="1" dirty="0">
                <a:solidFill>
                  <a:srgbClr val="FF3300"/>
                </a:solidFill>
              </a:rPr>
              <a:t>K</a:t>
            </a:r>
            <a:r>
              <a:rPr lang="en-US" b="1" dirty="0"/>
              <a:t>eep predictions in mind</a:t>
            </a:r>
          </a:p>
          <a:p>
            <a:pPr eaLnBrk="1" hangingPunct="1">
              <a:lnSpc>
                <a:spcPct val="110000"/>
              </a:lnSpc>
              <a:buFont typeface="Wingdings" charset="2"/>
              <a:buNone/>
            </a:pPr>
            <a:r>
              <a:rPr lang="en-US" b="1" dirty="0"/>
              <a:t>Step 4:	 </a:t>
            </a:r>
            <a:r>
              <a:rPr lang="en-US" sz="4800" b="1" dirty="0">
                <a:solidFill>
                  <a:srgbClr val="FF3300"/>
                </a:solidFill>
              </a:rPr>
              <a:t>I</a:t>
            </a:r>
            <a:r>
              <a:rPr lang="en-US" b="1" dirty="0"/>
              <a:t>dentify the answers</a:t>
            </a:r>
          </a:p>
          <a:p>
            <a:pPr eaLnBrk="1" hangingPunct="1">
              <a:lnSpc>
                <a:spcPct val="110000"/>
              </a:lnSpc>
              <a:buFont typeface="Wingdings" charset="2"/>
              <a:buNone/>
            </a:pPr>
            <a:r>
              <a:rPr lang="en-US" b="1" dirty="0"/>
              <a:t>Step 5:	</a:t>
            </a:r>
            <a:r>
              <a:rPr lang="en-US" sz="4800" b="1" dirty="0">
                <a:solidFill>
                  <a:srgbClr val="FF3300"/>
                </a:solidFill>
              </a:rPr>
              <a:t>T</a:t>
            </a:r>
            <a:r>
              <a:rPr lang="en-US" b="1" dirty="0"/>
              <a:t>alk about the answers</a:t>
            </a:r>
          </a:p>
        </p:txBody>
      </p:sp>
      <p:sp>
        <p:nvSpPr>
          <p:cNvPr id="5" name="Footer Placeholder 4"/>
          <p:cNvSpPr>
            <a:spLocks noGrp="1"/>
          </p:cNvSpPr>
          <p:nvPr>
            <p:ph type="ftr" sz="quarter" idx="11"/>
          </p:nvPr>
        </p:nvSpPr>
        <p:spPr/>
        <p:txBody>
          <a:bodyPr/>
          <a:lstStyle/>
          <a:p>
            <a:r>
              <a:rPr lang="en-US" smtClean="0"/>
              <a:t>© University of Kansas Center for Research on Learning - 2012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192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9714" name="Rectangle 2"/>
          <p:cNvSpPr>
            <a:spLocks noChangeArrowheads="1"/>
          </p:cNvSpPr>
          <p:nvPr/>
        </p:nvSpPr>
        <p:spPr bwMode="auto">
          <a:xfrm>
            <a:off x="354012" y="427038"/>
            <a:ext cx="2770188" cy="838200"/>
          </a:xfrm>
          <a:prstGeom prst="rect">
            <a:avLst/>
          </a:prstGeom>
          <a:noFill/>
          <a:ln w="9525">
            <a:noFill/>
            <a:miter lim="800000"/>
            <a:headEnd/>
            <a:tailEnd/>
          </a:ln>
        </p:spPr>
        <p:txBody>
          <a:bodyPr anchor="ctr">
            <a:prstTxWarp prst="textNoShape">
              <a:avLst/>
            </a:prstTxWarp>
          </a:bodyPr>
          <a:lstStyle/>
          <a:p>
            <a:pPr algn="l" eaLnBrk="1" hangingPunct="1">
              <a:defRPr/>
            </a:pPr>
            <a:r>
              <a:rPr lang="en-US" sz="4000" b="1" dirty="0">
                <a:solidFill>
                  <a:schemeClr val="folHlink"/>
                </a:solidFill>
                <a:effectLst>
                  <a:outerShdw blurRad="38100" dist="38100" dir="2700000" algn="tl">
                    <a:srgbClr val="DDDDDD"/>
                  </a:outerShdw>
                </a:effectLst>
                <a:latin typeface="Arial" pitchFamily="-107" charset="0"/>
                <a:ea typeface="ＭＳ Ｐゴシック" pitchFamily="-107" charset="-128"/>
                <a:cs typeface="ＭＳ Ｐゴシック" pitchFamily="-107" charset="-128"/>
              </a:rPr>
              <a:t>STEP 2</a:t>
            </a:r>
            <a:endParaRPr lang="en-US" sz="4000" dirty="0">
              <a:solidFill>
                <a:schemeClr val="tx2"/>
              </a:solidFill>
              <a:latin typeface="Arial" pitchFamily="-107" charset="0"/>
              <a:ea typeface="ＭＳ Ｐゴシック" pitchFamily="-107" charset="-128"/>
              <a:cs typeface="ＭＳ Ｐゴシック" pitchFamily="-107" charset="-128"/>
            </a:endParaRPr>
          </a:p>
        </p:txBody>
      </p:sp>
      <p:pic>
        <p:nvPicPr>
          <p:cNvPr id="61444" name="Picture 4"/>
          <p:cNvPicPr>
            <a:picLocks noChangeAspect="1" noChangeArrowheads="1"/>
          </p:cNvPicPr>
          <p:nvPr/>
        </p:nvPicPr>
        <p:blipFill>
          <a:blip r:embed="rId3"/>
          <a:srcRect/>
          <a:stretch>
            <a:fillRect/>
          </a:stretch>
        </p:blipFill>
        <p:spPr bwMode="auto">
          <a:xfrm>
            <a:off x="2959100" y="647438"/>
            <a:ext cx="5108575" cy="3228975"/>
          </a:xfrm>
          <a:prstGeom prst="rect">
            <a:avLst/>
          </a:prstGeom>
          <a:noFill/>
          <a:ln w="9525">
            <a:noFill/>
            <a:miter lim="800000"/>
            <a:headEnd/>
            <a:tailEnd/>
          </a:ln>
        </p:spPr>
      </p:pic>
      <p:sp>
        <p:nvSpPr>
          <p:cNvPr id="61445" name="Text Box 6"/>
          <p:cNvSpPr txBox="1">
            <a:spLocks noChangeArrowheads="1"/>
          </p:cNvSpPr>
          <p:nvPr/>
        </p:nvSpPr>
        <p:spPr bwMode="auto">
          <a:xfrm>
            <a:off x="537715" y="4725512"/>
            <a:ext cx="9324191" cy="584776"/>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b="1" dirty="0"/>
              <a:t>Say a question related to your</a:t>
            </a:r>
            <a:r>
              <a:rPr lang="en-US" sz="3200" b="1" dirty="0" smtClean="0"/>
              <a:t> clues.</a:t>
            </a:r>
            <a:endParaRPr lang="en-US" sz="3200" b="1" dirty="0"/>
          </a:p>
        </p:txBody>
      </p:sp>
      <p:sp>
        <p:nvSpPr>
          <p:cNvPr id="7" name="Footer Placeholder 6"/>
          <p:cNvSpPr>
            <a:spLocks noGrp="1"/>
          </p:cNvSpPr>
          <p:nvPr>
            <p:ph type="ftr" sz="quarter" idx="11"/>
          </p:nvPr>
        </p:nvSpPr>
        <p:spPr/>
        <p:txBody>
          <a:bodyPr/>
          <a:lstStyle/>
          <a:p>
            <a:r>
              <a:rPr lang="en-US" smtClean="0"/>
              <a:t>© University of Kansas Center for Research on Learning - 2012</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4482" name="Rectangle 2"/>
          <p:cNvSpPr>
            <a:spLocks noGrp="1" noChangeArrowheads="1"/>
          </p:cNvSpPr>
          <p:nvPr>
            <p:ph type="body" idx="1"/>
          </p:nvPr>
        </p:nvSpPr>
        <p:spPr>
          <a:xfrm>
            <a:off x="457200" y="1883568"/>
            <a:ext cx="8229600" cy="4525963"/>
          </a:xfrm>
        </p:spPr>
        <p:txBody>
          <a:bodyPr/>
          <a:lstStyle/>
          <a:p>
            <a:pPr eaLnBrk="1" hangingPunct="1">
              <a:lnSpc>
                <a:spcPct val="120000"/>
              </a:lnSpc>
              <a:buFont typeface="Wingdings" pitchFamily="-107" charset="2"/>
              <a:buNone/>
              <a:defRPr/>
            </a:pPr>
            <a:r>
              <a:rPr lang="en-US" sz="2600" b="1" dirty="0">
                <a:effectLst>
                  <a:outerShdw blurRad="38100" dist="38100" dir="2700000" algn="tl">
                    <a:srgbClr val="DDDDDD"/>
                  </a:outerShdw>
                </a:effectLst>
                <a:ea typeface="ＭＳ Ｐゴシック" pitchFamily="-107" charset="-128"/>
                <a:cs typeface="ＭＳ Ｐゴシック" pitchFamily="-107" charset="-128"/>
              </a:rPr>
              <a:t>Who </a:t>
            </a:r>
            <a:r>
              <a:rPr lang="en-US" sz="2600" dirty="0">
                <a:ea typeface="ＭＳ Ｐゴシック" pitchFamily="-107" charset="-128"/>
                <a:cs typeface="ＭＳ Ｐゴシック" pitchFamily="-107" charset="-128"/>
              </a:rPr>
              <a:t>                                </a:t>
            </a:r>
            <a:r>
              <a:rPr lang="en-US" sz="2600" b="1" dirty="0">
                <a:effectLst>
                  <a:outerShdw blurRad="38100" dist="38100" dir="2700000" algn="tl">
                    <a:srgbClr val="DDDDDD"/>
                  </a:outerShdw>
                </a:effectLst>
                <a:ea typeface="ＭＳ Ｐゴシック" pitchFamily="-107" charset="-128"/>
                <a:cs typeface="ＭＳ Ｐゴシック" pitchFamily="-107" charset="-128"/>
              </a:rPr>
              <a:t>Why	</a:t>
            </a:r>
            <a:endParaRPr lang="en-US" sz="2600" dirty="0">
              <a:ea typeface="ＭＳ Ｐゴシック" pitchFamily="-107" charset="-128"/>
              <a:cs typeface="ＭＳ Ｐゴシック" pitchFamily="-107" charset="-128"/>
            </a:endParaRPr>
          </a:p>
          <a:p>
            <a:pPr eaLnBrk="1" hangingPunct="1">
              <a:lnSpc>
                <a:spcPct val="120000"/>
              </a:lnSpc>
              <a:buFont typeface="Wingdings" pitchFamily="-107" charset="2"/>
              <a:buNone/>
              <a:defRPr/>
            </a:pPr>
            <a:endParaRPr lang="en-US" sz="2600" dirty="0">
              <a:ea typeface="ＭＳ Ｐゴシック" pitchFamily="-107" charset="-128"/>
              <a:cs typeface="ＭＳ Ｐゴシック" pitchFamily="-107" charset="-128"/>
            </a:endParaRPr>
          </a:p>
          <a:p>
            <a:pPr eaLnBrk="1" hangingPunct="1">
              <a:lnSpc>
                <a:spcPct val="120000"/>
              </a:lnSpc>
              <a:buFont typeface="Wingdings" pitchFamily="-107" charset="2"/>
              <a:buNone/>
              <a:defRPr/>
            </a:pPr>
            <a:r>
              <a:rPr lang="en-US" sz="2600" b="1" dirty="0">
                <a:effectLst>
                  <a:outerShdw blurRad="38100" dist="38100" dir="2700000" algn="tl">
                    <a:srgbClr val="DDDDDD"/>
                  </a:outerShdw>
                </a:effectLst>
                <a:ea typeface="ＭＳ Ｐゴシック" pitchFamily="-107" charset="-128"/>
                <a:cs typeface="ＭＳ Ｐゴシック" pitchFamily="-107" charset="-128"/>
              </a:rPr>
              <a:t>What</a:t>
            </a:r>
            <a:r>
              <a:rPr lang="en-US" sz="2600" dirty="0">
                <a:ea typeface="ＭＳ Ｐゴシック" pitchFamily="-107" charset="-128"/>
                <a:cs typeface="ＭＳ Ｐゴシック" pitchFamily="-107" charset="-128"/>
              </a:rPr>
              <a:t>                               </a:t>
            </a:r>
            <a:r>
              <a:rPr lang="en-US" sz="2600" b="1" dirty="0">
                <a:effectLst>
                  <a:outerShdw blurRad="38100" dist="38100" dir="2700000" algn="tl">
                    <a:srgbClr val="DDDDDD"/>
                  </a:outerShdw>
                </a:effectLst>
                <a:ea typeface="ＭＳ Ｐゴシック" pitchFamily="-107" charset="-128"/>
                <a:cs typeface="ＭＳ Ｐゴシック" pitchFamily="-107" charset="-128"/>
              </a:rPr>
              <a:t>Which</a:t>
            </a:r>
            <a:endParaRPr lang="en-US" sz="2600" dirty="0">
              <a:ea typeface="ＭＳ Ｐゴシック" pitchFamily="-107" charset="-128"/>
              <a:cs typeface="ＭＳ Ｐゴシック" pitchFamily="-107" charset="-128"/>
            </a:endParaRPr>
          </a:p>
          <a:p>
            <a:pPr eaLnBrk="1" hangingPunct="1">
              <a:lnSpc>
                <a:spcPct val="120000"/>
              </a:lnSpc>
              <a:buFont typeface="Wingdings" pitchFamily="-107" charset="2"/>
              <a:buNone/>
              <a:defRPr/>
            </a:pPr>
            <a:endParaRPr lang="en-US" sz="2600" dirty="0">
              <a:ea typeface="ＭＳ Ｐゴシック" pitchFamily="-107" charset="-128"/>
              <a:cs typeface="ＭＳ Ｐゴシック" pitchFamily="-107" charset="-128"/>
            </a:endParaRPr>
          </a:p>
          <a:p>
            <a:pPr eaLnBrk="1" hangingPunct="1">
              <a:lnSpc>
                <a:spcPct val="120000"/>
              </a:lnSpc>
              <a:buFont typeface="Wingdings" pitchFamily="-107" charset="2"/>
              <a:buNone/>
              <a:defRPr/>
            </a:pPr>
            <a:r>
              <a:rPr lang="en-US" sz="2600" b="1" dirty="0">
                <a:effectLst>
                  <a:outerShdw blurRad="38100" dist="38100" dir="2700000" algn="tl">
                    <a:srgbClr val="DDDDDD"/>
                  </a:outerShdw>
                </a:effectLst>
                <a:ea typeface="ＭＳ Ｐゴシック" pitchFamily="-107" charset="-128"/>
                <a:cs typeface="ＭＳ Ｐゴシック" pitchFamily="-107" charset="-128"/>
              </a:rPr>
              <a:t>When </a:t>
            </a:r>
            <a:r>
              <a:rPr lang="en-US" sz="2600" dirty="0">
                <a:ea typeface="ＭＳ Ｐゴシック" pitchFamily="-107" charset="-128"/>
                <a:cs typeface="ＭＳ Ｐゴシック" pitchFamily="-107" charset="-128"/>
              </a:rPr>
              <a:t>                              </a:t>
            </a:r>
            <a:r>
              <a:rPr lang="en-US" sz="2600" b="1" dirty="0">
                <a:effectLst>
                  <a:outerShdw blurRad="38100" dist="38100" dir="2700000" algn="tl">
                    <a:srgbClr val="DDDDDD"/>
                  </a:outerShdw>
                </a:effectLst>
                <a:ea typeface="ＭＳ Ｐゴシック" pitchFamily="-107" charset="-128"/>
                <a:cs typeface="ＭＳ Ｐゴシック" pitchFamily="-107" charset="-128"/>
              </a:rPr>
              <a:t>How</a:t>
            </a:r>
            <a:endParaRPr lang="en-US" sz="2600" dirty="0">
              <a:ea typeface="ＭＳ Ｐゴシック" pitchFamily="-107" charset="-128"/>
              <a:cs typeface="ＭＳ Ｐゴシック" pitchFamily="-107" charset="-128"/>
            </a:endParaRPr>
          </a:p>
          <a:p>
            <a:pPr eaLnBrk="1" hangingPunct="1">
              <a:lnSpc>
                <a:spcPct val="120000"/>
              </a:lnSpc>
              <a:buFont typeface="Wingdings" pitchFamily="-107" charset="2"/>
              <a:buNone/>
              <a:defRPr/>
            </a:pPr>
            <a:endParaRPr lang="en-US" sz="2600" dirty="0">
              <a:ea typeface="ＭＳ Ｐゴシック" pitchFamily="-107" charset="-128"/>
              <a:cs typeface="ＭＳ Ｐゴシック" pitchFamily="-107" charset="-128"/>
            </a:endParaRPr>
          </a:p>
          <a:p>
            <a:pPr eaLnBrk="1" hangingPunct="1">
              <a:lnSpc>
                <a:spcPct val="120000"/>
              </a:lnSpc>
              <a:buFont typeface="Wingdings" pitchFamily="-107" charset="2"/>
              <a:buNone/>
              <a:defRPr/>
            </a:pPr>
            <a:r>
              <a:rPr lang="en-US" sz="2600" b="1" dirty="0">
                <a:effectLst>
                  <a:outerShdw blurRad="38100" dist="38100" dir="2700000" algn="tl">
                    <a:srgbClr val="DDDDDD"/>
                  </a:outerShdw>
                </a:effectLst>
                <a:ea typeface="ＭＳ Ｐゴシック" pitchFamily="-107" charset="-128"/>
                <a:cs typeface="ＭＳ Ｐゴシック" pitchFamily="-107" charset="-128"/>
              </a:rPr>
              <a:t>Where</a:t>
            </a:r>
            <a:endParaRPr lang="en-US" sz="2600" dirty="0">
              <a:ea typeface="ＭＳ Ｐゴシック" pitchFamily="-107" charset="-128"/>
              <a:cs typeface="ＭＳ Ｐゴシック" pitchFamily="-107" charset="-128"/>
            </a:endParaRPr>
          </a:p>
        </p:txBody>
      </p:sp>
      <p:pic>
        <p:nvPicPr>
          <p:cNvPr id="63493" name="Picture 3"/>
          <p:cNvPicPr>
            <a:picLocks noChangeAspect="1" noChangeArrowheads="1"/>
          </p:cNvPicPr>
          <p:nvPr/>
        </p:nvPicPr>
        <p:blipFill>
          <a:blip r:embed="rId3"/>
          <a:srcRect/>
          <a:stretch>
            <a:fillRect/>
          </a:stretch>
        </p:blipFill>
        <p:spPr bwMode="auto">
          <a:xfrm>
            <a:off x="1595438" y="1711325"/>
            <a:ext cx="804862" cy="762000"/>
          </a:xfrm>
          <a:prstGeom prst="rect">
            <a:avLst/>
          </a:prstGeom>
          <a:noFill/>
          <a:ln w="9525">
            <a:noFill/>
            <a:miter lim="800000"/>
            <a:headEnd/>
            <a:tailEnd/>
          </a:ln>
        </p:spPr>
      </p:pic>
      <p:pic>
        <p:nvPicPr>
          <p:cNvPr id="63494" name="Picture 4"/>
          <p:cNvPicPr>
            <a:picLocks noChangeAspect="1" noChangeArrowheads="1"/>
          </p:cNvPicPr>
          <p:nvPr/>
        </p:nvPicPr>
        <p:blipFill>
          <a:blip r:embed="rId4"/>
          <a:srcRect/>
          <a:stretch>
            <a:fillRect/>
          </a:stretch>
        </p:blipFill>
        <p:spPr bwMode="auto">
          <a:xfrm>
            <a:off x="1722438" y="3005138"/>
            <a:ext cx="933450" cy="798512"/>
          </a:xfrm>
          <a:prstGeom prst="rect">
            <a:avLst/>
          </a:prstGeom>
          <a:noFill/>
          <a:ln w="9525">
            <a:noFill/>
            <a:miter lim="800000"/>
            <a:headEnd/>
            <a:tailEnd/>
          </a:ln>
        </p:spPr>
      </p:pic>
      <p:pic>
        <p:nvPicPr>
          <p:cNvPr id="63495" name="Picture 5"/>
          <p:cNvPicPr>
            <a:picLocks noChangeAspect="1" noChangeArrowheads="1"/>
          </p:cNvPicPr>
          <p:nvPr/>
        </p:nvPicPr>
        <p:blipFill>
          <a:blip r:embed="rId5"/>
          <a:srcRect/>
          <a:stretch>
            <a:fillRect/>
          </a:stretch>
        </p:blipFill>
        <p:spPr bwMode="auto">
          <a:xfrm>
            <a:off x="1849438" y="4146550"/>
            <a:ext cx="933450" cy="914400"/>
          </a:xfrm>
          <a:prstGeom prst="rect">
            <a:avLst/>
          </a:prstGeom>
          <a:noFill/>
          <a:ln w="9525">
            <a:noFill/>
            <a:miter lim="800000"/>
            <a:headEnd/>
            <a:tailEnd/>
          </a:ln>
        </p:spPr>
      </p:pic>
      <p:pic>
        <p:nvPicPr>
          <p:cNvPr id="63496" name="Picture 6"/>
          <p:cNvPicPr>
            <a:picLocks noChangeAspect="1" noChangeArrowheads="1"/>
          </p:cNvPicPr>
          <p:nvPr/>
        </p:nvPicPr>
        <p:blipFill>
          <a:blip r:embed="rId6"/>
          <a:srcRect/>
          <a:stretch>
            <a:fillRect/>
          </a:stretch>
        </p:blipFill>
        <p:spPr bwMode="auto">
          <a:xfrm>
            <a:off x="1885950" y="5060950"/>
            <a:ext cx="1901825" cy="814388"/>
          </a:xfrm>
          <a:prstGeom prst="rect">
            <a:avLst/>
          </a:prstGeom>
          <a:noFill/>
          <a:ln w="9525">
            <a:noFill/>
            <a:miter lim="800000"/>
            <a:headEnd/>
            <a:tailEnd/>
          </a:ln>
        </p:spPr>
      </p:pic>
      <p:pic>
        <p:nvPicPr>
          <p:cNvPr id="63497" name="Picture 7"/>
          <p:cNvPicPr>
            <a:picLocks noChangeAspect="1" noChangeArrowheads="1"/>
          </p:cNvPicPr>
          <p:nvPr/>
        </p:nvPicPr>
        <p:blipFill>
          <a:blip r:embed="rId7"/>
          <a:srcRect/>
          <a:stretch>
            <a:fillRect/>
          </a:stretch>
        </p:blipFill>
        <p:spPr bwMode="auto">
          <a:xfrm>
            <a:off x="6254750" y="2784475"/>
            <a:ext cx="895350" cy="966788"/>
          </a:xfrm>
          <a:prstGeom prst="rect">
            <a:avLst/>
          </a:prstGeom>
          <a:noFill/>
          <a:ln w="9525">
            <a:noFill/>
            <a:miter lim="800000"/>
            <a:headEnd/>
            <a:tailEnd/>
          </a:ln>
        </p:spPr>
      </p:pic>
      <p:sp>
        <p:nvSpPr>
          <p:cNvPr id="63498" name="Text Box 8"/>
          <p:cNvSpPr txBox="1">
            <a:spLocks noChangeArrowheads="1"/>
          </p:cNvSpPr>
          <p:nvPr/>
        </p:nvSpPr>
        <p:spPr bwMode="auto">
          <a:xfrm>
            <a:off x="6334125" y="4010025"/>
            <a:ext cx="735013" cy="1006475"/>
          </a:xfrm>
          <a:prstGeom prst="rect">
            <a:avLst/>
          </a:prstGeom>
          <a:noFill/>
          <a:ln w="9525">
            <a:noFill/>
            <a:miter lim="800000"/>
            <a:headEnd/>
            <a:tailEnd/>
          </a:ln>
        </p:spPr>
        <p:txBody>
          <a:bodyPr wrap="none">
            <a:prstTxWarp prst="textNoShape">
              <a:avLst/>
            </a:prstTxWarp>
            <a:spAutoFit/>
          </a:bodyPr>
          <a:lstStyle/>
          <a:p>
            <a:pPr algn="l"/>
            <a:r>
              <a:rPr lang="en-US" sz="6000" b="1">
                <a:latin typeface="Arial" charset="0"/>
              </a:rPr>
              <a:t>H</a:t>
            </a:r>
          </a:p>
        </p:txBody>
      </p:sp>
      <p:sp>
        <p:nvSpPr>
          <p:cNvPr id="63499" name="Text Box 9"/>
          <p:cNvSpPr txBox="1">
            <a:spLocks noChangeArrowheads="1"/>
          </p:cNvSpPr>
          <p:nvPr/>
        </p:nvSpPr>
        <p:spPr bwMode="auto">
          <a:xfrm>
            <a:off x="6276975" y="1663700"/>
            <a:ext cx="692150" cy="1006475"/>
          </a:xfrm>
          <a:prstGeom prst="rect">
            <a:avLst/>
          </a:prstGeom>
          <a:noFill/>
          <a:ln w="9525">
            <a:noFill/>
            <a:miter lim="800000"/>
            <a:headEnd/>
            <a:tailEnd/>
          </a:ln>
        </p:spPr>
        <p:txBody>
          <a:bodyPr wrap="none">
            <a:prstTxWarp prst="textNoShape">
              <a:avLst/>
            </a:prstTxWarp>
            <a:spAutoFit/>
          </a:bodyPr>
          <a:lstStyle/>
          <a:p>
            <a:pPr algn="l"/>
            <a:r>
              <a:rPr lang="en-US" sz="6000" b="1">
                <a:latin typeface="Arial" charset="0"/>
              </a:rPr>
              <a:t>Y</a:t>
            </a:r>
          </a:p>
        </p:txBody>
      </p:sp>
      <p:sp>
        <p:nvSpPr>
          <p:cNvPr id="63501" name="Rectangle 11"/>
          <p:cNvSpPr>
            <a:spLocks noGrp="1" noChangeArrowheads="1"/>
          </p:cNvSpPr>
          <p:nvPr>
            <p:ph type="title"/>
          </p:nvPr>
        </p:nvSpPr>
        <p:spPr>
          <a:xfrm>
            <a:off x="292223" y="200025"/>
            <a:ext cx="8651875" cy="739775"/>
          </a:xfrm>
          <a:noFill/>
        </p:spPr>
        <p:txBody>
          <a:bodyPr>
            <a:noAutofit/>
          </a:bodyPr>
          <a:lstStyle/>
          <a:p>
            <a:pPr eaLnBrk="1" hangingPunct="1"/>
            <a:r>
              <a:rPr lang="en-US" sz="3200" b="1" dirty="0" smtClean="0">
                <a:solidFill>
                  <a:srgbClr val="FF0000"/>
                </a:solidFill>
              </a:rPr>
              <a:t>What kind of questions could you ask?</a:t>
            </a:r>
            <a:endParaRPr lang="en-US" sz="3200" dirty="0">
              <a:solidFill>
                <a:srgbClr val="FF0000"/>
              </a:solidFill>
            </a:endParaRPr>
          </a:p>
        </p:txBody>
      </p:sp>
      <p:sp>
        <p:nvSpPr>
          <p:cNvPr id="15" name="Footer Placeholder 14"/>
          <p:cNvSpPr>
            <a:spLocks noGrp="1"/>
          </p:cNvSpPr>
          <p:nvPr>
            <p:ph type="ftr" sz="quarter" idx="11"/>
          </p:nvPr>
        </p:nvSpPr>
        <p:spPr/>
        <p:txBody>
          <a:bodyPr/>
          <a:lstStyle/>
          <a:p>
            <a:r>
              <a:rPr lang="en-US" smtClean="0"/>
              <a:t>© University of Kansas Center for Research on Learning - 2012</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889846" y="686515"/>
            <a:ext cx="5254153" cy="2585874"/>
          </a:xfrm>
        </p:spPr>
        <p:txBody>
          <a:bodyPr>
            <a:normAutofit fontScale="90000"/>
          </a:bodyPr>
          <a:lstStyle/>
          <a:p>
            <a:r>
              <a:rPr lang="en-US" b="1" dirty="0" smtClean="0"/>
              <a:t>The Self Questioning Strategy</a:t>
            </a:r>
            <a:br>
              <a:rPr lang="en-US" b="1" dirty="0" smtClean="0"/>
            </a:br>
            <a:r>
              <a:rPr lang="en-US" b="1" dirty="0" smtClean="0"/>
              <a:t>will help you</a:t>
            </a:r>
            <a:endParaRPr lang="en-US" b="1" dirty="0"/>
          </a:p>
        </p:txBody>
      </p:sp>
      <p:sp>
        <p:nvSpPr>
          <p:cNvPr id="9" name="Content Placeholder 8"/>
          <p:cNvSpPr>
            <a:spLocks noGrp="1"/>
          </p:cNvSpPr>
          <p:nvPr>
            <p:ph sz="half" idx="2"/>
          </p:nvPr>
        </p:nvSpPr>
        <p:spPr>
          <a:xfrm>
            <a:off x="331781" y="3272389"/>
            <a:ext cx="8515189" cy="4525963"/>
          </a:xfrm>
        </p:spPr>
        <p:txBody>
          <a:bodyPr/>
          <a:lstStyle/>
          <a:p>
            <a:pPr>
              <a:buNone/>
            </a:pPr>
            <a:endParaRPr lang="en-US" dirty="0" smtClean="0"/>
          </a:p>
          <a:p>
            <a:pPr algn="ctr">
              <a:buNone/>
            </a:pPr>
            <a:r>
              <a:rPr lang="en-US" sz="4400" b="1" dirty="0" smtClean="0">
                <a:solidFill>
                  <a:srgbClr val="FF0000"/>
                </a:solidFill>
              </a:rPr>
              <a:t>Understand and Remember</a:t>
            </a:r>
          </a:p>
          <a:p>
            <a:pPr algn="ctr">
              <a:buNone/>
            </a:pPr>
            <a:endParaRPr lang="en-US" dirty="0" smtClean="0"/>
          </a:p>
          <a:p>
            <a:pPr algn="ctr">
              <a:buNone/>
            </a:pPr>
            <a:r>
              <a:rPr lang="en-US" dirty="0" smtClean="0"/>
              <a:t>What you </a:t>
            </a:r>
            <a:r>
              <a:rPr lang="en-US" b="1" dirty="0" smtClean="0"/>
              <a:t>rea</a:t>
            </a:r>
            <a:r>
              <a:rPr lang="en-US" b="1" dirty="0" smtClean="0">
                <a:solidFill>
                  <a:srgbClr val="000000"/>
                </a:solidFill>
              </a:rPr>
              <a:t>d.</a:t>
            </a:r>
          </a:p>
          <a:p>
            <a:pPr lvl="1"/>
            <a:endParaRPr lang="en-US" dirty="0" smtClean="0"/>
          </a:p>
        </p:txBody>
      </p:sp>
      <p:sp>
        <p:nvSpPr>
          <p:cNvPr id="5" name="Footer Placeholder 4"/>
          <p:cNvSpPr>
            <a:spLocks noGrp="1"/>
          </p:cNvSpPr>
          <p:nvPr>
            <p:ph type="ftr" sz="quarter" idx="11"/>
          </p:nvPr>
        </p:nvSpPr>
        <p:spPr/>
        <p:txBody>
          <a:bodyPr/>
          <a:lstStyle/>
          <a:p>
            <a:r>
              <a:rPr lang="en-US" smtClean="0"/>
              <a:t>© University of Kansas Center for Research on Learning - 2012</a:t>
            </a:r>
            <a:endParaRPr lang="en-US" dirty="0"/>
          </a:p>
        </p:txBody>
      </p:sp>
      <p:pic>
        <p:nvPicPr>
          <p:cNvPr id="10" name="Content Placeholder 9" descr="teen_girl_reading.jpg"/>
          <p:cNvPicPr>
            <a:picLocks noGrp="1" noChangeAspect="1"/>
          </p:cNvPicPr>
          <p:nvPr>
            <p:ph sz="half" idx="1"/>
          </p:nvPr>
        </p:nvPicPr>
        <p:blipFill>
          <a:blip r:embed="rId2"/>
          <a:srcRect t="-20042" b="-20042"/>
          <a:stretch>
            <a:fillRect/>
          </a:stretch>
        </p:blipFill>
        <p:spPr>
          <a:xfrm>
            <a:off x="0" y="-662782"/>
            <a:ext cx="4038600" cy="452596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17" descr="Twilight-410-large"/>
          <p:cNvPicPr>
            <a:picLocks noChangeAspect="1" noChangeArrowheads="1"/>
          </p:cNvPicPr>
          <p:nvPr/>
        </p:nvPicPr>
        <p:blipFill>
          <a:blip r:embed="rId3"/>
          <a:srcRect/>
          <a:stretch>
            <a:fillRect/>
          </a:stretch>
        </p:blipFill>
        <p:spPr bwMode="auto">
          <a:xfrm>
            <a:off x="2060575" y="0"/>
            <a:ext cx="5292725" cy="6858000"/>
          </a:xfrm>
          <a:prstGeom prst="rect">
            <a:avLst/>
          </a:prstGeom>
          <a:noFill/>
          <a:ln w="9525">
            <a:noFill/>
            <a:miter lim="800000"/>
            <a:headEnd/>
            <a:tailEnd/>
          </a:ln>
        </p:spPr>
      </p:pic>
      <p:sp>
        <p:nvSpPr>
          <p:cNvPr id="66565" name="Rectangle 2"/>
          <p:cNvSpPr>
            <a:spLocks noChangeArrowheads="1"/>
          </p:cNvSpPr>
          <p:nvPr/>
        </p:nvSpPr>
        <p:spPr bwMode="auto">
          <a:xfrm>
            <a:off x="327025" y="1706563"/>
            <a:ext cx="8816975" cy="579437"/>
          </a:xfrm>
          <a:prstGeom prst="rect">
            <a:avLst/>
          </a:prstGeom>
          <a:noFill/>
          <a:ln w="9525">
            <a:noFill/>
            <a:miter lim="800000"/>
            <a:headEnd/>
            <a:tailEnd/>
          </a:ln>
        </p:spPr>
        <p:txBody>
          <a:bodyPr>
            <a:prstTxWarp prst="textNoShape">
              <a:avLst/>
            </a:prstTxWarp>
            <a:spAutoFit/>
          </a:bodyPr>
          <a:lstStyle/>
          <a:p>
            <a:pPr algn="l"/>
            <a:r>
              <a:rPr lang="en-US">
                <a:solidFill>
                  <a:schemeClr val="tx2"/>
                </a:solidFill>
                <a:latin typeface="Verdana" charset="0"/>
                <a:ea typeface="Osaka" charset="-128"/>
                <a:cs typeface="Osaka" charset="-128"/>
              </a:rPr>
              <a:t> </a:t>
            </a:r>
          </a:p>
        </p:txBody>
      </p:sp>
      <p:sp>
        <p:nvSpPr>
          <p:cNvPr id="66566" name="Text Box 16"/>
          <p:cNvSpPr txBox="1">
            <a:spLocks noChangeArrowheads="1"/>
          </p:cNvSpPr>
          <p:nvPr/>
        </p:nvSpPr>
        <p:spPr bwMode="auto">
          <a:xfrm>
            <a:off x="12700" y="3192295"/>
            <a:ext cx="2047875" cy="519113"/>
          </a:xfrm>
          <a:prstGeom prst="rect">
            <a:avLst/>
          </a:prstGeom>
          <a:solidFill>
            <a:srgbClr val="FFFF66"/>
          </a:solidFill>
          <a:ln w="9525">
            <a:noFill/>
            <a:miter lim="800000"/>
            <a:headEnd/>
            <a:tailEnd/>
          </a:ln>
        </p:spPr>
        <p:txBody>
          <a:bodyPr wrap="none">
            <a:prstTxWarp prst="textNoShape">
              <a:avLst/>
            </a:prstTxWarp>
            <a:spAutoFit/>
          </a:bodyPr>
          <a:lstStyle/>
          <a:p>
            <a:pPr algn="l"/>
            <a:r>
              <a:rPr lang="en-US" sz="2800" dirty="0"/>
              <a:t>Questions?</a:t>
            </a:r>
          </a:p>
        </p:txBody>
      </p:sp>
      <p:pic>
        <p:nvPicPr>
          <p:cNvPr id="66567" name="Picture 6" descr="10402566-3d-road-sign-of-various-questions-wrods.jpg"/>
          <p:cNvPicPr>
            <a:picLocks noChangeAspect="1"/>
          </p:cNvPicPr>
          <p:nvPr/>
        </p:nvPicPr>
        <p:blipFill>
          <a:blip r:embed="rId4"/>
          <a:srcRect/>
          <a:stretch>
            <a:fillRect/>
          </a:stretch>
        </p:blipFill>
        <p:spPr bwMode="auto">
          <a:xfrm>
            <a:off x="419100" y="3876675"/>
            <a:ext cx="1600200" cy="139065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 University of Kansas Center for Research on Learning - 2012</a:t>
            </a:r>
            <a:endParaRPr lang="en-US" dirty="0"/>
          </a:p>
        </p:txBody>
      </p:sp>
      <p:sp>
        <p:nvSpPr>
          <p:cNvPr id="8" name="Text Box 16"/>
          <p:cNvSpPr txBox="1">
            <a:spLocks noChangeArrowheads="1"/>
          </p:cNvSpPr>
          <p:nvPr/>
        </p:nvSpPr>
        <p:spPr bwMode="auto">
          <a:xfrm>
            <a:off x="0" y="228838"/>
            <a:ext cx="6023279" cy="523220"/>
          </a:xfrm>
          <a:prstGeom prst="rect">
            <a:avLst/>
          </a:prstGeom>
          <a:solidFill>
            <a:srgbClr val="FFFF66"/>
          </a:solidFill>
          <a:ln w="9525">
            <a:noFill/>
            <a:miter lim="800000"/>
            <a:headEnd/>
            <a:tailEnd/>
          </a:ln>
        </p:spPr>
        <p:txBody>
          <a:bodyPr wrap="none">
            <a:prstTxWarp prst="textNoShape">
              <a:avLst/>
            </a:prstTxWarp>
            <a:spAutoFit/>
          </a:bodyPr>
          <a:lstStyle/>
          <a:p>
            <a:pPr algn="l"/>
            <a:r>
              <a:rPr lang="en-US" sz="2800" dirty="0" smtClean="0"/>
              <a:t>Look for clues.  What do you see?</a:t>
            </a:r>
            <a:endParaRPr lang="en-US" sz="2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University of Kansas Center for Research on Learning - 2012</a:t>
            </a:r>
            <a:endParaRPr lang="en-US" dirty="0"/>
          </a:p>
        </p:txBody>
      </p:sp>
      <p:pic>
        <p:nvPicPr>
          <p:cNvPr id="5" name="Picture 4" descr="harry potter and the goblet of fire.jpg"/>
          <p:cNvPicPr>
            <a:picLocks noChangeAspect="1"/>
          </p:cNvPicPr>
          <p:nvPr/>
        </p:nvPicPr>
        <p:blipFill>
          <a:blip r:embed="rId2"/>
          <a:stretch>
            <a:fillRect/>
          </a:stretch>
        </p:blipFill>
        <p:spPr>
          <a:xfrm>
            <a:off x="-162140" y="-1"/>
            <a:ext cx="9306140" cy="6979605"/>
          </a:xfrm>
          <a:prstGeom prst="rect">
            <a:avLst/>
          </a:prstGeom>
        </p:spPr>
      </p:pic>
      <p:sp>
        <p:nvSpPr>
          <p:cNvPr id="6" name="Text Box 16"/>
          <p:cNvSpPr txBox="1">
            <a:spLocks noChangeArrowheads="1"/>
          </p:cNvSpPr>
          <p:nvPr/>
        </p:nvSpPr>
        <p:spPr bwMode="auto">
          <a:xfrm>
            <a:off x="-162140" y="228838"/>
            <a:ext cx="6023279" cy="523220"/>
          </a:xfrm>
          <a:prstGeom prst="rect">
            <a:avLst/>
          </a:prstGeom>
          <a:solidFill>
            <a:srgbClr val="FFFF66"/>
          </a:solidFill>
          <a:ln w="9525">
            <a:noFill/>
            <a:miter lim="800000"/>
            <a:headEnd/>
            <a:tailEnd/>
          </a:ln>
        </p:spPr>
        <p:txBody>
          <a:bodyPr wrap="none">
            <a:prstTxWarp prst="textNoShape">
              <a:avLst/>
            </a:prstTxWarp>
            <a:spAutoFit/>
          </a:bodyPr>
          <a:lstStyle/>
          <a:p>
            <a:pPr algn="l"/>
            <a:r>
              <a:rPr lang="en-US" sz="2800" dirty="0" smtClean="0"/>
              <a:t>Look for clues.  What do you see?</a:t>
            </a:r>
            <a:endParaRPr lang="en-US" sz="2800" dirty="0"/>
          </a:p>
        </p:txBody>
      </p:sp>
      <p:sp>
        <p:nvSpPr>
          <p:cNvPr id="7" name="Text Box 16"/>
          <p:cNvSpPr txBox="1">
            <a:spLocks noChangeArrowheads="1"/>
          </p:cNvSpPr>
          <p:nvPr/>
        </p:nvSpPr>
        <p:spPr bwMode="auto">
          <a:xfrm>
            <a:off x="12700" y="1769806"/>
            <a:ext cx="2047875" cy="519113"/>
          </a:xfrm>
          <a:prstGeom prst="rect">
            <a:avLst/>
          </a:prstGeom>
          <a:solidFill>
            <a:srgbClr val="FFFF66"/>
          </a:solidFill>
          <a:ln w="9525">
            <a:noFill/>
            <a:miter lim="800000"/>
            <a:headEnd/>
            <a:tailEnd/>
          </a:ln>
        </p:spPr>
        <p:txBody>
          <a:bodyPr wrap="none">
            <a:prstTxWarp prst="textNoShape">
              <a:avLst/>
            </a:prstTxWarp>
            <a:spAutoFit/>
          </a:bodyPr>
          <a:lstStyle/>
          <a:p>
            <a:pPr algn="l"/>
            <a:r>
              <a:rPr lang="en-US" sz="2800" dirty="0"/>
              <a:t>Questions?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304800"/>
            <a:ext cx="9144000" cy="1143000"/>
          </a:xfrm>
        </p:spPr>
        <p:txBody>
          <a:bodyPr>
            <a:normAutofit fontScale="90000"/>
          </a:bodyPr>
          <a:lstStyle/>
          <a:p>
            <a:pPr eaLnBrk="1" hangingPunct="1">
              <a:defRPr/>
            </a:pPr>
            <a:r>
              <a:rPr lang="en-US" sz="4000" b="1">
                <a:solidFill>
                  <a:srgbClr val="FF3300"/>
                </a:solidFill>
                <a:effectLst>
                  <a:outerShdw blurRad="38100" dist="38100" dir="2700000" algn="tl">
                    <a:srgbClr val="DDDDDD"/>
                  </a:outerShdw>
                </a:effectLst>
              </a:rPr>
              <a:t>Steps for the </a:t>
            </a:r>
            <a:br>
              <a:rPr lang="en-US" sz="4000" b="1">
                <a:solidFill>
                  <a:srgbClr val="FF3300"/>
                </a:solidFill>
                <a:effectLst>
                  <a:outerShdw blurRad="38100" dist="38100" dir="2700000" algn="tl">
                    <a:srgbClr val="DDDDDD"/>
                  </a:outerShdw>
                </a:effectLst>
              </a:rPr>
            </a:br>
            <a:r>
              <a:rPr lang="en-US" sz="4000" b="1">
                <a:solidFill>
                  <a:srgbClr val="FF3300"/>
                </a:solidFill>
                <a:effectLst>
                  <a:outerShdw blurRad="38100" dist="38100" dir="2700000" algn="tl">
                    <a:srgbClr val="DDDDDD"/>
                  </a:outerShdw>
                </a:effectLst>
              </a:rPr>
              <a:t>Self-Questioning Strategy</a:t>
            </a:r>
          </a:p>
        </p:txBody>
      </p:sp>
      <p:sp>
        <p:nvSpPr>
          <p:cNvPr id="82947" name="Rectangle 3"/>
          <p:cNvSpPr>
            <a:spLocks noGrp="1" noChangeArrowheads="1"/>
          </p:cNvSpPr>
          <p:nvPr>
            <p:ph type="body" idx="1"/>
          </p:nvPr>
        </p:nvSpPr>
        <p:spPr>
          <a:xfrm>
            <a:off x="685800" y="1371600"/>
            <a:ext cx="7772400" cy="4648200"/>
          </a:xfrm>
        </p:spPr>
        <p:txBody>
          <a:bodyPr>
            <a:normAutofit lnSpcReduction="10000"/>
          </a:bodyPr>
          <a:lstStyle/>
          <a:p>
            <a:pPr eaLnBrk="1" hangingPunct="1">
              <a:lnSpc>
                <a:spcPct val="110000"/>
              </a:lnSpc>
              <a:buFont typeface="Wingdings" charset="2"/>
              <a:buNone/>
            </a:pPr>
            <a:r>
              <a:rPr lang="en-US" b="1" dirty="0"/>
              <a:t>Step 1:	</a:t>
            </a:r>
            <a:r>
              <a:rPr lang="en-US" sz="4800" b="1" dirty="0">
                <a:solidFill>
                  <a:srgbClr val="FF3300"/>
                </a:solidFill>
              </a:rPr>
              <a:t>A</a:t>
            </a:r>
            <a:r>
              <a:rPr lang="en-US" b="1" dirty="0"/>
              <a:t>ttend to clues as you read</a:t>
            </a:r>
          </a:p>
          <a:p>
            <a:pPr eaLnBrk="1" hangingPunct="1">
              <a:lnSpc>
                <a:spcPct val="110000"/>
              </a:lnSpc>
              <a:buFont typeface="Wingdings" charset="2"/>
              <a:buNone/>
            </a:pPr>
            <a:r>
              <a:rPr lang="en-US" b="1" dirty="0"/>
              <a:t>Step 2:	</a:t>
            </a:r>
            <a:r>
              <a:rPr lang="en-US" sz="4800" b="1" dirty="0">
                <a:solidFill>
                  <a:srgbClr val="FF3300"/>
                </a:solidFill>
              </a:rPr>
              <a:t>S</a:t>
            </a:r>
            <a:r>
              <a:rPr lang="en-US" b="1" dirty="0"/>
              <a:t>ay some questions</a:t>
            </a:r>
          </a:p>
          <a:p>
            <a:pPr eaLnBrk="1" hangingPunct="1">
              <a:lnSpc>
                <a:spcPct val="110000"/>
              </a:lnSpc>
              <a:buFont typeface="Wingdings" charset="2"/>
              <a:buNone/>
            </a:pPr>
            <a:r>
              <a:rPr lang="en-US" b="1" u="sng" dirty="0">
                <a:solidFill>
                  <a:srgbClr val="000000"/>
                </a:solidFill>
              </a:rPr>
              <a:t>Step 3:</a:t>
            </a:r>
            <a:r>
              <a:rPr lang="en-US" b="1" u="sng" dirty="0"/>
              <a:t>	</a:t>
            </a:r>
            <a:r>
              <a:rPr lang="en-US" sz="4800" b="1" u="sng" dirty="0">
                <a:solidFill>
                  <a:srgbClr val="FF3300"/>
                </a:solidFill>
              </a:rPr>
              <a:t>K</a:t>
            </a:r>
            <a:r>
              <a:rPr lang="en-US" b="1" u="sng" dirty="0"/>
              <a:t>eep predictions in mind</a:t>
            </a:r>
          </a:p>
          <a:p>
            <a:pPr eaLnBrk="1" hangingPunct="1">
              <a:lnSpc>
                <a:spcPct val="110000"/>
              </a:lnSpc>
              <a:buFont typeface="Wingdings" charset="2"/>
              <a:buNone/>
            </a:pPr>
            <a:r>
              <a:rPr lang="en-US" b="1" dirty="0"/>
              <a:t>Step 4:	 </a:t>
            </a:r>
            <a:r>
              <a:rPr lang="en-US" sz="4800" b="1" dirty="0">
                <a:solidFill>
                  <a:srgbClr val="FF3300"/>
                </a:solidFill>
              </a:rPr>
              <a:t>I</a:t>
            </a:r>
            <a:r>
              <a:rPr lang="en-US" b="1" dirty="0"/>
              <a:t>dentify the answers</a:t>
            </a:r>
          </a:p>
          <a:p>
            <a:pPr eaLnBrk="1" hangingPunct="1">
              <a:lnSpc>
                <a:spcPct val="110000"/>
              </a:lnSpc>
              <a:buFont typeface="Wingdings" charset="2"/>
              <a:buNone/>
            </a:pPr>
            <a:r>
              <a:rPr lang="en-US" b="1" dirty="0"/>
              <a:t>Step 5:	</a:t>
            </a:r>
            <a:r>
              <a:rPr lang="en-US" sz="4800" b="1" dirty="0">
                <a:solidFill>
                  <a:srgbClr val="FF3300"/>
                </a:solidFill>
              </a:rPr>
              <a:t>T</a:t>
            </a:r>
            <a:r>
              <a:rPr lang="en-US" b="1" dirty="0"/>
              <a:t>alk about the answers</a:t>
            </a:r>
          </a:p>
        </p:txBody>
      </p:sp>
      <p:sp>
        <p:nvSpPr>
          <p:cNvPr id="5" name="Footer Placeholder 4"/>
          <p:cNvSpPr>
            <a:spLocks noGrp="1"/>
          </p:cNvSpPr>
          <p:nvPr>
            <p:ph type="ftr" sz="quarter" idx="11"/>
          </p:nvPr>
        </p:nvSpPr>
        <p:spPr/>
        <p:txBody>
          <a:bodyPr/>
          <a:lstStyle/>
          <a:p>
            <a:r>
              <a:rPr lang="en-US" smtClean="0"/>
              <a:t>© University of Kansas Center for Research on Learning - 2012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2947">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304800" y="304800"/>
            <a:ext cx="2717800" cy="838200"/>
          </a:xfrm>
        </p:spPr>
        <p:txBody>
          <a:bodyPr/>
          <a:lstStyle/>
          <a:p>
            <a:pPr eaLnBrk="1" hangingPunct="1">
              <a:defRPr/>
            </a:pPr>
            <a:r>
              <a:rPr lang="en-US" sz="4000" b="1">
                <a:solidFill>
                  <a:schemeClr val="folHlink"/>
                </a:solidFill>
                <a:effectLst>
                  <a:outerShdw blurRad="38100" dist="38100" dir="2700000" algn="tl">
                    <a:srgbClr val="DDDDDD"/>
                  </a:outerShdw>
                </a:effectLst>
                <a:ea typeface="ＭＳ Ｐゴシック" pitchFamily="-107" charset="-128"/>
                <a:cs typeface="ＭＳ Ｐゴシック" pitchFamily="-107" charset="-128"/>
              </a:rPr>
              <a:t>STEP 3</a:t>
            </a:r>
            <a:endParaRPr lang="en-US" sz="4000">
              <a:ea typeface="ＭＳ Ｐゴシック" pitchFamily="-107" charset="-128"/>
              <a:cs typeface="ＭＳ Ｐゴシック" pitchFamily="-107" charset="-128"/>
            </a:endParaRPr>
          </a:p>
        </p:txBody>
      </p:sp>
      <p:pic>
        <p:nvPicPr>
          <p:cNvPr id="71685" name="Picture 4"/>
          <p:cNvPicPr>
            <a:picLocks noChangeAspect="1" noChangeArrowheads="1"/>
          </p:cNvPicPr>
          <p:nvPr/>
        </p:nvPicPr>
        <p:blipFill>
          <a:blip r:embed="rId3"/>
          <a:srcRect/>
          <a:stretch>
            <a:fillRect/>
          </a:stretch>
        </p:blipFill>
        <p:spPr bwMode="auto">
          <a:xfrm>
            <a:off x="3022600" y="304800"/>
            <a:ext cx="5715000" cy="361315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 University of Kansas Center for Research on Learning - 2012</a:t>
            </a:r>
            <a:endParaRPr lang="en-US" dirty="0"/>
          </a:p>
        </p:txBody>
      </p:sp>
      <p:sp>
        <p:nvSpPr>
          <p:cNvPr id="8" name="Rectangle 7"/>
          <p:cNvSpPr/>
          <p:nvPr/>
        </p:nvSpPr>
        <p:spPr>
          <a:xfrm>
            <a:off x="1" y="4508032"/>
            <a:ext cx="346692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Questions</a:t>
            </a:r>
            <a:endParaRPr lang="en-US" sz="54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9" name="Right Arrow 8"/>
          <p:cNvSpPr/>
          <p:nvPr/>
        </p:nvSpPr>
        <p:spPr>
          <a:xfrm>
            <a:off x="3466928" y="4538130"/>
            <a:ext cx="1836170" cy="893232"/>
          </a:xfrm>
          <a:prstGeom prst="rightArrow">
            <a:avLst/>
          </a:prstGeom>
          <a:solidFill>
            <a:srgbClr val="6600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Lead to</a:t>
            </a:r>
            <a:endParaRPr lang="en-US" sz="2400" dirty="0"/>
          </a:p>
        </p:txBody>
      </p:sp>
      <p:sp>
        <p:nvSpPr>
          <p:cNvPr id="10" name="Rectangle 9"/>
          <p:cNvSpPr/>
          <p:nvPr/>
        </p:nvSpPr>
        <p:spPr>
          <a:xfrm>
            <a:off x="5303098" y="4508032"/>
            <a:ext cx="38409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Predictions</a:t>
            </a:r>
            <a:endParaRPr lang="en-US" sz="54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433"/>
            <a:ext cx="8229600" cy="1143000"/>
          </a:xfrm>
        </p:spPr>
        <p:txBody>
          <a:bodyPr>
            <a:noAutofit/>
          </a:bodyPr>
          <a:lstStyle/>
          <a:p>
            <a:r>
              <a:rPr lang="en-US" sz="7200" dirty="0" smtClean="0"/>
              <a:t>A prediction is </a:t>
            </a:r>
            <a:br>
              <a:rPr lang="en-US" sz="7200" dirty="0" smtClean="0"/>
            </a:br>
            <a:r>
              <a:rPr lang="en-US" sz="7200" dirty="0" smtClean="0"/>
              <a:t>an </a:t>
            </a:r>
            <a:br>
              <a:rPr lang="en-US" sz="7200" dirty="0" smtClean="0"/>
            </a:br>
            <a:r>
              <a:rPr lang="en-US" sz="7200" b="1" dirty="0" smtClean="0">
                <a:solidFill>
                  <a:srgbClr val="FF0000"/>
                </a:solidFill>
              </a:rPr>
              <a:t>educated guess</a:t>
            </a:r>
            <a:endParaRPr lang="en-US" sz="7200" b="1" dirty="0">
              <a:solidFill>
                <a:srgbClr val="FF0000"/>
              </a:solidFill>
            </a:endParaRPr>
          </a:p>
        </p:txBody>
      </p:sp>
      <p:sp>
        <p:nvSpPr>
          <p:cNvPr id="4" name="Footer Placeholder 3"/>
          <p:cNvSpPr>
            <a:spLocks noGrp="1"/>
          </p:cNvSpPr>
          <p:nvPr>
            <p:ph type="ftr" sz="quarter" idx="11"/>
          </p:nvPr>
        </p:nvSpPr>
        <p:spPr/>
        <p:txBody>
          <a:bodyPr/>
          <a:lstStyle/>
          <a:p>
            <a:r>
              <a:rPr lang="en-US" smtClean="0"/>
              <a:t>© University of Kansas Center for Research on Learning - 2012</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fontScale="90000"/>
          </a:bodyPr>
          <a:lstStyle/>
          <a:p>
            <a:r>
              <a:rPr lang="en-US" dirty="0" smtClean="0"/>
              <a:t>Clues … Questions … Predictions</a:t>
            </a:r>
            <a:endParaRPr lang="en-US" dirty="0"/>
          </a:p>
        </p:txBody>
      </p:sp>
      <p:sp>
        <p:nvSpPr>
          <p:cNvPr id="5" name="Footer Placeholder 4"/>
          <p:cNvSpPr>
            <a:spLocks noGrp="1"/>
          </p:cNvSpPr>
          <p:nvPr>
            <p:ph type="ftr" sz="quarter" idx="11"/>
          </p:nvPr>
        </p:nvSpPr>
        <p:spPr/>
        <p:txBody>
          <a:bodyPr/>
          <a:lstStyle/>
          <a:p>
            <a:r>
              <a:rPr lang="en-US" smtClean="0"/>
              <a:t>© University of Kansas Center for Research on Learning - 2012</a:t>
            </a:r>
            <a:endParaRPr lang="en-US" dirty="0"/>
          </a:p>
        </p:txBody>
      </p:sp>
      <p:pic>
        <p:nvPicPr>
          <p:cNvPr id="7" name="Content Placeholder 6" descr="alpine-touring-4.jpg"/>
          <p:cNvPicPr>
            <a:picLocks noGrp="1" noChangeAspect="1"/>
          </p:cNvPicPr>
          <p:nvPr>
            <p:ph idx="1"/>
          </p:nvPr>
        </p:nvPicPr>
        <p:blipFill>
          <a:blip r:embed="rId2"/>
          <a:srcRect l="-10459" r="-10459"/>
          <a:stretch>
            <a:fillRect/>
          </a:stretch>
        </p:blipFill>
        <p:spPr/>
      </p:pic>
      <p:sp>
        <p:nvSpPr>
          <p:cNvPr id="6" name="TextBox 5"/>
          <p:cNvSpPr txBox="1"/>
          <p:nvPr/>
        </p:nvSpPr>
        <p:spPr>
          <a:xfrm>
            <a:off x="165917" y="1261646"/>
            <a:ext cx="8782591" cy="338554"/>
          </a:xfrm>
          <a:prstGeom prst="rect">
            <a:avLst/>
          </a:prstGeom>
          <a:noFill/>
        </p:spPr>
        <p:txBody>
          <a:bodyPr wrap="square" rtlCol="0">
            <a:spAutoFit/>
          </a:bodyPr>
          <a:lstStyle/>
          <a:p>
            <a:r>
              <a:rPr lang="en-US" sz="1600" dirty="0" smtClean="0"/>
              <a:t>(What clues do you see?  What questions do you have?  What are your predictions?</a:t>
            </a:r>
            <a:endParaRPr lang="en-US" sz="16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 going to show you a passage.</a:t>
            </a:r>
            <a:endParaRPr lang="en-US" b="1" dirty="0"/>
          </a:p>
        </p:txBody>
      </p:sp>
      <p:sp>
        <p:nvSpPr>
          <p:cNvPr id="7" name="Content Placeholder 6"/>
          <p:cNvSpPr>
            <a:spLocks noGrp="1"/>
          </p:cNvSpPr>
          <p:nvPr>
            <p:ph idx="1"/>
          </p:nvPr>
        </p:nvSpPr>
        <p:spPr/>
        <p:txBody>
          <a:bodyPr/>
          <a:lstStyle/>
          <a:p>
            <a:r>
              <a:rPr lang="en-US" sz="4800" b="1" dirty="0" smtClean="0">
                <a:solidFill>
                  <a:srgbClr val="FF0000"/>
                </a:solidFill>
              </a:rPr>
              <a:t>Attend to clues</a:t>
            </a:r>
          </a:p>
          <a:p>
            <a:endParaRPr lang="en-US" sz="4800" b="1" dirty="0" smtClean="0">
              <a:solidFill>
                <a:srgbClr val="FF0000"/>
              </a:solidFill>
            </a:endParaRPr>
          </a:p>
          <a:p>
            <a:r>
              <a:rPr lang="en-US" sz="4800" b="1" dirty="0" smtClean="0">
                <a:solidFill>
                  <a:srgbClr val="FF0000"/>
                </a:solidFill>
              </a:rPr>
              <a:t>Say some questions.</a:t>
            </a:r>
          </a:p>
          <a:p>
            <a:endParaRPr lang="en-US" sz="4800" b="1" dirty="0" smtClean="0">
              <a:solidFill>
                <a:srgbClr val="FF0000"/>
              </a:solidFill>
            </a:endParaRPr>
          </a:p>
          <a:p>
            <a:r>
              <a:rPr lang="en-US" sz="4800" b="1" dirty="0" smtClean="0">
                <a:solidFill>
                  <a:srgbClr val="FF0000"/>
                </a:solidFill>
              </a:rPr>
              <a:t>Keep predictions in mind.</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 University of Kansas Center for Research on Learning - 2012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62000" y="2819400"/>
            <a:ext cx="7772400" cy="1143000"/>
          </a:xfrm>
        </p:spPr>
        <p:txBody>
          <a:bodyPr>
            <a:normAutofit fontScale="90000"/>
          </a:bodyPr>
          <a:lstStyle/>
          <a:p>
            <a:pPr eaLnBrk="1" hangingPunct="1"/>
            <a:r>
              <a:rPr lang="en-US" b="1" dirty="0" smtClean="0"/>
              <a:t>They look like aliens from a </a:t>
            </a:r>
            <a:r>
              <a:rPr lang="en-US" b="1" i="1" dirty="0" smtClean="0"/>
              <a:t>Star Wars</a:t>
            </a:r>
            <a:r>
              <a:rPr lang="en-US" b="1" dirty="0" smtClean="0"/>
              <a:t> movie.</a:t>
            </a:r>
            <a:r>
              <a:rPr lang="en-US" sz="3600" dirty="0" smtClean="0"/>
              <a:t>  </a:t>
            </a:r>
            <a:r>
              <a:rPr lang="en-US" sz="4000" dirty="0" smtClean="0"/>
              <a:t>They wear body armor from their shoulders down to their shins.</a:t>
            </a:r>
            <a:r>
              <a:rPr lang="en-US" sz="3600" dirty="0" smtClean="0"/>
              <a:t>  Thick pads </a:t>
            </a:r>
            <a:br>
              <a:rPr lang="en-US" sz="3600" dirty="0" smtClean="0"/>
            </a:br>
            <a:r>
              <a:rPr lang="en-US" sz="3600" dirty="0" smtClean="0"/>
              <a:t>shield their chests, hips, arms, and </a:t>
            </a:r>
            <a:br>
              <a:rPr lang="en-US" sz="3600" dirty="0" smtClean="0"/>
            </a:br>
            <a:r>
              <a:rPr lang="en-US" sz="3600" dirty="0" smtClean="0"/>
              <a:t>legs.  The special gloves they wear </a:t>
            </a:r>
            <a:br>
              <a:rPr lang="en-US" sz="3600" dirty="0" smtClean="0"/>
            </a:br>
            <a:r>
              <a:rPr lang="en-US" sz="3600" dirty="0" smtClean="0"/>
              <a:t>have padding on each finger.  </a:t>
            </a:r>
            <a:br>
              <a:rPr lang="en-US" sz="3600" dirty="0" smtClean="0"/>
            </a:br>
            <a:r>
              <a:rPr lang="en-US" sz="3600" dirty="0" smtClean="0"/>
              <a:t>On their heads they display space-age helmets designed to protect the face as well as the head.</a:t>
            </a:r>
            <a:br>
              <a:rPr lang="en-US" sz="3600" dirty="0" smtClean="0"/>
            </a:br>
            <a:endParaRPr lang="en-US"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304800"/>
            <a:ext cx="9144000" cy="1143000"/>
          </a:xfrm>
        </p:spPr>
        <p:txBody>
          <a:bodyPr>
            <a:normAutofit fontScale="90000"/>
          </a:bodyPr>
          <a:lstStyle/>
          <a:p>
            <a:pPr eaLnBrk="1" hangingPunct="1">
              <a:defRPr/>
            </a:pPr>
            <a:r>
              <a:rPr lang="en-US" sz="4000" b="1">
                <a:solidFill>
                  <a:srgbClr val="FF3300"/>
                </a:solidFill>
                <a:effectLst>
                  <a:outerShdw blurRad="38100" dist="38100" dir="2700000" algn="tl">
                    <a:srgbClr val="DDDDDD"/>
                  </a:outerShdw>
                </a:effectLst>
              </a:rPr>
              <a:t>Steps for the </a:t>
            </a:r>
            <a:br>
              <a:rPr lang="en-US" sz="4000" b="1">
                <a:solidFill>
                  <a:srgbClr val="FF3300"/>
                </a:solidFill>
                <a:effectLst>
                  <a:outerShdw blurRad="38100" dist="38100" dir="2700000" algn="tl">
                    <a:srgbClr val="DDDDDD"/>
                  </a:outerShdw>
                </a:effectLst>
              </a:rPr>
            </a:br>
            <a:r>
              <a:rPr lang="en-US" sz="4000" b="1">
                <a:solidFill>
                  <a:srgbClr val="FF3300"/>
                </a:solidFill>
                <a:effectLst>
                  <a:outerShdw blurRad="38100" dist="38100" dir="2700000" algn="tl">
                    <a:srgbClr val="DDDDDD"/>
                  </a:outerShdw>
                </a:effectLst>
              </a:rPr>
              <a:t>Self-Questioning Strategy</a:t>
            </a:r>
          </a:p>
        </p:txBody>
      </p:sp>
      <p:sp>
        <p:nvSpPr>
          <p:cNvPr id="83971" name="Rectangle 3"/>
          <p:cNvSpPr>
            <a:spLocks noGrp="1" noChangeArrowheads="1"/>
          </p:cNvSpPr>
          <p:nvPr>
            <p:ph type="body" idx="1"/>
          </p:nvPr>
        </p:nvSpPr>
        <p:spPr>
          <a:xfrm>
            <a:off x="685800" y="1887917"/>
            <a:ext cx="7772400" cy="4648200"/>
          </a:xfrm>
        </p:spPr>
        <p:txBody>
          <a:bodyPr>
            <a:normAutofit lnSpcReduction="10000"/>
          </a:bodyPr>
          <a:lstStyle/>
          <a:p>
            <a:pPr eaLnBrk="1" hangingPunct="1">
              <a:lnSpc>
                <a:spcPct val="110000"/>
              </a:lnSpc>
              <a:buFont typeface="Wingdings" charset="2"/>
              <a:buNone/>
            </a:pPr>
            <a:r>
              <a:rPr lang="en-US" b="1" dirty="0"/>
              <a:t>Step 1:	</a:t>
            </a:r>
            <a:r>
              <a:rPr lang="en-US" sz="4800" b="1" dirty="0">
                <a:solidFill>
                  <a:srgbClr val="FF3300"/>
                </a:solidFill>
              </a:rPr>
              <a:t>A</a:t>
            </a:r>
            <a:r>
              <a:rPr lang="en-US" b="1" dirty="0"/>
              <a:t>ttend to clues as you read</a:t>
            </a:r>
          </a:p>
          <a:p>
            <a:pPr eaLnBrk="1" hangingPunct="1">
              <a:lnSpc>
                <a:spcPct val="110000"/>
              </a:lnSpc>
              <a:buFont typeface="Wingdings" charset="2"/>
              <a:buNone/>
            </a:pPr>
            <a:r>
              <a:rPr lang="en-US" b="1" dirty="0"/>
              <a:t>Step 2:	</a:t>
            </a:r>
            <a:r>
              <a:rPr lang="en-US" sz="4800" b="1" dirty="0">
                <a:solidFill>
                  <a:srgbClr val="FF3300"/>
                </a:solidFill>
              </a:rPr>
              <a:t>S</a:t>
            </a:r>
            <a:r>
              <a:rPr lang="en-US" b="1" dirty="0"/>
              <a:t>ay some questions</a:t>
            </a:r>
          </a:p>
          <a:p>
            <a:pPr eaLnBrk="1" hangingPunct="1">
              <a:lnSpc>
                <a:spcPct val="110000"/>
              </a:lnSpc>
              <a:buFont typeface="Wingdings" charset="2"/>
              <a:buNone/>
            </a:pPr>
            <a:r>
              <a:rPr lang="en-US" b="1" dirty="0"/>
              <a:t>Step 3:	</a:t>
            </a:r>
            <a:r>
              <a:rPr lang="en-US" sz="4800" b="1" dirty="0">
                <a:solidFill>
                  <a:srgbClr val="FF3300"/>
                </a:solidFill>
              </a:rPr>
              <a:t>K</a:t>
            </a:r>
            <a:r>
              <a:rPr lang="en-US" b="1" dirty="0"/>
              <a:t>eep predictions in mind</a:t>
            </a:r>
          </a:p>
          <a:p>
            <a:pPr eaLnBrk="1" hangingPunct="1">
              <a:lnSpc>
                <a:spcPct val="110000"/>
              </a:lnSpc>
              <a:buFont typeface="Wingdings" charset="2"/>
              <a:buNone/>
            </a:pPr>
            <a:r>
              <a:rPr lang="en-US" b="1" u="sng" dirty="0">
                <a:solidFill>
                  <a:srgbClr val="000000"/>
                </a:solidFill>
              </a:rPr>
              <a:t>Step 4</a:t>
            </a:r>
            <a:r>
              <a:rPr lang="en-US" b="1" u="sng" dirty="0">
                <a:solidFill>
                  <a:srgbClr val="FF0000"/>
                </a:solidFill>
              </a:rPr>
              <a:t>:</a:t>
            </a:r>
            <a:r>
              <a:rPr lang="en-US" b="1" u="sng" dirty="0"/>
              <a:t>	 </a:t>
            </a:r>
            <a:r>
              <a:rPr lang="en-US" sz="4800" b="1" u="sng" dirty="0">
                <a:solidFill>
                  <a:srgbClr val="FF3300"/>
                </a:solidFill>
              </a:rPr>
              <a:t>I</a:t>
            </a:r>
            <a:r>
              <a:rPr lang="en-US" b="1" u="sng" dirty="0"/>
              <a:t>dentify the answers</a:t>
            </a:r>
          </a:p>
          <a:p>
            <a:pPr eaLnBrk="1" hangingPunct="1">
              <a:lnSpc>
                <a:spcPct val="110000"/>
              </a:lnSpc>
              <a:buFont typeface="Wingdings" charset="2"/>
              <a:buNone/>
            </a:pPr>
            <a:r>
              <a:rPr lang="en-US" b="1" dirty="0"/>
              <a:t>Step 5:	</a:t>
            </a:r>
            <a:r>
              <a:rPr lang="en-US" sz="4800" b="1" dirty="0">
                <a:solidFill>
                  <a:srgbClr val="FF3300"/>
                </a:solidFill>
              </a:rPr>
              <a:t>T</a:t>
            </a:r>
            <a:r>
              <a:rPr lang="en-US" b="1" dirty="0"/>
              <a:t>alk about the answers</a:t>
            </a:r>
          </a:p>
        </p:txBody>
      </p:sp>
      <p:sp>
        <p:nvSpPr>
          <p:cNvPr id="5" name="Footer Placeholder 4"/>
          <p:cNvSpPr>
            <a:spLocks noGrp="1"/>
          </p:cNvSpPr>
          <p:nvPr>
            <p:ph type="ftr" sz="quarter" idx="11"/>
          </p:nvPr>
        </p:nvSpPr>
        <p:spPr/>
        <p:txBody>
          <a:bodyPr/>
          <a:lstStyle/>
          <a:p>
            <a:r>
              <a:rPr lang="en-US" smtClean="0"/>
              <a:t>© University of Kansas Center for Research on Learning - 2012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3971">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4050" name="Rectangle 2"/>
          <p:cNvSpPr>
            <a:spLocks noChangeArrowheads="1"/>
          </p:cNvSpPr>
          <p:nvPr/>
        </p:nvSpPr>
        <p:spPr bwMode="auto">
          <a:xfrm>
            <a:off x="617538" y="0"/>
            <a:ext cx="3243262" cy="838200"/>
          </a:xfrm>
          <a:prstGeom prst="rect">
            <a:avLst/>
          </a:prstGeom>
          <a:noFill/>
          <a:ln w="9525">
            <a:noFill/>
            <a:miter lim="800000"/>
            <a:headEnd/>
            <a:tailEnd/>
          </a:ln>
        </p:spPr>
        <p:txBody>
          <a:bodyPr anchor="ctr">
            <a:prstTxWarp prst="textNoShape">
              <a:avLst/>
            </a:prstTxWarp>
          </a:bodyPr>
          <a:lstStyle/>
          <a:p>
            <a:pPr algn="l" eaLnBrk="1" hangingPunct="1">
              <a:defRPr/>
            </a:pPr>
            <a:r>
              <a:rPr lang="en-US" sz="5400" b="1">
                <a:solidFill>
                  <a:schemeClr val="folHlink"/>
                </a:solidFill>
                <a:effectLst>
                  <a:outerShdw blurRad="38100" dist="38100" dir="2700000" algn="tl">
                    <a:srgbClr val="DDDDDD"/>
                  </a:outerShdw>
                </a:effectLst>
                <a:latin typeface="Arial" pitchFamily="-107" charset="0"/>
                <a:ea typeface="ＭＳ Ｐゴシック" pitchFamily="-107" charset="-128"/>
                <a:cs typeface="ＭＳ Ｐゴシック" pitchFamily="-107" charset="-128"/>
              </a:rPr>
              <a:t>STEP 4</a:t>
            </a:r>
            <a:endParaRPr lang="en-US" sz="3800">
              <a:solidFill>
                <a:schemeClr val="tx2"/>
              </a:solidFill>
              <a:latin typeface="Arial" pitchFamily="-107" charset="0"/>
              <a:ea typeface="ＭＳ Ｐゴシック" pitchFamily="-107" charset="-128"/>
              <a:cs typeface="ＭＳ Ｐゴシック" pitchFamily="-107" charset="-128"/>
            </a:endParaRPr>
          </a:p>
        </p:txBody>
      </p:sp>
      <p:sp>
        <p:nvSpPr>
          <p:cNvPr id="514051" name="Rectangle 3"/>
          <p:cNvSpPr>
            <a:spLocks noChangeArrowheads="1"/>
          </p:cNvSpPr>
          <p:nvPr/>
        </p:nvSpPr>
        <p:spPr bwMode="auto">
          <a:xfrm>
            <a:off x="0" y="4173069"/>
            <a:ext cx="9143999" cy="1390054"/>
          </a:xfrm>
          <a:prstGeom prst="rect">
            <a:avLst/>
          </a:prstGeom>
          <a:solidFill>
            <a:schemeClr val="accent1"/>
          </a:solidFill>
          <a:ln w="9525">
            <a:noFill/>
            <a:miter lim="800000"/>
            <a:headEnd/>
            <a:tailEnd/>
          </a:ln>
          <a:effectLst/>
        </p:spPr>
        <p:txBody>
          <a:bodyPr>
            <a:prstTxWarp prst="textNoShape">
              <a:avLst/>
            </a:prstTxWarp>
          </a:bodyPr>
          <a:lstStyle/>
          <a:p>
            <a:pPr marL="469900" indent="-469900" algn="ctr" eaLnBrk="1" hangingPunct="1">
              <a:lnSpc>
                <a:spcPct val="90000"/>
              </a:lnSpc>
              <a:spcBef>
                <a:spcPct val="20000"/>
              </a:spcBef>
              <a:buClr>
                <a:schemeClr val="accent2"/>
              </a:buClr>
              <a:buFont typeface="Wingdings" pitchFamily="-107" charset="2"/>
              <a:buNone/>
              <a:defRPr/>
            </a:pPr>
            <a:endParaRPr lang="en-US" sz="2800" b="1" dirty="0" smtClean="0">
              <a:solidFill>
                <a:schemeClr val="bg1"/>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endParaRPr>
          </a:p>
          <a:p>
            <a:pPr marL="469900" indent="-469900" algn="ctr" eaLnBrk="1" hangingPunct="1">
              <a:lnSpc>
                <a:spcPct val="90000"/>
              </a:lnSpc>
              <a:spcBef>
                <a:spcPct val="20000"/>
              </a:spcBef>
              <a:buClr>
                <a:schemeClr val="accent2"/>
              </a:buClr>
              <a:buFont typeface="Wingdings" pitchFamily="-107" charset="2"/>
              <a:buNone/>
              <a:defRPr/>
            </a:pPr>
            <a:r>
              <a:rPr lang="en-US" sz="2800" b="1" dirty="0" smtClean="0">
                <a:solidFill>
                  <a:schemeClr val="bg1"/>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rPr>
              <a:t>Keep reading to see if your predictions are correct.</a:t>
            </a:r>
            <a:endParaRPr lang="en-US" sz="2800" b="1" dirty="0">
              <a:solidFill>
                <a:schemeClr val="bg1"/>
              </a:solidFill>
              <a:latin typeface="Arial" pitchFamily="-107" charset="0"/>
              <a:ea typeface="ＭＳ Ｐゴシック" pitchFamily="-107" charset="-128"/>
              <a:cs typeface="ＭＳ Ｐゴシック" pitchFamily="-107" charset="-128"/>
            </a:endParaRPr>
          </a:p>
        </p:txBody>
      </p:sp>
      <p:pic>
        <p:nvPicPr>
          <p:cNvPr id="76806" name="Picture 4"/>
          <p:cNvPicPr>
            <a:picLocks noChangeAspect="1" noChangeArrowheads="1"/>
          </p:cNvPicPr>
          <p:nvPr/>
        </p:nvPicPr>
        <p:blipFill>
          <a:blip r:embed="rId3"/>
          <a:srcRect/>
          <a:stretch>
            <a:fillRect/>
          </a:stretch>
        </p:blipFill>
        <p:spPr bwMode="auto">
          <a:xfrm>
            <a:off x="3526084" y="269876"/>
            <a:ext cx="5336051" cy="3372838"/>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 University of Kansas Center for Research on Learning - 2012</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7"/>
            <a:ext cx="8229600" cy="1149866"/>
          </a:xfrm>
        </p:spPr>
        <p:txBody>
          <a:bodyPr>
            <a:normAutofit fontScale="90000"/>
          </a:bodyPr>
          <a:lstStyle/>
          <a:p>
            <a:r>
              <a:rPr lang="en-US" dirty="0" smtClean="0"/>
              <a:t>You can use the strategy </a:t>
            </a:r>
            <a:br>
              <a:rPr lang="en-US" dirty="0" smtClean="0"/>
            </a:br>
            <a:r>
              <a:rPr lang="en-US" dirty="0" smtClean="0"/>
              <a:t>when you read</a:t>
            </a:r>
            <a:br>
              <a:rPr lang="en-US" dirty="0" smtClean="0"/>
            </a:br>
            <a:endParaRPr lang="en-US" dirty="0"/>
          </a:p>
        </p:txBody>
      </p:sp>
      <p:sp>
        <p:nvSpPr>
          <p:cNvPr id="5" name="Footer Placeholder 4"/>
          <p:cNvSpPr>
            <a:spLocks noGrp="1"/>
          </p:cNvSpPr>
          <p:nvPr>
            <p:ph type="ftr" sz="quarter" idx="11"/>
          </p:nvPr>
        </p:nvSpPr>
        <p:spPr/>
        <p:txBody>
          <a:bodyPr/>
          <a:lstStyle/>
          <a:p>
            <a:r>
              <a:rPr lang="en-US" smtClean="0"/>
              <a:t>© University of Kansas Center for Research on Learning - 2012</a:t>
            </a:r>
            <a:endParaRPr lang="en-US" dirty="0"/>
          </a:p>
        </p:txBody>
      </p:sp>
      <p:sp>
        <p:nvSpPr>
          <p:cNvPr id="12" name="TextBox 11"/>
          <p:cNvSpPr txBox="1"/>
          <p:nvPr/>
        </p:nvSpPr>
        <p:spPr>
          <a:xfrm>
            <a:off x="1366620" y="4588209"/>
            <a:ext cx="2584962" cy="461665"/>
          </a:xfrm>
          <a:prstGeom prst="rect">
            <a:avLst/>
          </a:prstGeom>
          <a:noFill/>
        </p:spPr>
        <p:txBody>
          <a:bodyPr wrap="none" rtlCol="0">
            <a:spAutoFit/>
          </a:bodyPr>
          <a:lstStyle/>
          <a:p>
            <a:r>
              <a:rPr lang="en-US" sz="2400" b="1" dirty="0" smtClean="0">
                <a:solidFill>
                  <a:srgbClr val="FF0000"/>
                </a:solidFill>
              </a:rPr>
              <a:t>Novels or stories</a:t>
            </a:r>
            <a:endParaRPr lang="en-US" sz="2400" b="1" dirty="0">
              <a:solidFill>
                <a:srgbClr val="FF0000"/>
              </a:solidFill>
            </a:endParaRPr>
          </a:p>
        </p:txBody>
      </p:sp>
      <p:sp>
        <p:nvSpPr>
          <p:cNvPr id="13" name="TextBox 12"/>
          <p:cNvSpPr txBox="1"/>
          <p:nvPr/>
        </p:nvSpPr>
        <p:spPr>
          <a:xfrm>
            <a:off x="6019800" y="5537889"/>
            <a:ext cx="1686730" cy="461665"/>
          </a:xfrm>
          <a:prstGeom prst="rect">
            <a:avLst/>
          </a:prstGeom>
          <a:noFill/>
        </p:spPr>
        <p:txBody>
          <a:bodyPr wrap="none" rtlCol="0">
            <a:spAutoFit/>
          </a:bodyPr>
          <a:lstStyle/>
          <a:p>
            <a:r>
              <a:rPr lang="en-US" sz="2400" b="1" dirty="0" smtClean="0">
                <a:solidFill>
                  <a:srgbClr val="FF0000"/>
                </a:solidFill>
              </a:rPr>
              <a:t>Textbooks</a:t>
            </a:r>
            <a:endParaRPr lang="en-US" sz="2400" b="1" dirty="0">
              <a:solidFill>
                <a:srgbClr val="FF0000"/>
              </a:solidFill>
            </a:endParaRPr>
          </a:p>
        </p:txBody>
      </p:sp>
      <p:pic>
        <p:nvPicPr>
          <p:cNvPr id="15" name="Picture 14" descr="Textbooks.jpg"/>
          <p:cNvPicPr>
            <a:picLocks noChangeAspect="1"/>
          </p:cNvPicPr>
          <p:nvPr/>
        </p:nvPicPr>
        <p:blipFill>
          <a:blip r:embed="rId2"/>
          <a:stretch>
            <a:fillRect/>
          </a:stretch>
        </p:blipFill>
        <p:spPr>
          <a:xfrm>
            <a:off x="5551861" y="1236470"/>
            <a:ext cx="2622608" cy="4144130"/>
          </a:xfrm>
          <a:prstGeom prst="rect">
            <a:avLst/>
          </a:prstGeom>
        </p:spPr>
      </p:pic>
      <p:pic>
        <p:nvPicPr>
          <p:cNvPr id="17" name="Content Placeholder 16" descr="novels.jpg"/>
          <p:cNvPicPr>
            <a:picLocks noGrp="1" noChangeAspect="1"/>
          </p:cNvPicPr>
          <p:nvPr>
            <p:ph idx="1"/>
          </p:nvPr>
        </p:nvPicPr>
        <p:blipFill>
          <a:blip r:embed="rId3"/>
          <a:srcRect l="-7205" r="-7205"/>
          <a:stretch>
            <a:fillRect/>
          </a:stretch>
        </p:blipFill>
        <p:spPr>
          <a:xfrm>
            <a:off x="457200" y="2180002"/>
            <a:ext cx="4096209" cy="2252757"/>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3"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0" y="2667000"/>
            <a:ext cx="7772400" cy="1143000"/>
          </a:xfrm>
        </p:spPr>
        <p:txBody>
          <a:bodyPr>
            <a:normAutofit fontScale="90000"/>
          </a:bodyPr>
          <a:lstStyle/>
          <a:p>
            <a:pPr eaLnBrk="1" hangingPunct="1"/>
            <a:r>
              <a:rPr lang="en-US" b="1" smtClean="0"/>
              <a:t>They look like aliens from a </a:t>
            </a:r>
            <a:r>
              <a:rPr lang="en-US" b="1" i="1" smtClean="0"/>
              <a:t>Star Wars</a:t>
            </a:r>
            <a:r>
              <a:rPr lang="en-US" b="1" smtClean="0"/>
              <a:t> movie.</a:t>
            </a:r>
            <a:r>
              <a:rPr lang="en-US" sz="3600" smtClean="0"/>
              <a:t>  </a:t>
            </a:r>
            <a:r>
              <a:rPr lang="en-US" sz="4000" smtClean="0"/>
              <a:t>They wear body armor from their shoulders down to their shins.</a:t>
            </a:r>
            <a:r>
              <a:rPr lang="en-US" sz="3600" smtClean="0"/>
              <a:t>  Thick pads </a:t>
            </a:r>
            <a:br>
              <a:rPr lang="en-US" sz="3600" smtClean="0"/>
            </a:br>
            <a:r>
              <a:rPr lang="en-US" sz="3600" smtClean="0"/>
              <a:t>shield their chests, hips, arms, and </a:t>
            </a:r>
            <a:br>
              <a:rPr lang="en-US" sz="3600" smtClean="0"/>
            </a:br>
            <a:r>
              <a:rPr lang="en-US" sz="3600" smtClean="0"/>
              <a:t>legs.  The special gloves they wear </a:t>
            </a:r>
            <a:br>
              <a:rPr lang="en-US" sz="3600" smtClean="0"/>
            </a:br>
            <a:r>
              <a:rPr lang="en-US" sz="3600" smtClean="0"/>
              <a:t>have padding on each finger.  </a:t>
            </a:r>
            <a:br>
              <a:rPr lang="en-US" sz="3600" smtClean="0"/>
            </a:br>
            <a:r>
              <a:rPr lang="en-US" sz="3600" smtClean="0"/>
              <a:t>On their heads they display space-age helmets designed to protect the face as well as the head.</a:t>
            </a:r>
            <a:br>
              <a:rPr lang="en-US" sz="3600" smtClean="0"/>
            </a:br>
            <a:endParaRPr lang="en-US" smtClean="0"/>
          </a:p>
        </p:txBody>
      </p:sp>
      <p:sp>
        <p:nvSpPr>
          <p:cNvPr id="3" name="TextBox 2"/>
          <p:cNvSpPr txBox="1">
            <a:spLocks noChangeArrowheads="1"/>
          </p:cNvSpPr>
          <p:nvPr/>
        </p:nvSpPr>
        <p:spPr bwMode="auto">
          <a:xfrm>
            <a:off x="1066800" y="5657850"/>
            <a:ext cx="7772400" cy="1200150"/>
          </a:xfrm>
          <a:prstGeom prst="rect">
            <a:avLst/>
          </a:prstGeom>
          <a:noFill/>
          <a:ln w="9525">
            <a:noFill/>
            <a:miter lim="800000"/>
            <a:headEnd/>
            <a:tailEnd/>
          </a:ln>
        </p:spPr>
        <p:txBody>
          <a:bodyPr>
            <a:prstTxWarp prst="textNoShape">
              <a:avLst/>
            </a:prstTxWarp>
            <a:spAutoFit/>
          </a:bodyPr>
          <a:lstStyle/>
          <a:p>
            <a:r>
              <a:rPr lang="en-US" sz="3600" b="1">
                <a:solidFill>
                  <a:srgbClr val="ED181E"/>
                </a:solidFill>
              </a:rPr>
              <a:t>Meet the daredevils known as downhill mountain bike racers.</a:t>
            </a:r>
            <a:endParaRPr lang="en-US" sz="3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8066" name="Picture 2"/>
          <p:cNvPicPr>
            <a:picLocks noGrp="1" noChangeAspect="1" noChangeArrowheads="1"/>
          </p:cNvPicPr>
          <p:nvPr>
            <p:ph/>
          </p:nvPr>
        </p:nvPicPr>
        <p:blipFill>
          <a:blip r:embed="rId3"/>
          <a:srcRect/>
          <a:stretch>
            <a:fillRect/>
          </a:stretch>
        </p:blipFill>
        <p:spPr>
          <a:xfrm>
            <a:off x="914400" y="0"/>
            <a:ext cx="7162800" cy="6858000"/>
          </a:xfrm>
        </p:spPr>
      </p:pic>
      <p:sp>
        <p:nvSpPr>
          <p:cNvPr id="88067" name="Rectangle 3"/>
          <p:cNvSpPr>
            <a:spLocks noChangeArrowheads="1"/>
          </p:cNvSpPr>
          <p:nvPr/>
        </p:nvSpPr>
        <p:spPr bwMode="auto">
          <a:xfrm>
            <a:off x="7848600" y="0"/>
            <a:ext cx="533400" cy="6629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88068" name="Rectangle 4"/>
          <p:cNvSpPr>
            <a:spLocks noChangeArrowheads="1"/>
          </p:cNvSpPr>
          <p:nvPr/>
        </p:nvSpPr>
        <p:spPr bwMode="auto">
          <a:xfrm>
            <a:off x="838200" y="6477000"/>
            <a:ext cx="7239000" cy="3810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304800"/>
            <a:ext cx="9144000" cy="1143000"/>
          </a:xfrm>
        </p:spPr>
        <p:txBody>
          <a:bodyPr>
            <a:normAutofit fontScale="90000"/>
          </a:bodyPr>
          <a:lstStyle/>
          <a:p>
            <a:pPr eaLnBrk="1" hangingPunct="1">
              <a:defRPr/>
            </a:pPr>
            <a:r>
              <a:rPr lang="en-US" sz="4000" b="1">
                <a:solidFill>
                  <a:srgbClr val="FF3300"/>
                </a:solidFill>
                <a:effectLst>
                  <a:outerShdw blurRad="38100" dist="38100" dir="2700000" algn="tl">
                    <a:srgbClr val="DDDDDD"/>
                  </a:outerShdw>
                </a:effectLst>
              </a:rPr>
              <a:t>Steps for the </a:t>
            </a:r>
            <a:br>
              <a:rPr lang="en-US" sz="4000" b="1">
                <a:solidFill>
                  <a:srgbClr val="FF3300"/>
                </a:solidFill>
                <a:effectLst>
                  <a:outerShdw blurRad="38100" dist="38100" dir="2700000" algn="tl">
                    <a:srgbClr val="DDDDDD"/>
                  </a:outerShdw>
                </a:effectLst>
              </a:rPr>
            </a:br>
            <a:r>
              <a:rPr lang="en-US" sz="4000" b="1">
                <a:solidFill>
                  <a:srgbClr val="FF3300"/>
                </a:solidFill>
                <a:effectLst>
                  <a:outerShdw blurRad="38100" dist="38100" dir="2700000" algn="tl">
                    <a:srgbClr val="DDDDDD"/>
                  </a:outerShdw>
                </a:effectLst>
              </a:rPr>
              <a:t>Self-Questioning Strategy</a:t>
            </a:r>
          </a:p>
        </p:txBody>
      </p:sp>
      <p:sp>
        <p:nvSpPr>
          <p:cNvPr id="83971" name="Rectangle 3"/>
          <p:cNvSpPr>
            <a:spLocks noGrp="1" noChangeArrowheads="1"/>
          </p:cNvSpPr>
          <p:nvPr>
            <p:ph type="body" idx="1"/>
          </p:nvPr>
        </p:nvSpPr>
        <p:spPr>
          <a:xfrm>
            <a:off x="685800" y="1708150"/>
            <a:ext cx="7772400" cy="4648200"/>
          </a:xfrm>
        </p:spPr>
        <p:txBody>
          <a:bodyPr>
            <a:normAutofit lnSpcReduction="10000"/>
          </a:bodyPr>
          <a:lstStyle/>
          <a:p>
            <a:pPr eaLnBrk="1" hangingPunct="1">
              <a:lnSpc>
                <a:spcPct val="110000"/>
              </a:lnSpc>
              <a:buFont typeface="Wingdings" charset="2"/>
              <a:buNone/>
            </a:pPr>
            <a:r>
              <a:rPr lang="en-US" b="1" dirty="0"/>
              <a:t>Step 1:	</a:t>
            </a:r>
            <a:r>
              <a:rPr lang="en-US" sz="4800" b="1" dirty="0">
                <a:solidFill>
                  <a:srgbClr val="FF3300"/>
                </a:solidFill>
              </a:rPr>
              <a:t>A</a:t>
            </a:r>
            <a:r>
              <a:rPr lang="en-US" b="1" dirty="0"/>
              <a:t>ttend to clues as you read</a:t>
            </a:r>
          </a:p>
          <a:p>
            <a:pPr eaLnBrk="1" hangingPunct="1">
              <a:lnSpc>
                <a:spcPct val="110000"/>
              </a:lnSpc>
              <a:buFont typeface="Wingdings" charset="2"/>
              <a:buNone/>
            </a:pPr>
            <a:r>
              <a:rPr lang="en-US" b="1" dirty="0"/>
              <a:t>Step 2:	</a:t>
            </a:r>
            <a:r>
              <a:rPr lang="en-US" sz="4800" b="1" dirty="0">
                <a:solidFill>
                  <a:srgbClr val="FF3300"/>
                </a:solidFill>
              </a:rPr>
              <a:t>S</a:t>
            </a:r>
            <a:r>
              <a:rPr lang="en-US" b="1" dirty="0"/>
              <a:t>ay some questions</a:t>
            </a:r>
          </a:p>
          <a:p>
            <a:pPr eaLnBrk="1" hangingPunct="1">
              <a:lnSpc>
                <a:spcPct val="110000"/>
              </a:lnSpc>
              <a:buFont typeface="Wingdings" charset="2"/>
              <a:buNone/>
            </a:pPr>
            <a:r>
              <a:rPr lang="en-US" b="1" dirty="0"/>
              <a:t>Step 3:	</a:t>
            </a:r>
            <a:r>
              <a:rPr lang="en-US" sz="4800" b="1" dirty="0">
                <a:solidFill>
                  <a:srgbClr val="FF3300"/>
                </a:solidFill>
              </a:rPr>
              <a:t>K</a:t>
            </a:r>
            <a:r>
              <a:rPr lang="en-US" b="1" dirty="0"/>
              <a:t>eep predictions in mind</a:t>
            </a:r>
          </a:p>
          <a:p>
            <a:pPr eaLnBrk="1" hangingPunct="1">
              <a:lnSpc>
                <a:spcPct val="110000"/>
              </a:lnSpc>
              <a:buFont typeface="Wingdings" charset="2"/>
              <a:buNone/>
            </a:pPr>
            <a:r>
              <a:rPr lang="en-US" b="1" dirty="0"/>
              <a:t>Step 4:	 </a:t>
            </a:r>
            <a:r>
              <a:rPr lang="en-US" sz="4800" b="1" dirty="0">
                <a:solidFill>
                  <a:srgbClr val="FF3300"/>
                </a:solidFill>
              </a:rPr>
              <a:t>I</a:t>
            </a:r>
            <a:r>
              <a:rPr lang="en-US" b="1" dirty="0"/>
              <a:t>dentify the answers</a:t>
            </a:r>
          </a:p>
          <a:p>
            <a:pPr eaLnBrk="1" hangingPunct="1">
              <a:lnSpc>
                <a:spcPct val="110000"/>
              </a:lnSpc>
              <a:buFont typeface="Wingdings" charset="2"/>
              <a:buNone/>
            </a:pPr>
            <a:r>
              <a:rPr lang="en-US" b="1" u="sng" dirty="0">
                <a:solidFill>
                  <a:srgbClr val="000000"/>
                </a:solidFill>
              </a:rPr>
              <a:t>Step 5:</a:t>
            </a:r>
            <a:r>
              <a:rPr lang="en-US" b="1" u="sng" dirty="0"/>
              <a:t>	</a:t>
            </a:r>
            <a:r>
              <a:rPr lang="en-US" sz="4800" b="1" u="sng" dirty="0">
                <a:solidFill>
                  <a:srgbClr val="FF3300"/>
                </a:solidFill>
              </a:rPr>
              <a:t>T</a:t>
            </a:r>
            <a:r>
              <a:rPr lang="en-US" b="1" u="sng" dirty="0"/>
              <a:t>alk about the answers</a:t>
            </a:r>
          </a:p>
        </p:txBody>
      </p:sp>
      <p:sp>
        <p:nvSpPr>
          <p:cNvPr id="5" name="Footer Placeholder 4"/>
          <p:cNvSpPr>
            <a:spLocks noGrp="1"/>
          </p:cNvSpPr>
          <p:nvPr>
            <p:ph type="ftr" sz="quarter" idx="11"/>
          </p:nvPr>
        </p:nvSpPr>
        <p:spPr/>
        <p:txBody>
          <a:bodyPr/>
          <a:lstStyle/>
          <a:p>
            <a:r>
              <a:rPr lang="en-US" smtClean="0"/>
              <a:t>© University of Kansas Center for Research on Learning - 2012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3971">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16098" name="Rectangle 2"/>
          <p:cNvSpPr>
            <a:spLocks noChangeArrowheads="1"/>
          </p:cNvSpPr>
          <p:nvPr/>
        </p:nvSpPr>
        <p:spPr bwMode="auto">
          <a:xfrm>
            <a:off x="592138" y="247650"/>
            <a:ext cx="2547937" cy="736600"/>
          </a:xfrm>
          <a:prstGeom prst="rect">
            <a:avLst/>
          </a:prstGeom>
          <a:noFill/>
          <a:ln w="9525">
            <a:noFill/>
            <a:miter lim="800000"/>
            <a:headEnd/>
            <a:tailEnd/>
          </a:ln>
        </p:spPr>
        <p:txBody>
          <a:bodyPr anchor="ctr">
            <a:prstTxWarp prst="textNoShape">
              <a:avLst/>
            </a:prstTxWarp>
          </a:bodyPr>
          <a:lstStyle/>
          <a:p>
            <a:pPr algn="l" eaLnBrk="1" hangingPunct="1">
              <a:defRPr/>
            </a:pPr>
            <a:r>
              <a:rPr lang="en-US" sz="4000" b="1">
                <a:solidFill>
                  <a:schemeClr val="folHlink"/>
                </a:solidFill>
                <a:effectLst>
                  <a:outerShdw blurRad="38100" dist="38100" dir="2700000" algn="tl">
                    <a:srgbClr val="DDDDDD"/>
                  </a:outerShdw>
                </a:effectLst>
                <a:latin typeface="Arial" pitchFamily="-107" charset="0"/>
                <a:ea typeface="ＭＳ Ｐゴシック" pitchFamily="-107" charset="-128"/>
                <a:cs typeface="ＭＳ Ｐゴシック" pitchFamily="-107" charset="-128"/>
              </a:rPr>
              <a:t>STEP 5</a:t>
            </a:r>
            <a:endParaRPr lang="en-US" sz="4000">
              <a:solidFill>
                <a:schemeClr val="tx2"/>
              </a:solidFill>
              <a:latin typeface="Arial" pitchFamily="-107" charset="0"/>
              <a:ea typeface="ＭＳ Ｐゴシック" pitchFamily="-107" charset="-128"/>
              <a:cs typeface="ＭＳ Ｐゴシック" pitchFamily="-107" charset="-128"/>
            </a:endParaRPr>
          </a:p>
        </p:txBody>
      </p:sp>
      <p:pic>
        <p:nvPicPr>
          <p:cNvPr id="81924" name="Picture 4"/>
          <p:cNvPicPr>
            <a:picLocks noChangeAspect="1" noChangeArrowheads="1"/>
          </p:cNvPicPr>
          <p:nvPr/>
        </p:nvPicPr>
        <p:blipFill>
          <a:blip r:embed="rId3"/>
          <a:srcRect/>
          <a:stretch>
            <a:fillRect/>
          </a:stretch>
        </p:blipFill>
        <p:spPr bwMode="auto">
          <a:xfrm>
            <a:off x="2571750" y="247650"/>
            <a:ext cx="6156325" cy="3890963"/>
          </a:xfrm>
          <a:prstGeom prst="rect">
            <a:avLst/>
          </a:prstGeom>
          <a:noFill/>
          <a:ln w="9525">
            <a:noFill/>
            <a:miter lim="800000"/>
            <a:headEnd/>
            <a:tailEnd/>
          </a:ln>
        </p:spPr>
      </p:pic>
      <p:pic>
        <p:nvPicPr>
          <p:cNvPr id="9" name="Picture 8" descr="figure-talking-callout-clip-art.jpg"/>
          <p:cNvPicPr>
            <a:picLocks noChangeAspect="1"/>
          </p:cNvPicPr>
          <p:nvPr/>
        </p:nvPicPr>
        <p:blipFill>
          <a:blip r:embed="rId4"/>
          <a:stretch>
            <a:fillRect/>
          </a:stretch>
        </p:blipFill>
        <p:spPr>
          <a:xfrm>
            <a:off x="592138" y="4045869"/>
            <a:ext cx="6684164" cy="2574917"/>
          </a:xfrm>
          <a:prstGeom prst="rect">
            <a:avLst/>
          </a:prstGeom>
        </p:spPr>
      </p:pic>
      <p:sp>
        <p:nvSpPr>
          <p:cNvPr id="10" name="TextBox 9"/>
          <p:cNvSpPr txBox="1"/>
          <p:nvPr/>
        </p:nvSpPr>
        <p:spPr>
          <a:xfrm>
            <a:off x="914750" y="4325045"/>
            <a:ext cx="4418899" cy="1200329"/>
          </a:xfrm>
          <a:prstGeom prst="rect">
            <a:avLst/>
          </a:prstGeom>
          <a:noFill/>
        </p:spPr>
        <p:txBody>
          <a:bodyPr wrap="square" rtlCol="0">
            <a:spAutoFit/>
          </a:bodyPr>
          <a:lstStyle/>
          <a:p>
            <a:pPr algn="ctr"/>
            <a:r>
              <a:rPr lang="en-US" dirty="0" smtClean="0"/>
              <a:t>Let’s talk! </a:t>
            </a:r>
          </a:p>
          <a:p>
            <a:pPr algn="ctr"/>
            <a:r>
              <a:rPr lang="en-US" dirty="0" smtClean="0"/>
              <a:t> Talk to a classmate.</a:t>
            </a:r>
          </a:p>
          <a:p>
            <a:pPr algn="ctr"/>
            <a:r>
              <a:rPr lang="en-US" dirty="0" smtClean="0"/>
              <a:t>Talk to a friend.</a:t>
            </a:r>
          </a:p>
          <a:p>
            <a:pPr algn="ctr"/>
            <a:r>
              <a:rPr lang="en-US" dirty="0" smtClean="0"/>
              <a:t>Talk to yourself … (but not out loud)</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4638" y="457200"/>
            <a:ext cx="9675262" cy="5657850"/>
            <a:chOff x="766" y="464"/>
            <a:chExt cx="4808" cy="2876"/>
          </a:xfrm>
        </p:grpSpPr>
        <p:sp>
          <p:nvSpPr>
            <p:cNvPr id="86022" name="Line 3"/>
            <p:cNvSpPr>
              <a:spLocks noChangeShapeType="1"/>
            </p:cNvSpPr>
            <p:nvPr/>
          </p:nvSpPr>
          <p:spPr bwMode="auto">
            <a:xfrm rot="5400000">
              <a:off x="3523" y="2704"/>
              <a:ext cx="1271" cy="1"/>
            </a:xfrm>
            <a:prstGeom prst="line">
              <a:avLst/>
            </a:prstGeom>
            <a:noFill/>
            <a:ln w="44450">
              <a:solidFill>
                <a:srgbClr val="000000"/>
              </a:solidFill>
              <a:round/>
              <a:headEnd/>
              <a:tailEnd/>
            </a:ln>
          </p:spPr>
          <p:txBody>
            <a:bodyPr>
              <a:prstTxWarp prst="textNoShape">
                <a:avLst/>
              </a:prstTxWarp>
            </a:bodyPr>
            <a:lstStyle/>
            <a:p>
              <a:endParaRPr lang="en-US"/>
            </a:p>
          </p:txBody>
        </p:sp>
        <p:sp>
          <p:nvSpPr>
            <p:cNvPr id="86023" name="Rectangle 4"/>
            <p:cNvSpPr>
              <a:spLocks noChangeArrowheads="1"/>
            </p:cNvSpPr>
            <p:nvPr/>
          </p:nvSpPr>
          <p:spPr bwMode="auto">
            <a:xfrm>
              <a:off x="894" y="464"/>
              <a:ext cx="4680" cy="186"/>
            </a:xfrm>
            <a:prstGeom prst="rect">
              <a:avLst/>
            </a:prstGeom>
            <a:noFill/>
            <a:ln w="9525">
              <a:noFill/>
              <a:miter lim="800000"/>
              <a:headEnd/>
              <a:tailEnd/>
            </a:ln>
          </p:spPr>
          <p:txBody>
            <a:bodyPr wrap="square" lIns="0" tIns="0" rIns="0" bIns="0">
              <a:prstTxWarp prst="textNoShape">
                <a:avLst/>
              </a:prstTxWarp>
              <a:spAutoFit/>
            </a:bodyPr>
            <a:lstStyle/>
            <a:p>
              <a:pPr algn="l"/>
              <a:r>
                <a:rPr lang="en-US" sz="2400" b="1" dirty="0">
                  <a:solidFill>
                    <a:srgbClr val="FF6600"/>
                  </a:solidFill>
                  <a:latin typeface="Helvetica" charset="0"/>
                </a:rPr>
                <a:t>SELF-QUESTIONING STRATEGY STEP SEQUENCE</a:t>
              </a:r>
              <a:endParaRPr lang="en-US" sz="2400" dirty="0">
                <a:solidFill>
                  <a:srgbClr val="FF6600"/>
                </a:solidFill>
                <a:latin typeface="Times" charset="0"/>
              </a:endParaRPr>
            </a:p>
          </p:txBody>
        </p:sp>
        <p:sp>
          <p:nvSpPr>
            <p:cNvPr id="86024" name="Rectangle 5"/>
            <p:cNvSpPr>
              <a:spLocks noChangeArrowheads="1"/>
            </p:cNvSpPr>
            <p:nvPr/>
          </p:nvSpPr>
          <p:spPr bwMode="auto">
            <a:xfrm rot="5400000">
              <a:off x="1696" y="304"/>
              <a:ext cx="397" cy="1630"/>
            </a:xfrm>
            <a:prstGeom prst="rect">
              <a:avLst/>
            </a:prstGeom>
            <a:solidFill>
              <a:srgbClr val="FFFFFF"/>
            </a:solidFill>
            <a:ln w="28575">
              <a:solidFill>
                <a:srgbClr val="000000"/>
              </a:solidFill>
              <a:miter lim="800000"/>
              <a:headEnd/>
              <a:tailEnd/>
            </a:ln>
          </p:spPr>
          <p:txBody>
            <a:bodyPr rot="10800000" vert="eaVert">
              <a:prstTxWarp prst="textNoShape">
                <a:avLst/>
              </a:prstTxWarp>
            </a:bodyPr>
            <a:lstStyle/>
            <a:p>
              <a:pPr algn="l"/>
              <a:endParaRPr lang="en-US" sz="2400">
                <a:latin typeface="Arial" charset="0"/>
              </a:endParaRPr>
            </a:p>
          </p:txBody>
        </p:sp>
        <p:sp>
          <p:nvSpPr>
            <p:cNvPr id="86025" name="Rectangle 6"/>
            <p:cNvSpPr>
              <a:spLocks noChangeArrowheads="1"/>
            </p:cNvSpPr>
            <p:nvPr/>
          </p:nvSpPr>
          <p:spPr bwMode="auto">
            <a:xfrm rot="5400000">
              <a:off x="1695" y="1101"/>
              <a:ext cx="399" cy="1630"/>
            </a:xfrm>
            <a:prstGeom prst="rect">
              <a:avLst/>
            </a:prstGeom>
            <a:solidFill>
              <a:srgbClr val="FFFFFF"/>
            </a:solidFill>
            <a:ln w="28575">
              <a:solidFill>
                <a:srgbClr val="000000"/>
              </a:solidFill>
              <a:miter lim="800000"/>
              <a:headEnd/>
              <a:tailEnd/>
            </a:ln>
          </p:spPr>
          <p:txBody>
            <a:bodyPr rot="10800000" vert="eaVert">
              <a:prstTxWarp prst="textNoShape">
                <a:avLst/>
              </a:prstTxWarp>
            </a:bodyPr>
            <a:lstStyle/>
            <a:p>
              <a:pPr algn="l"/>
              <a:endParaRPr lang="en-US" sz="2400">
                <a:latin typeface="Arial" charset="0"/>
              </a:endParaRPr>
            </a:p>
          </p:txBody>
        </p:sp>
        <p:sp>
          <p:nvSpPr>
            <p:cNvPr id="86026" name="Line 7"/>
            <p:cNvSpPr>
              <a:spLocks noChangeShapeType="1"/>
            </p:cNvSpPr>
            <p:nvPr/>
          </p:nvSpPr>
          <p:spPr bwMode="auto">
            <a:xfrm rot="5400000">
              <a:off x="1783" y="3001"/>
              <a:ext cx="219" cy="1"/>
            </a:xfrm>
            <a:prstGeom prst="line">
              <a:avLst/>
            </a:prstGeom>
            <a:noFill/>
            <a:ln w="44450">
              <a:solidFill>
                <a:srgbClr val="000000"/>
              </a:solidFill>
              <a:round/>
              <a:headEnd/>
              <a:tailEnd/>
            </a:ln>
          </p:spPr>
          <p:txBody>
            <a:bodyPr>
              <a:prstTxWarp prst="textNoShape">
                <a:avLst/>
              </a:prstTxWarp>
            </a:bodyPr>
            <a:lstStyle/>
            <a:p>
              <a:endParaRPr lang="en-US"/>
            </a:p>
          </p:txBody>
        </p:sp>
        <p:sp>
          <p:nvSpPr>
            <p:cNvPr id="86027" name="Rectangle 8"/>
            <p:cNvSpPr>
              <a:spLocks noChangeArrowheads="1"/>
            </p:cNvSpPr>
            <p:nvPr/>
          </p:nvSpPr>
          <p:spPr bwMode="auto">
            <a:xfrm rot="5400000">
              <a:off x="1695" y="1897"/>
              <a:ext cx="400" cy="1630"/>
            </a:xfrm>
            <a:prstGeom prst="rect">
              <a:avLst/>
            </a:prstGeom>
            <a:solidFill>
              <a:srgbClr val="FFFFFF"/>
            </a:solidFill>
            <a:ln w="28575">
              <a:solidFill>
                <a:srgbClr val="000000"/>
              </a:solidFill>
              <a:miter lim="800000"/>
              <a:headEnd/>
              <a:tailEnd/>
            </a:ln>
          </p:spPr>
          <p:txBody>
            <a:bodyPr rot="10800000" vert="eaVert">
              <a:prstTxWarp prst="textNoShape">
                <a:avLst/>
              </a:prstTxWarp>
            </a:bodyPr>
            <a:lstStyle/>
            <a:p>
              <a:pPr algn="l"/>
              <a:endParaRPr lang="en-US" sz="2400">
                <a:latin typeface="Arial" charset="0"/>
              </a:endParaRPr>
            </a:p>
          </p:txBody>
        </p:sp>
        <p:sp>
          <p:nvSpPr>
            <p:cNvPr id="86028" name="Rectangle 9"/>
            <p:cNvSpPr>
              <a:spLocks noChangeArrowheads="1"/>
            </p:cNvSpPr>
            <p:nvPr/>
          </p:nvSpPr>
          <p:spPr bwMode="auto">
            <a:xfrm rot="5400000">
              <a:off x="3943" y="290"/>
              <a:ext cx="399" cy="1630"/>
            </a:xfrm>
            <a:prstGeom prst="rect">
              <a:avLst/>
            </a:prstGeom>
            <a:solidFill>
              <a:srgbClr val="FFFFFF"/>
            </a:solidFill>
            <a:ln w="28575">
              <a:solidFill>
                <a:srgbClr val="000000"/>
              </a:solidFill>
              <a:miter lim="800000"/>
              <a:headEnd/>
              <a:tailEnd/>
            </a:ln>
          </p:spPr>
          <p:txBody>
            <a:bodyPr rot="10800000" vert="eaVert">
              <a:prstTxWarp prst="textNoShape">
                <a:avLst/>
              </a:prstTxWarp>
            </a:bodyPr>
            <a:lstStyle/>
            <a:p>
              <a:pPr algn="l"/>
              <a:endParaRPr lang="en-US" sz="2400">
                <a:latin typeface="Arial" charset="0"/>
              </a:endParaRPr>
            </a:p>
          </p:txBody>
        </p:sp>
        <p:sp>
          <p:nvSpPr>
            <p:cNvPr id="86029" name="Rectangle 10"/>
            <p:cNvSpPr>
              <a:spLocks noChangeArrowheads="1"/>
            </p:cNvSpPr>
            <p:nvPr/>
          </p:nvSpPr>
          <p:spPr bwMode="auto">
            <a:xfrm rot="5400000">
              <a:off x="3944" y="1087"/>
              <a:ext cx="397" cy="1630"/>
            </a:xfrm>
            <a:prstGeom prst="rect">
              <a:avLst/>
            </a:prstGeom>
            <a:solidFill>
              <a:srgbClr val="FFFFFF"/>
            </a:solidFill>
            <a:ln w="28575">
              <a:solidFill>
                <a:srgbClr val="000000"/>
              </a:solidFill>
              <a:miter lim="800000"/>
              <a:headEnd/>
              <a:tailEnd/>
            </a:ln>
          </p:spPr>
          <p:txBody>
            <a:bodyPr rot="10800000" vert="eaVert">
              <a:prstTxWarp prst="textNoShape">
                <a:avLst/>
              </a:prstTxWarp>
            </a:bodyPr>
            <a:lstStyle/>
            <a:p>
              <a:pPr algn="l"/>
              <a:endParaRPr lang="en-US" sz="2400">
                <a:latin typeface="Arial" charset="0"/>
              </a:endParaRPr>
            </a:p>
          </p:txBody>
        </p:sp>
        <p:sp>
          <p:nvSpPr>
            <p:cNvPr id="86030" name="Rectangle 11"/>
            <p:cNvSpPr>
              <a:spLocks noChangeArrowheads="1"/>
            </p:cNvSpPr>
            <p:nvPr/>
          </p:nvSpPr>
          <p:spPr bwMode="auto">
            <a:xfrm>
              <a:off x="1120" y="1034"/>
              <a:ext cx="499" cy="124"/>
            </a:xfrm>
            <a:prstGeom prst="rect">
              <a:avLst/>
            </a:prstGeom>
            <a:noFill/>
            <a:ln w="9525">
              <a:noFill/>
              <a:miter lim="800000"/>
              <a:headEnd/>
              <a:tailEnd/>
            </a:ln>
          </p:spPr>
          <p:txBody>
            <a:bodyPr wrap="square" lIns="0" tIns="0" rIns="0" bIns="0">
              <a:prstTxWarp prst="textNoShape">
                <a:avLst/>
              </a:prstTxWarp>
              <a:spAutoFit/>
            </a:bodyPr>
            <a:lstStyle/>
            <a:p>
              <a:pPr algn="l"/>
              <a:r>
                <a:rPr lang="en-US" sz="1600" b="1">
                  <a:solidFill>
                    <a:srgbClr val="000000"/>
                  </a:solidFill>
                  <a:latin typeface="Helvetica" charset="0"/>
                </a:rPr>
                <a:t>Step 1:  </a:t>
              </a:r>
              <a:endParaRPr lang="en-US" sz="2400">
                <a:latin typeface="Times" charset="0"/>
              </a:endParaRPr>
            </a:p>
          </p:txBody>
        </p:sp>
        <p:sp>
          <p:nvSpPr>
            <p:cNvPr id="86031" name="Rectangle 12"/>
            <p:cNvSpPr>
              <a:spLocks noChangeArrowheads="1"/>
            </p:cNvSpPr>
            <p:nvPr/>
          </p:nvSpPr>
          <p:spPr bwMode="auto">
            <a:xfrm>
              <a:off x="1106" y="1831"/>
              <a:ext cx="499" cy="124"/>
            </a:xfrm>
            <a:prstGeom prst="rect">
              <a:avLst/>
            </a:prstGeom>
            <a:noFill/>
            <a:ln w="9525">
              <a:noFill/>
              <a:miter lim="800000"/>
              <a:headEnd/>
              <a:tailEnd/>
            </a:ln>
          </p:spPr>
          <p:txBody>
            <a:bodyPr wrap="square" lIns="0" tIns="0" rIns="0" bIns="0">
              <a:prstTxWarp prst="textNoShape">
                <a:avLst/>
              </a:prstTxWarp>
              <a:spAutoFit/>
            </a:bodyPr>
            <a:lstStyle/>
            <a:p>
              <a:pPr algn="l"/>
              <a:r>
                <a:rPr lang="en-US" sz="1600" b="1">
                  <a:solidFill>
                    <a:srgbClr val="000000"/>
                  </a:solidFill>
                  <a:latin typeface="Helvetica" charset="0"/>
                </a:rPr>
                <a:t>Step 2:  </a:t>
              </a:r>
              <a:endParaRPr lang="en-US" sz="2400">
                <a:latin typeface="Times" charset="0"/>
              </a:endParaRPr>
            </a:p>
          </p:txBody>
        </p:sp>
        <p:sp>
          <p:nvSpPr>
            <p:cNvPr id="86032" name="Rectangle 13"/>
            <p:cNvSpPr>
              <a:spLocks noChangeArrowheads="1"/>
            </p:cNvSpPr>
            <p:nvPr/>
          </p:nvSpPr>
          <p:spPr bwMode="auto">
            <a:xfrm>
              <a:off x="1106" y="2642"/>
              <a:ext cx="499" cy="124"/>
            </a:xfrm>
            <a:prstGeom prst="rect">
              <a:avLst/>
            </a:prstGeom>
            <a:noFill/>
            <a:ln w="9525">
              <a:noFill/>
              <a:miter lim="800000"/>
              <a:headEnd/>
              <a:tailEnd/>
            </a:ln>
          </p:spPr>
          <p:txBody>
            <a:bodyPr wrap="square" lIns="0" tIns="0" rIns="0" bIns="0">
              <a:prstTxWarp prst="textNoShape">
                <a:avLst/>
              </a:prstTxWarp>
              <a:spAutoFit/>
            </a:bodyPr>
            <a:lstStyle/>
            <a:p>
              <a:pPr algn="l"/>
              <a:r>
                <a:rPr lang="en-US" sz="1600" b="1">
                  <a:solidFill>
                    <a:srgbClr val="000000"/>
                  </a:solidFill>
                  <a:latin typeface="Helvetica" charset="0"/>
                </a:rPr>
                <a:t>Step 3:  </a:t>
              </a:r>
              <a:endParaRPr lang="en-US" sz="2400">
                <a:latin typeface="Times" charset="0"/>
              </a:endParaRPr>
            </a:p>
          </p:txBody>
        </p:sp>
        <p:sp>
          <p:nvSpPr>
            <p:cNvPr id="86033" name="Rectangle 14"/>
            <p:cNvSpPr>
              <a:spLocks noChangeArrowheads="1"/>
            </p:cNvSpPr>
            <p:nvPr/>
          </p:nvSpPr>
          <p:spPr bwMode="auto">
            <a:xfrm>
              <a:off x="3437" y="1034"/>
              <a:ext cx="499" cy="124"/>
            </a:xfrm>
            <a:prstGeom prst="rect">
              <a:avLst/>
            </a:prstGeom>
            <a:noFill/>
            <a:ln w="9525">
              <a:noFill/>
              <a:miter lim="800000"/>
              <a:headEnd/>
              <a:tailEnd/>
            </a:ln>
          </p:spPr>
          <p:txBody>
            <a:bodyPr wrap="square" lIns="0" tIns="0" rIns="0" bIns="0">
              <a:prstTxWarp prst="textNoShape">
                <a:avLst/>
              </a:prstTxWarp>
              <a:spAutoFit/>
            </a:bodyPr>
            <a:lstStyle/>
            <a:p>
              <a:pPr algn="l"/>
              <a:r>
                <a:rPr lang="en-US" sz="1600" b="1">
                  <a:solidFill>
                    <a:srgbClr val="000000"/>
                  </a:solidFill>
                  <a:latin typeface="Helvetica" charset="0"/>
                </a:rPr>
                <a:t>Step 4:  </a:t>
              </a:r>
              <a:endParaRPr lang="en-US" sz="2400">
                <a:latin typeface="Times" charset="0"/>
              </a:endParaRPr>
            </a:p>
          </p:txBody>
        </p:sp>
        <p:sp>
          <p:nvSpPr>
            <p:cNvPr id="86034" name="Rectangle 15"/>
            <p:cNvSpPr>
              <a:spLocks noChangeArrowheads="1"/>
            </p:cNvSpPr>
            <p:nvPr/>
          </p:nvSpPr>
          <p:spPr bwMode="auto">
            <a:xfrm>
              <a:off x="3437" y="1830"/>
              <a:ext cx="499" cy="124"/>
            </a:xfrm>
            <a:prstGeom prst="rect">
              <a:avLst/>
            </a:prstGeom>
            <a:noFill/>
            <a:ln w="9525">
              <a:noFill/>
              <a:miter lim="800000"/>
              <a:headEnd/>
              <a:tailEnd/>
            </a:ln>
          </p:spPr>
          <p:txBody>
            <a:bodyPr wrap="square" lIns="0" tIns="0" rIns="0" bIns="0">
              <a:prstTxWarp prst="textNoShape">
                <a:avLst/>
              </a:prstTxWarp>
              <a:spAutoFit/>
            </a:bodyPr>
            <a:lstStyle/>
            <a:p>
              <a:pPr algn="l"/>
              <a:r>
                <a:rPr lang="en-US" sz="1600" b="1">
                  <a:solidFill>
                    <a:srgbClr val="000000"/>
                  </a:solidFill>
                  <a:latin typeface="Helvetica" charset="0"/>
                </a:rPr>
                <a:t>Step 5:  </a:t>
              </a:r>
              <a:endParaRPr lang="en-US" sz="2400">
                <a:latin typeface="Times" charset="0"/>
              </a:endParaRPr>
            </a:p>
          </p:txBody>
        </p:sp>
        <p:grpSp>
          <p:nvGrpSpPr>
            <p:cNvPr id="3" name="Group 16"/>
            <p:cNvGrpSpPr>
              <a:grpSpLocks/>
            </p:cNvGrpSpPr>
            <p:nvPr/>
          </p:nvGrpSpPr>
          <p:grpSpPr bwMode="auto">
            <a:xfrm>
              <a:off x="1642" y="933"/>
              <a:ext cx="1016" cy="322"/>
              <a:chOff x="1768" y="1314"/>
              <a:chExt cx="1016" cy="322"/>
            </a:xfrm>
          </p:grpSpPr>
          <p:sp>
            <p:nvSpPr>
              <p:cNvPr id="86056" name="Rectangle 17"/>
              <p:cNvSpPr>
                <a:spLocks noChangeArrowheads="1"/>
              </p:cNvSpPr>
              <p:nvPr/>
            </p:nvSpPr>
            <p:spPr bwMode="auto">
              <a:xfrm>
                <a:off x="1768" y="1314"/>
                <a:ext cx="1016" cy="217"/>
              </a:xfrm>
              <a:prstGeom prst="rect">
                <a:avLst/>
              </a:prstGeom>
              <a:noFill/>
              <a:ln w="9525">
                <a:noFill/>
                <a:miter lim="800000"/>
                <a:headEnd/>
                <a:tailEnd/>
              </a:ln>
            </p:spPr>
            <p:txBody>
              <a:bodyPr wrap="square" lIns="0" tIns="0" rIns="0" bIns="0">
                <a:prstTxWarp prst="textNoShape">
                  <a:avLst/>
                </a:prstTxWarp>
                <a:spAutoFit/>
              </a:bodyPr>
              <a:lstStyle/>
              <a:p>
                <a:pPr algn="l"/>
                <a:r>
                  <a:rPr lang="en-US" sz="2800" b="1">
                    <a:solidFill>
                      <a:srgbClr val="000000"/>
                    </a:solidFill>
                    <a:latin typeface="Helvetica" charset="0"/>
                  </a:rPr>
                  <a:t>A</a:t>
                </a:r>
                <a:r>
                  <a:rPr lang="en-US" sz="1600" b="1">
                    <a:solidFill>
                      <a:srgbClr val="000000"/>
                    </a:solidFill>
                    <a:latin typeface="Helvetica" charset="0"/>
                  </a:rPr>
                  <a:t>ttend to Clues</a:t>
                </a:r>
                <a:endParaRPr lang="en-US" sz="2400">
                  <a:latin typeface="Times" charset="0"/>
                </a:endParaRPr>
              </a:p>
            </p:txBody>
          </p:sp>
          <p:sp>
            <p:nvSpPr>
              <p:cNvPr id="86057" name="Rectangle 18"/>
              <p:cNvSpPr>
                <a:spLocks noChangeArrowheads="1"/>
              </p:cNvSpPr>
              <p:nvPr/>
            </p:nvSpPr>
            <p:spPr bwMode="auto">
              <a:xfrm>
                <a:off x="1893" y="1512"/>
                <a:ext cx="747" cy="124"/>
              </a:xfrm>
              <a:prstGeom prst="rect">
                <a:avLst/>
              </a:prstGeom>
              <a:noFill/>
              <a:ln w="9525">
                <a:noFill/>
                <a:miter lim="800000"/>
                <a:headEnd/>
                <a:tailEnd/>
              </a:ln>
            </p:spPr>
            <p:txBody>
              <a:bodyPr wrap="square" lIns="0" tIns="0" rIns="0" bIns="0">
                <a:prstTxWarp prst="textNoShape">
                  <a:avLst/>
                </a:prstTxWarp>
                <a:spAutoFit/>
              </a:bodyPr>
              <a:lstStyle/>
              <a:p>
                <a:pPr algn="l"/>
                <a:r>
                  <a:rPr lang="en-US" sz="1600" b="1">
                    <a:solidFill>
                      <a:srgbClr val="000000"/>
                    </a:solidFill>
                    <a:latin typeface="Helvetica" charset="0"/>
                  </a:rPr>
                  <a:t> as you read</a:t>
                </a:r>
                <a:endParaRPr lang="en-US" sz="2400">
                  <a:latin typeface="Times" charset="0"/>
                </a:endParaRPr>
              </a:p>
            </p:txBody>
          </p:sp>
        </p:grpSp>
        <p:grpSp>
          <p:nvGrpSpPr>
            <p:cNvPr id="4" name="Group 19"/>
            <p:cNvGrpSpPr>
              <a:grpSpLocks/>
            </p:cNvGrpSpPr>
            <p:nvPr/>
          </p:nvGrpSpPr>
          <p:grpSpPr bwMode="auto">
            <a:xfrm>
              <a:off x="1627" y="1707"/>
              <a:ext cx="738" cy="346"/>
              <a:chOff x="1827" y="2172"/>
              <a:chExt cx="738" cy="346"/>
            </a:xfrm>
          </p:grpSpPr>
          <p:sp>
            <p:nvSpPr>
              <p:cNvPr id="86054" name="Rectangle 20"/>
              <p:cNvSpPr>
                <a:spLocks noChangeArrowheads="1"/>
              </p:cNvSpPr>
              <p:nvPr/>
            </p:nvSpPr>
            <p:spPr bwMode="auto">
              <a:xfrm>
                <a:off x="1827" y="2172"/>
                <a:ext cx="697" cy="217"/>
              </a:xfrm>
              <a:prstGeom prst="rect">
                <a:avLst/>
              </a:prstGeom>
              <a:noFill/>
              <a:ln w="9525">
                <a:noFill/>
                <a:miter lim="800000"/>
                <a:headEnd/>
                <a:tailEnd/>
              </a:ln>
            </p:spPr>
            <p:txBody>
              <a:bodyPr wrap="square" lIns="0" tIns="0" rIns="0" bIns="0">
                <a:prstTxWarp prst="textNoShape">
                  <a:avLst/>
                </a:prstTxWarp>
                <a:spAutoFit/>
              </a:bodyPr>
              <a:lstStyle/>
              <a:p>
                <a:pPr algn="l"/>
                <a:r>
                  <a:rPr lang="en-US" sz="2800" b="1">
                    <a:solidFill>
                      <a:srgbClr val="000000"/>
                    </a:solidFill>
                    <a:latin typeface="Helvetica" charset="0"/>
                  </a:rPr>
                  <a:t>S</a:t>
                </a:r>
                <a:r>
                  <a:rPr lang="en-US" sz="1600" b="1">
                    <a:solidFill>
                      <a:srgbClr val="000000"/>
                    </a:solidFill>
                    <a:latin typeface="Helvetica" charset="0"/>
                  </a:rPr>
                  <a:t>ay some </a:t>
                </a:r>
                <a:endParaRPr lang="en-US" sz="2400">
                  <a:latin typeface="Times" charset="0"/>
                </a:endParaRPr>
              </a:p>
            </p:txBody>
          </p:sp>
          <p:sp>
            <p:nvSpPr>
              <p:cNvPr id="86055" name="Rectangle 21"/>
              <p:cNvSpPr>
                <a:spLocks noChangeArrowheads="1"/>
              </p:cNvSpPr>
              <p:nvPr/>
            </p:nvSpPr>
            <p:spPr bwMode="auto">
              <a:xfrm>
                <a:off x="1961" y="2394"/>
                <a:ext cx="604" cy="124"/>
              </a:xfrm>
              <a:prstGeom prst="rect">
                <a:avLst/>
              </a:prstGeom>
              <a:noFill/>
              <a:ln w="9525">
                <a:noFill/>
                <a:miter lim="800000"/>
                <a:headEnd/>
                <a:tailEnd/>
              </a:ln>
            </p:spPr>
            <p:txBody>
              <a:bodyPr wrap="square" lIns="0" tIns="0" rIns="0" bIns="0">
                <a:prstTxWarp prst="textNoShape">
                  <a:avLst/>
                </a:prstTxWarp>
                <a:spAutoFit/>
              </a:bodyPr>
              <a:lstStyle/>
              <a:p>
                <a:pPr algn="l"/>
                <a:r>
                  <a:rPr lang="en-US" sz="1600" b="1">
                    <a:solidFill>
                      <a:srgbClr val="000000"/>
                    </a:solidFill>
                    <a:latin typeface="Helvetica" charset="0"/>
                  </a:rPr>
                  <a:t>questions</a:t>
                </a:r>
                <a:endParaRPr lang="en-US" sz="2400">
                  <a:latin typeface="Times" charset="0"/>
                </a:endParaRPr>
              </a:p>
            </p:txBody>
          </p:sp>
        </p:grpSp>
        <p:grpSp>
          <p:nvGrpSpPr>
            <p:cNvPr id="5" name="Group 22"/>
            <p:cNvGrpSpPr>
              <a:grpSpLocks/>
            </p:cNvGrpSpPr>
            <p:nvPr/>
          </p:nvGrpSpPr>
          <p:grpSpPr bwMode="auto">
            <a:xfrm>
              <a:off x="1603" y="2524"/>
              <a:ext cx="1108" cy="351"/>
              <a:chOff x="1593" y="2899"/>
              <a:chExt cx="1108" cy="351"/>
            </a:xfrm>
          </p:grpSpPr>
          <p:sp>
            <p:nvSpPr>
              <p:cNvPr id="86052" name="Rectangle 23"/>
              <p:cNvSpPr>
                <a:spLocks noChangeArrowheads="1"/>
              </p:cNvSpPr>
              <p:nvPr/>
            </p:nvSpPr>
            <p:spPr bwMode="auto">
              <a:xfrm>
                <a:off x="1593" y="2899"/>
                <a:ext cx="1108" cy="217"/>
              </a:xfrm>
              <a:prstGeom prst="rect">
                <a:avLst/>
              </a:prstGeom>
              <a:noFill/>
              <a:ln w="9525">
                <a:noFill/>
                <a:miter lim="800000"/>
                <a:headEnd/>
                <a:tailEnd/>
              </a:ln>
            </p:spPr>
            <p:txBody>
              <a:bodyPr wrap="square" lIns="0" tIns="0" rIns="0" bIns="0">
                <a:prstTxWarp prst="textNoShape">
                  <a:avLst/>
                </a:prstTxWarp>
                <a:spAutoFit/>
              </a:bodyPr>
              <a:lstStyle/>
              <a:p>
                <a:pPr algn="l"/>
                <a:r>
                  <a:rPr lang="en-US" sz="2800" b="1">
                    <a:solidFill>
                      <a:srgbClr val="000000"/>
                    </a:solidFill>
                    <a:latin typeface="Helvetica" charset="0"/>
                  </a:rPr>
                  <a:t>K</a:t>
                </a:r>
                <a:r>
                  <a:rPr lang="en-US" sz="1600" b="1">
                    <a:solidFill>
                      <a:srgbClr val="000000"/>
                    </a:solidFill>
                    <a:latin typeface="Helvetica" charset="0"/>
                  </a:rPr>
                  <a:t>eep predictions</a:t>
                </a:r>
                <a:endParaRPr lang="en-US" sz="2400">
                  <a:latin typeface="Times" charset="0"/>
                </a:endParaRPr>
              </a:p>
            </p:txBody>
          </p:sp>
          <p:sp>
            <p:nvSpPr>
              <p:cNvPr id="86053" name="Rectangle 24"/>
              <p:cNvSpPr>
                <a:spLocks noChangeArrowheads="1"/>
              </p:cNvSpPr>
              <p:nvPr/>
            </p:nvSpPr>
            <p:spPr bwMode="auto">
              <a:xfrm>
                <a:off x="1734" y="3125"/>
                <a:ext cx="492" cy="125"/>
              </a:xfrm>
              <a:prstGeom prst="rect">
                <a:avLst/>
              </a:prstGeom>
              <a:noFill/>
              <a:ln w="9525">
                <a:noFill/>
                <a:miter lim="800000"/>
                <a:headEnd/>
                <a:tailEnd/>
              </a:ln>
            </p:spPr>
            <p:txBody>
              <a:bodyPr wrap="square" lIns="0" tIns="0" rIns="0" bIns="0">
                <a:prstTxWarp prst="textNoShape">
                  <a:avLst/>
                </a:prstTxWarp>
                <a:spAutoFit/>
              </a:bodyPr>
              <a:lstStyle/>
              <a:p>
                <a:pPr algn="l"/>
                <a:r>
                  <a:rPr lang="en-US" sz="1600" b="1">
                    <a:solidFill>
                      <a:srgbClr val="000000"/>
                    </a:solidFill>
                    <a:latin typeface="Helvetica" charset="0"/>
                  </a:rPr>
                  <a:t> in mind</a:t>
                </a:r>
                <a:endParaRPr lang="en-US" sz="2400">
                  <a:latin typeface="Times" charset="0"/>
                </a:endParaRPr>
              </a:p>
            </p:txBody>
          </p:sp>
        </p:grpSp>
        <p:sp>
          <p:nvSpPr>
            <p:cNvPr id="86038" name="Rectangle 25"/>
            <p:cNvSpPr>
              <a:spLocks noChangeArrowheads="1"/>
            </p:cNvSpPr>
            <p:nvPr/>
          </p:nvSpPr>
          <p:spPr bwMode="auto">
            <a:xfrm>
              <a:off x="3920" y="1709"/>
              <a:ext cx="927" cy="217"/>
            </a:xfrm>
            <a:prstGeom prst="rect">
              <a:avLst/>
            </a:prstGeom>
            <a:noFill/>
            <a:ln w="9525">
              <a:noFill/>
              <a:miter lim="800000"/>
              <a:headEnd/>
              <a:tailEnd/>
            </a:ln>
          </p:spPr>
          <p:txBody>
            <a:bodyPr wrap="square" lIns="0" tIns="0" rIns="0" bIns="0">
              <a:prstTxWarp prst="textNoShape">
                <a:avLst/>
              </a:prstTxWarp>
              <a:spAutoFit/>
            </a:bodyPr>
            <a:lstStyle/>
            <a:p>
              <a:pPr algn="l"/>
              <a:r>
                <a:rPr lang="en-US" sz="2800" b="1">
                  <a:solidFill>
                    <a:srgbClr val="000000"/>
                  </a:solidFill>
                  <a:latin typeface="Helvetica" charset="0"/>
                </a:rPr>
                <a:t>T</a:t>
              </a:r>
              <a:r>
                <a:rPr lang="en-US" sz="1600" b="1">
                  <a:solidFill>
                    <a:srgbClr val="000000"/>
                  </a:solidFill>
                  <a:latin typeface="Helvetica" charset="0"/>
                </a:rPr>
                <a:t>alk about the</a:t>
              </a:r>
              <a:endParaRPr lang="en-US" sz="2400">
                <a:latin typeface="Times" charset="0"/>
              </a:endParaRPr>
            </a:p>
          </p:txBody>
        </p:sp>
        <p:sp>
          <p:nvSpPr>
            <p:cNvPr id="86039" name="Rectangle 26"/>
            <p:cNvSpPr>
              <a:spLocks noChangeArrowheads="1"/>
            </p:cNvSpPr>
            <p:nvPr/>
          </p:nvSpPr>
          <p:spPr bwMode="auto">
            <a:xfrm>
              <a:off x="4015" y="1906"/>
              <a:ext cx="548" cy="124"/>
            </a:xfrm>
            <a:prstGeom prst="rect">
              <a:avLst/>
            </a:prstGeom>
            <a:noFill/>
            <a:ln w="9525">
              <a:noFill/>
              <a:miter lim="800000"/>
              <a:headEnd/>
              <a:tailEnd/>
            </a:ln>
          </p:spPr>
          <p:txBody>
            <a:bodyPr wrap="square" lIns="0" tIns="0" rIns="0" bIns="0">
              <a:prstTxWarp prst="textNoShape">
                <a:avLst/>
              </a:prstTxWarp>
              <a:spAutoFit/>
            </a:bodyPr>
            <a:lstStyle/>
            <a:p>
              <a:pPr algn="l"/>
              <a:r>
                <a:rPr lang="en-US" sz="1600" b="1">
                  <a:solidFill>
                    <a:srgbClr val="000000"/>
                  </a:solidFill>
                  <a:latin typeface="Helvetica" charset="0"/>
                </a:rPr>
                <a:t> answers</a:t>
              </a:r>
              <a:endParaRPr lang="en-US" sz="2400">
                <a:latin typeface="Times" charset="0"/>
              </a:endParaRPr>
            </a:p>
          </p:txBody>
        </p:sp>
        <p:sp>
          <p:nvSpPr>
            <p:cNvPr id="86040" name="Rectangle 27"/>
            <p:cNvSpPr>
              <a:spLocks noChangeArrowheads="1"/>
            </p:cNvSpPr>
            <p:nvPr/>
          </p:nvSpPr>
          <p:spPr bwMode="auto">
            <a:xfrm>
              <a:off x="3932" y="917"/>
              <a:ext cx="710" cy="217"/>
            </a:xfrm>
            <a:prstGeom prst="rect">
              <a:avLst/>
            </a:prstGeom>
            <a:noFill/>
            <a:ln w="9525">
              <a:noFill/>
              <a:miter lim="800000"/>
              <a:headEnd/>
              <a:tailEnd/>
            </a:ln>
          </p:spPr>
          <p:txBody>
            <a:bodyPr wrap="square" lIns="0" tIns="0" rIns="0" bIns="0">
              <a:prstTxWarp prst="textNoShape">
                <a:avLst/>
              </a:prstTxWarp>
              <a:spAutoFit/>
            </a:bodyPr>
            <a:lstStyle/>
            <a:p>
              <a:pPr algn="l"/>
              <a:r>
                <a:rPr lang="en-US" sz="2800" b="1">
                  <a:solidFill>
                    <a:srgbClr val="000000"/>
                  </a:solidFill>
                  <a:latin typeface="Helvetica" charset="0"/>
                </a:rPr>
                <a:t>I</a:t>
              </a:r>
              <a:r>
                <a:rPr lang="en-US" sz="1600" b="1">
                  <a:solidFill>
                    <a:srgbClr val="000000"/>
                  </a:solidFill>
                  <a:latin typeface="Helvetica" charset="0"/>
                </a:rPr>
                <a:t>dentify the</a:t>
              </a:r>
              <a:endParaRPr lang="en-US" sz="2400">
                <a:latin typeface="Times" charset="0"/>
              </a:endParaRPr>
            </a:p>
          </p:txBody>
        </p:sp>
        <p:sp>
          <p:nvSpPr>
            <p:cNvPr id="86041" name="Rectangle 28"/>
            <p:cNvSpPr>
              <a:spLocks noChangeArrowheads="1"/>
            </p:cNvSpPr>
            <p:nvPr/>
          </p:nvSpPr>
          <p:spPr bwMode="auto">
            <a:xfrm>
              <a:off x="3964" y="1113"/>
              <a:ext cx="548" cy="124"/>
            </a:xfrm>
            <a:prstGeom prst="rect">
              <a:avLst/>
            </a:prstGeom>
            <a:noFill/>
            <a:ln w="9525">
              <a:noFill/>
              <a:miter lim="800000"/>
              <a:headEnd/>
              <a:tailEnd/>
            </a:ln>
          </p:spPr>
          <p:txBody>
            <a:bodyPr wrap="square" lIns="0" tIns="0" rIns="0" bIns="0">
              <a:prstTxWarp prst="textNoShape">
                <a:avLst/>
              </a:prstTxWarp>
              <a:spAutoFit/>
            </a:bodyPr>
            <a:lstStyle/>
            <a:p>
              <a:pPr algn="l"/>
              <a:r>
                <a:rPr lang="en-US" sz="1600" b="1">
                  <a:solidFill>
                    <a:srgbClr val="000000"/>
                  </a:solidFill>
                  <a:latin typeface="Helvetica" charset="0"/>
                </a:rPr>
                <a:t> answers</a:t>
              </a:r>
              <a:endParaRPr lang="en-US" sz="2400">
                <a:latin typeface="Times" charset="0"/>
              </a:endParaRPr>
            </a:p>
          </p:txBody>
        </p:sp>
        <p:sp>
          <p:nvSpPr>
            <p:cNvPr id="86042" name="Rectangle 29"/>
            <p:cNvSpPr>
              <a:spLocks noChangeArrowheads="1"/>
            </p:cNvSpPr>
            <p:nvPr/>
          </p:nvSpPr>
          <p:spPr bwMode="auto">
            <a:xfrm>
              <a:off x="1775" y="3144"/>
              <a:ext cx="147" cy="86"/>
            </a:xfrm>
            <a:prstGeom prst="rect">
              <a:avLst/>
            </a:prstGeom>
            <a:noFill/>
            <a:ln w="9525">
              <a:noFill/>
              <a:miter lim="800000"/>
              <a:headEnd/>
              <a:tailEnd/>
            </a:ln>
          </p:spPr>
          <p:txBody>
            <a:bodyPr wrap="square" lIns="0" tIns="0" rIns="0" bIns="0">
              <a:prstTxWarp prst="textNoShape">
                <a:avLst/>
              </a:prstTxWarp>
              <a:spAutoFit/>
            </a:bodyPr>
            <a:lstStyle/>
            <a:p>
              <a:pPr algn="l"/>
              <a:r>
                <a:rPr lang="en-US" sz="1100">
                  <a:solidFill>
                    <a:srgbClr val="000000"/>
                  </a:solidFill>
                  <a:latin typeface="Helvetica" charset="0"/>
                </a:rPr>
                <a:t>and</a:t>
              </a:r>
              <a:endParaRPr lang="en-US" sz="2400">
                <a:latin typeface="Times" charset="0"/>
              </a:endParaRPr>
            </a:p>
          </p:txBody>
        </p:sp>
        <p:sp>
          <p:nvSpPr>
            <p:cNvPr id="86043" name="Line 30"/>
            <p:cNvSpPr>
              <a:spLocks noChangeShapeType="1"/>
            </p:cNvSpPr>
            <p:nvPr/>
          </p:nvSpPr>
          <p:spPr bwMode="auto">
            <a:xfrm rot="5400000">
              <a:off x="-373" y="2187"/>
              <a:ext cx="2301" cy="1"/>
            </a:xfrm>
            <a:prstGeom prst="line">
              <a:avLst/>
            </a:prstGeom>
            <a:noFill/>
            <a:ln w="44450">
              <a:solidFill>
                <a:srgbClr val="000000"/>
              </a:solidFill>
              <a:round/>
              <a:headEnd/>
              <a:tailEnd/>
            </a:ln>
          </p:spPr>
          <p:txBody>
            <a:bodyPr>
              <a:prstTxWarp prst="textNoShape">
                <a:avLst/>
              </a:prstTxWarp>
            </a:bodyPr>
            <a:lstStyle/>
            <a:p>
              <a:endParaRPr lang="en-US"/>
            </a:p>
          </p:txBody>
        </p:sp>
        <p:sp>
          <p:nvSpPr>
            <p:cNvPr id="86044" name="Line 31"/>
            <p:cNvSpPr>
              <a:spLocks noChangeShapeType="1"/>
            </p:cNvSpPr>
            <p:nvPr/>
          </p:nvSpPr>
          <p:spPr bwMode="auto">
            <a:xfrm rot="5400000">
              <a:off x="2087" y="2132"/>
              <a:ext cx="1972" cy="1"/>
            </a:xfrm>
            <a:prstGeom prst="line">
              <a:avLst/>
            </a:prstGeom>
            <a:noFill/>
            <a:ln w="44450">
              <a:solidFill>
                <a:srgbClr val="000000"/>
              </a:solidFill>
              <a:round/>
              <a:headEnd/>
              <a:tailEnd/>
            </a:ln>
          </p:spPr>
          <p:txBody>
            <a:bodyPr>
              <a:prstTxWarp prst="textNoShape">
                <a:avLst/>
              </a:prstTxWarp>
            </a:bodyPr>
            <a:lstStyle/>
            <a:p>
              <a:endParaRPr lang="en-US"/>
            </a:p>
          </p:txBody>
        </p:sp>
        <p:sp>
          <p:nvSpPr>
            <p:cNvPr id="86045" name="Line 32"/>
            <p:cNvSpPr>
              <a:spLocks noChangeShapeType="1"/>
            </p:cNvSpPr>
            <p:nvPr/>
          </p:nvSpPr>
          <p:spPr bwMode="auto">
            <a:xfrm rot="5400000" flipV="1">
              <a:off x="2462" y="1628"/>
              <a:ext cx="1" cy="3393"/>
            </a:xfrm>
            <a:prstGeom prst="line">
              <a:avLst/>
            </a:prstGeom>
            <a:noFill/>
            <a:ln w="44450">
              <a:solidFill>
                <a:srgbClr val="000000"/>
              </a:solidFill>
              <a:round/>
              <a:headEnd/>
              <a:tailEnd/>
            </a:ln>
          </p:spPr>
          <p:txBody>
            <a:bodyPr>
              <a:prstTxWarp prst="textNoShape">
                <a:avLst/>
              </a:prstTxWarp>
            </a:bodyPr>
            <a:lstStyle/>
            <a:p>
              <a:endParaRPr lang="en-US"/>
            </a:p>
          </p:txBody>
        </p:sp>
        <p:sp>
          <p:nvSpPr>
            <p:cNvPr id="86046" name="Line 33"/>
            <p:cNvSpPr>
              <a:spLocks noChangeShapeType="1"/>
            </p:cNvSpPr>
            <p:nvPr/>
          </p:nvSpPr>
          <p:spPr bwMode="auto">
            <a:xfrm>
              <a:off x="786" y="1049"/>
              <a:ext cx="288"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86047" name="Line 34"/>
            <p:cNvSpPr>
              <a:spLocks noChangeShapeType="1"/>
            </p:cNvSpPr>
            <p:nvPr/>
          </p:nvSpPr>
          <p:spPr bwMode="auto">
            <a:xfrm rot="5400000">
              <a:off x="1706" y="1515"/>
              <a:ext cx="40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86048" name="Line 35"/>
            <p:cNvSpPr>
              <a:spLocks noChangeShapeType="1"/>
            </p:cNvSpPr>
            <p:nvPr/>
          </p:nvSpPr>
          <p:spPr bwMode="auto">
            <a:xfrm flipH="1">
              <a:off x="787" y="3104"/>
              <a:ext cx="2288"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86049" name="Line 36"/>
            <p:cNvSpPr>
              <a:spLocks noChangeShapeType="1"/>
            </p:cNvSpPr>
            <p:nvPr/>
          </p:nvSpPr>
          <p:spPr bwMode="auto">
            <a:xfrm rot="5400000">
              <a:off x="1706" y="2309"/>
              <a:ext cx="40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86050" name="Line 37"/>
            <p:cNvSpPr>
              <a:spLocks noChangeShapeType="1"/>
            </p:cNvSpPr>
            <p:nvPr/>
          </p:nvSpPr>
          <p:spPr bwMode="auto">
            <a:xfrm>
              <a:off x="3058" y="1139"/>
              <a:ext cx="268"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86051" name="Line 38"/>
            <p:cNvSpPr>
              <a:spLocks noChangeShapeType="1"/>
            </p:cNvSpPr>
            <p:nvPr/>
          </p:nvSpPr>
          <p:spPr bwMode="auto">
            <a:xfrm rot="5400000">
              <a:off x="3958" y="1503"/>
              <a:ext cx="40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grpSp>
      <p:sp>
        <p:nvSpPr>
          <p:cNvPr id="43" name="Footer Placeholder 42"/>
          <p:cNvSpPr>
            <a:spLocks noGrp="1"/>
          </p:cNvSpPr>
          <p:nvPr>
            <p:ph type="ftr" sz="quarter" idx="11"/>
          </p:nvPr>
        </p:nvSpPr>
        <p:spPr/>
        <p:txBody>
          <a:bodyPr/>
          <a:lstStyle/>
          <a:p>
            <a:r>
              <a:rPr lang="en-US" smtClean="0"/>
              <a:t>© University of Kansas Center for Research on Learning - 2012</a:t>
            </a:r>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771617"/>
          </a:xfrm>
        </p:spPr>
        <p:txBody>
          <a:bodyPr>
            <a:normAutofit/>
          </a:bodyPr>
          <a:lstStyle/>
          <a:p>
            <a:pPr eaLnBrk="1" hangingPunct="1">
              <a:defRPr/>
            </a:pPr>
            <a:r>
              <a:rPr lang="en-US" sz="2800" b="1" dirty="0" smtClean="0">
                <a:solidFill>
                  <a:srgbClr val="FF0000"/>
                </a:solidFill>
                <a:effectLst>
                  <a:outerShdw blurRad="38100" dist="38100" dir="2700000" algn="tl">
                    <a:srgbClr val="C0C0C0"/>
                  </a:outerShdw>
                </a:effectLst>
                <a:ea typeface="ＭＳ Ｐゴシック" pitchFamily="1" charset="-128"/>
              </a:rPr>
              <a:t>Steps for the  Self-Questioning Strategy</a:t>
            </a:r>
          </a:p>
        </p:txBody>
      </p:sp>
      <p:sp>
        <p:nvSpPr>
          <p:cNvPr id="44035" name="Rectangle 3"/>
          <p:cNvSpPr>
            <a:spLocks noGrp="1" noChangeArrowheads="1"/>
          </p:cNvSpPr>
          <p:nvPr>
            <p:ph type="body" idx="1"/>
          </p:nvPr>
        </p:nvSpPr>
        <p:spPr>
          <a:xfrm>
            <a:off x="685800" y="1708150"/>
            <a:ext cx="7772400" cy="4648200"/>
          </a:xfrm>
        </p:spPr>
        <p:txBody>
          <a:bodyPr>
            <a:normAutofit fontScale="92500" lnSpcReduction="10000"/>
          </a:bodyPr>
          <a:lstStyle/>
          <a:p>
            <a:pPr eaLnBrk="1" hangingPunct="1">
              <a:lnSpc>
                <a:spcPct val="110000"/>
              </a:lnSpc>
              <a:buFont typeface="Wingdings" charset="2"/>
              <a:buNone/>
            </a:pPr>
            <a:r>
              <a:rPr lang="en-US" b="1" dirty="0"/>
              <a:t>Step 1:	</a:t>
            </a:r>
            <a:r>
              <a:rPr lang="en-US" sz="4800" b="1" dirty="0">
                <a:solidFill>
                  <a:srgbClr val="FF3300"/>
                </a:solidFill>
              </a:rPr>
              <a:t>A</a:t>
            </a:r>
            <a:r>
              <a:rPr lang="en-US" b="1" dirty="0"/>
              <a:t>ttend to clues as you read</a:t>
            </a:r>
          </a:p>
          <a:p>
            <a:pPr eaLnBrk="1" hangingPunct="1">
              <a:lnSpc>
                <a:spcPct val="110000"/>
              </a:lnSpc>
              <a:buFont typeface="Wingdings" charset="2"/>
              <a:buNone/>
            </a:pPr>
            <a:r>
              <a:rPr lang="en-US" b="1" dirty="0"/>
              <a:t>Step 2:	</a:t>
            </a:r>
            <a:r>
              <a:rPr lang="en-US" sz="4800" b="1" dirty="0">
                <a:solidFill>
                  <a:srgbClr val="FF3300"/>
                </a:solidFill>
              </a:rPr>
              <a:t>S</a:t>
            </a:r>
            <a:r>
              <a:rPr lang="en-US" b="1" dirty="0"/>
              <a:t>ay some questions</a:t>
            </a:r>
          </a:p>
          <a:p>
            <a:pPr eaLnBrk="1" hangingPunct="1">
              <a:lnSpc>
                <a:spcPct val="110000"/>
              </a:lnSpc>
              <a:buFont typeface="Wingdings" charset="2"/>
              <a:buNone/>
            </a:pPr>
            <a:r>
              <a:rPr lang="en-US" b="1" dirty="0"/>
              <a:t>Step 3:	</a:t>
            </a:r>
            <a:r>
              <a:rPr lang="en-US" sz="4800" b="1" dirty="0">
                <a:solidFill>
                  <a:srgbClr val="FF3300"/>
                </a:solidFill>
              </a:rPr>
              <a:t>K</a:t>
            </a:r>
            <a:r>
              <a:rPr lang="en-US" b="1" dirty="0"/>
              <a:t>eep predictions in </a:t>
            </a:r>
            <a:r>
              <a:rPr lang="en-US" b="1" dirty="0" smtClean="0"/>
              <a:t>mind</a:t>
            </a:r>
          </a:p>
          <a:p>
            <a:pPr algn="ctr" eaLnBrk="1" hangingPunct="1">
              <a:lnSpc>
                <a:spcPct val="110000"/>
              </a:lnSpc>
              <a:buFont typeface="Wingdings" charset="2"/>
              <a:buNone/>
            </a:pPr>
            <a:endParaRPr lang="en-US" b="1" dirty="0" smtClean="0"/>
          </a:p>
          <a:p>
            <a:pPr eaLnBrk="1" hangingPunct="1">
              <a:lnSpc>
                <a:spcPct val="110000"/>
              </a:lnSpc>
              <a:buFont typeface="Wingdings" charset="2"/>
              <a:buNone/>
            </a:pPr>
            <a:r>
              <a:rPr lang="en-US" b="1" dirty="0"/>
              <a:t>Step 4:	 </a:t>
            </a:r>
            <a:r>
              <a:rPr lang="en-US" sz="4800" b="1" dirty="0">
                <a:solidFill>
                  <a:srgbClr val="FF3300"/>
                </a:solidFill>
              </a:rPr>
              <a:t>I</a:t>
            </a:r>
            <a:r>
              <a:rPr lang="en-US" b="1" dirty="0"/>
              <a:t>dentify the answers</a:t>
            </a:r>
          </a:p>
          <a:p>
            <a:pPr eaLnBrk="1" hangingPunct="1">
              <a:lnSpc>
                <a:spcPct val="110000"/>
              </a:lnSpc>
              <a:buFont typeface="Wingdings" charset="2"/>
              <a:buNone/>
            </a:pPr>
            <a:r>
              <a:rPr lang="en-US" b="1" dirty="0"/>
              <a:t>Step 5:	</a:t>
            </a:r>
            <a:r>
              <a:rPr lang="en-US" sz="4800" b="1" dirty="0">
                <a:solidFill>
                  <a:srgbClr val="FF3300"/>
                </a:solidFill>
              </a:rPr>
              <a:t>T</a:t>
            </a:r>
            <a:r>
              <a:rPr lang="en-US" b="1" dirty="0"/>
              <a:t>alk about the </a:t>
            </a:r>
            <a:r>
              <a:rPr lang="en-US" b="1" dirty="0" smtClean="0"/>
              <a:t>answers  AND</a:t>
            </a:r>
            <a:endParaRPr lang="en-US" b="1" dirty="0"/>
          </a:p>
        </p:txBody>
      </p:sp>
      <p:pic>
        <p:nvPicPr>
          <p:cNvPr id="5" name="Picture 4" descr="stop sign.jpg"/>
          <p:cNvPicPr>
            <a:picLocks noChangeAspect="1"/>
          </p:cNvPicPr>
          <p:nvPr/>
        </p:nvPicPr>
        <p:blipFill>
          <a:blip r:embed="rId2"/>
          <a:stretch>
            <a:fillRect/>
          </a:stretch>
        </p:blipFill>
        <p:spPr>
          <a:xfrm>
            <a:off x="5579773" y="828096"/>
            <a:ext cx="880054" cy="880054"/>
          </a:xfrm>
          <a:prstGeom prst="rect">
            <a:avLst/>
          </a:prstGeom>
        </p:spPr>
      </p:pic>
      <p:sp>
        <p:nvSpPr>
          <p:cNvPr id="7" name="TextBox 6"/>
          <p:cNvSpPr txBox="1"/>
          <p:nvPr/>
        </p:nvSpPr>
        <p:spPr>
          <a:xfrm>
            <a:off x="1114287" y="1033227"/>
            <a:ext cx="4465486" cy="523220"/>
          </a:xfrm>
          <a:prstGeom prst="rect">
            <a:avLst/>
          </a:prstGeom>
          <a:noFill/>
        </p:spPr>
        <p:txBody>
          <a:bodyPr wrap="square" rtlCol="0">
            <a:spAutoFit/>
          </a:bodyPr>
          <a:lstStyle/>
          <a:p>
            <a:r>
              <a:rPr lang="en-US" sz="2800" b="1" dirty="0" smtClean="0">
                <a:solidFill>
                  <a:srgbClr val="0000FF"/>
                </a:solidFill>
              </a:rPr>
              <a:t>Read a paragraph, then</a:t>
            </a:r>
            <a:endParaRPr lang="en-US" sz="2800" b="1" dirty="0">
              <a:solidFill>
                <a:srgbClr val="0000FF"/>
              </a:solidFill>
            </a:endParaRPr>
          </a:p>
        </p:txBody>
      </p:sp>
      <p:sp>
        <p:nvSpPr>
          <p:cNvPr id="8" name="TextBox 7"/>
          <p:cNvSpPr txBox="1"/>
          <p:nvPr/>
        </p:nvSpPr>
        <p:spPr>
          <a:xfrm>
            <a:off x="1114286" y="4225873"/>
            <a:ext cx="5887437" cy="523220"/>
          </a:xfrm>
          <a:prstGeom prst="rect">
            <a:avLst/>
          </a:prstGeom>
          <a:noFill/>
        </p:spPr>
        <p:txBody>
          <a:bodyPr wrap="square" rtlCol="0">
            <a:spAutoFit/>
          </a:bodyPr>
          <a:lstStyle/>
          <a:p>
            <a:r>
              <a:rPr lang="en-US" sz="2800" b="1" dirty="0" smtClean="0">
                <a:solidFill>
                  <a:srgbClr val="0000FF"/>
                </a:solidFill>
              </a:rPr>
              <a:t>Read the next paragraph, then</a:t>
            </a:r>
            <a:endParaRPr lang="en-US" sz="2800" b="1" dirty="0">
              <a:solidFill>
                <a:srgbClr val="0000FF"/>
              </a:solidFill>
            </a:endParaRPr>
          </a:p>
        </p:txBody>
      </p:sp>
      <p:cxnSp>
        <p:nvCxnSpPr>
          <p:cNvPr id="15" name="Straight Connector 14"/>
          <p:cNvCxnSpPr/>
          <p:nvPr/>
        </p:nvCxnSpPr>
        <p:spPr>
          <a:xfrm>
            <a:off x="7642405" y="5904030"/>
            <a:ext cx="549155" cy="1588"/>
          </a:xfrm>
          <a:prstGeom prst="line">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6292203" y="4004671"/>
            <a:ext cx="3798718" cy="1590"/>
          </a:xfrm>
          <a:prstGeom prst="line">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7643200" y="2107695"/>
            <a:ext cx="549155" cy="1588"/>
          </a:xfrm>
          <a:prstGeom prst="straightConnector1">
            <a:avLst/>
          </a:prstGeom>
          <a:ln w="762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227367" y="2444144"/>
            <a:ext cx="461665" cy="3013017"/>
          </a:xfrm>
          <a:prstGeom prst="rect">
            <a:avLst/>
          </a:prstGeom>
          <a:noFill/>
        </p:spPr>
        <p:txBody>
          <a:bodyPr vert="vert270" wrap="none" rtlCol="0">
            <a:spAutoFit/>
          </a:bodyPr>
          <a:lstStyle/>
          <a:p>
            <a:r>
              <a:rPr lang="en-US" dirty="0" smtClean="0"/>
              <a:t>Keep Repeating the Steps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379"/>
            <a:ext cx="8229600" cy="1143000"/>
          </a:xfrm>
        </p:spPr>
        <p:txBody>
          <a:bodyPr>
            <a:normAutofit fontScale="90000"/>
          </a:bodyPr>
          <a:lstStyle/>
          <a:p>
            <a:r>
              <a:rPr lang="en-US" dirty="0" smtClean="0"/>
              <a:t>The Self Questioning Strategy</a:t>
            </a:r>
            <a:br>
              <a:rPr lang="en-US" dirty="0" smtClean="0"/>
            </a:br>
            <a:r>
              <a:rPr lang="en-US" dirty="0" smtClean="0"/>
              <a:t>will help us understand </a:t>
            </a:r>
            <a:br>
              <a:rPr lang="en-US" dirty="0" smtClean="0"/>
            </a:br>
            <a:r>
              <a:rPr lang="en-US" dirty="0" smtClean="0"/>
              <a:t>what we read.</a:t>
            </a:r>
            <a:endParaRPr lang="en-US" dirty="0"/>
          </a:p>
        </p:txBody>
      </p:sp>
      <p:pic>
        <p:nvPicPr>
          <p:cNvPr id="5" name="Content Placeholder 4" descr="animated-question.gif"/>
          <p:cNvPicPr>
            <a:picLocks noGrp="1" noChangeAspect="1"/>
          </p:cNvPicPr>
          <p:nvPr>
            <p:ph idx="1"/>
          </p:nvPr>
        </p:nvPicPr>
        <p:blipFill>
          <a:blip r:embed="rId2"/>
          <a:srcRect l="-36545" r="-36545"/>
          <a:stretch>
            <a:fillRect/>
          </a:stretch>
        </p:blipFill>
        <p:spPr>
          <a:xfrm>
            <a:off x="1146293" y="2144715"/>
            <a:ext cx="6920154" cy="3805818"/>
          </a:xfrm>
        </p:spPr>
      </p:pic>
      <p:sp>
        <p:nvSpPr>
          <p:cNvPr id="4" name="Footer Placeholder 3"/>
          <p:cNvSpPr>
            <a:spLocks noGrp="1"/>
          </p:cNvSpPr>
          <p:nvPr>
            <p:ph type="ftr" sz="quarter" idx="11"/>
          </p:nvPr>
        </p:nvSpPr>
        <p:spPr/>
        <p:txBody>
          <a:bodyPr/>
          <a:lstStyle/>
          <a:p>
            <a:r>
              <a:rPr lang="en-US" smtClean="0"/>
              <a:t>© University of Kansas Center for Research on Learning - 2012</a:t>
            </a:r>
            <a:endParaRPr lang="en-US" dirty="0"/>
          </a:p>
        </p:txBody>
      </p:sp>
      <p:sp>
        <p:nvSpPr>
          <p:cNvPr id="6" name="TextBox 5"/>
          <p:cNvSpPr txBox="1"/>
          <p:nvPr/>
        </p:nvSpPr>
        <p:spPr>
          <a:xfrm>
            <a:off x="663562" y="6475254"/>
            <a:ext cx="1761872" cy="230832"/>
          </a:xfrm>
          <a:prstGeom prst="rect">
            <a:avLst/>
          </a:prstGeom>
          <a:noFill/>
        </p:spPr>
        <p:txBody>
          <a:bodyPr wrap="square" rtlCol="0">
            <a:spAutoFit/>
          </a:bodyPr>
          <a:lstStyle/>
          <a:p>
            <a:r>
              <a:rPr lang="en-US" sz="900" dirty="0" smtClean="0">
                <a:solidFill>
                  <a:schemeClr val="bg1">
                    <a:lumMod val="50000"/>
                  </a:schemeClr>
                </a:solidFill>
                <a:latin typeface="Arial"/>
                <a:cs typeface="Arial"/>
              </a:rPr>
              <a:t>Leitzell –NC CLC Project</a:t>
            </a:r>
            <a:endParaRPr lang="en-US" sz="900" dirty="0">
              <a:solidFill>
                <a:schemeClr val="bg1">
                  <a:lumMod val="50000"/>
                </a:schemeClr>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strategy will help you learn to</a:t>
            </a:r>
            <a:endParaRPr lang="en-US" dirty="0"/>
          </a:p>
        </p:txBody>
      </p:sp>
      <p:sp>
        <p:nvSpPr>
          <p:cNvPr id="3" name="Content Placeholder 2"/>
          <p:cNvSpPr>
            <a:spLocks noGrp="1"/>
          </p:cNvSpPr>
          <p:nvPr>
            <p:ph idx="1"/>
          </p:nvPr>
        </p:nvSpPr>
        <p:spPr>
          <a:xfrm>
            <a:off x="457200" y="2195512"/>
            <a:ext cx="8229600" cy="4525963"/>
          </a:xfrm>
        </p:spPr>
        <p:txBody>
          <a:bodyPr/>
          <a:lstStyle/>
          <a:p>
            <a:r>
              <a:rPr lang="en-US" b="1" dirty="0" smtClean="0"/>
              <a:t>Ask yourself  a question</a:t>
            </a:r>
          </a:p>
          <a:p>
            <a:endParaRPr lang="en-US" b="1" dirty="0" smtClean="0"/>
          </a:p>
          <a:p>
            <a:pPr algn="ctr">
              <a:buNone/>
            </a:pPr>
            <a:r>
              <a:rPr lang="en-US" b="1" dirty="0" smtClean="0"/>
              <a:t>And then</a:t>
            </a:r>
          </a:p>
          <a:p>
            <a:pPr algn="ctr"/>
            <a:endParaRPr lang="en-US" b="1" dirty="0" smtClean="0"/>
          </a:p>
          <a:p>
            <a:pPr algn="ctr"/>
            <a:r>
              <a:rPr lang="en-US" b="1" dirty="0" smtClean="0"/>
              <a:t>Make a </a:t>
            </a:r>
            <a:r>
              <a:rPr lang="en-US" b="1" dirty="0" smtClean="0">
                <a:solidFill>
                  <a:srgbClr val="FF0000"/>
                </a:solidFill>
              </a:rPr>
              <a:t>prediction </a:t>
            </a:r>
            <a:r>
              <a:rPr lang="en-US" b="1" dirty="0" smtClean="0"/>
              <a:t>about the answer.</a:t>
            </a:r>
            <a:endParaRPr lang="en-US" b="1" dirty="0"/>
          </a:p>
        </p:txBody>
      </p:sp>
      <p:sp>
        <p:nvSpPr>
          <p:cNvPr id="4" name="Footer Placeholder 3"/>
          <p:cNvSpPr>
            <a:spLocks noGrp="1"/>
          </p:cNvSpPr>
          <p:nvPr>
            <p:ph type="ftr" sz="quarter" idx="11"/>
          </p:nvPr>
        </p:nvSpPr>
        <p:spPr/>
        <p:txBody>
          <a:bodyPr/>
          <a:lstStyle/>
          <a:p>
            <a:r>
              <a:rPr lang="en-US" smtClean="0"/>
              <a:t>© University of Kansas Center for Research on Learning - 2012</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teens-jump-for-joy.jpg"/>
          <p:cNvPicPr>
            <a:picLocks noChangeAspect="1"/>
          </p:cNvPicPr>
          <p:nvPr/>
        </p:nvPicPr>
        <p:blipFill>
          <a:blip r:embed="rId2"/>
          <a:stretch>
            <a:fillRect/>
          </a:stretch>
        </p:blipFill>
        <p:spPr>
          <a:xfrm>
            <a:off x="0" y="-1281650"/>
            <a:ext cx="9144000" cy="9464645"/>
          </a:xfrm>
          <a:prstGeom prst="rect">
            <a:avLst/>
          </a:prstGeom>
        </p:spPr>
      </p:pic>
      <p:sp>
        <p:nvSpPr>
          <p:cNvPr id="15"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Students who learned the strategy raised their grades!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7" name="Right Arrow 16"/>
          <p:cNvSpPr/>
          <p:nvPr/>
        </p:nvSpPr>
        <p:spPr>
          <a:xfrm>
            <a:off x="2833890" y="4468135"/>
            <a:ext cx="3680530" cy="1081759"/>
          </a:xfrm>
          <a:prstGeom prst="rightArrow">
            <a:avLst/>
          </a:prstGeom>
          <a:solidFill>
            <a:srgbClr val="FFFFFF"/>
          </a:solid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Grades went from F’s to B’s!</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304800"/>
            <a:ext cx="9144000" cy="1143000"/>
          </a:xfrm>
        </p:spPr>
        <p:txBody>
          <a:bodyPr>
            <a:normAutofit fontScale="90000"/>
          </a:bodyPr>
          <a:lstStyle/>
          <a:p>
            <a:pPr eaLnBrk="1" hangingPunct="1">
              <a:defRPr/>
            </a:pPr>
            <a:r>
              <a:rPr lang="en-US" sz="4000" b="1" dirty="0" smtClean="0">
                <a:solidFill>
                  <a:srgbClr val="FF3300"/>
                </a:solidFill>
                <a:effectLst>
                  <a:outerShdw blurRad="38100" dist="38100" dir="2700000" algn="tl">
                    <a:srgbClr val="C0C0C0"/>
                  </a:outerShdw>
                </a:effectLst>
                <a:ea typeface="ＭＳ Ｐゴシック" pitchFamily="1" charset="-128"/>
              </a:rPr>
              <a:t>Steps for the </a:t>
            </a:r>
            <a:br>
              <a:rPr lang="en-US" sz="4000" b="1" dirty="0" smtClean="0">
                <a:solidFill>
                  <a:srgbClr val="FF3300"/>
                </a:solidFill>
                <a:effectLst>
                  <a:outerShdw blurRad="38100" dist="38100" dir="2700000" algn="tl">
                    <a:srgbClr val="C0C0C0"/>
                  </a:outerShdw>
                </a:effectLst>
                <a:ea typeface="ＭＳ Ｐゴシック" pitchFamily="1" charset="-128"/>
              </a:rPr>
            </a:br>
            <a:r>
              <a:rPr lang="en-US" sz="4000" b="1" dirty="0" smtClean="0">
                <a:solidFill>
                  <a:srgbClr val="FF3300"/>
                </a:solidFill>
                <a:effectLst>
                  <a:outerShdw blurRad="38100" dist="38100" dir="2700000" algn="tl">
                    <a:srgbClr val="C0C0C0"/>
                  </a:outerShdw>
                </a:effectLst>
                <a:ea typeface="ＭＳ Ｐゴシック" pitchFamily="1" charset="-128"/>
              </a:rPr>
              <a:t>Self-Questioning Strategy</a:t>
            </a:r>
            <a:endParaRPr lang="en-US" sz="3200" b="1" dirty="0" smtClean="0">
              <a:solidFill>
                <a:srgbClr val="FF3300"/>
              </a:solidFill>
              <a:effectLst>
                <a:outerShdw blurRad="38100" dist="38100" dir="2700000" algn="tl">
                  <a:srgbClr val="C0C0C0"/>
                </a:outerShdw>
              </a:effectLst>
              <a:ea typeface="ＭＳ Ｐゴシック" pitchFamily="1" charset="-128"/>
            </a:endParaRPr>
          </a:p>
        </p:txBody>
      </p:sp>
      <p:sp>
        <p:nvSpPr>
          <p:cNvPr id="44035" name="Rectangle 3"/>
          <p:cNvSpPr>
            <a:spLocks noGrp="1" noChangeArrowheads="1"/>
          </p:cNvSpPr>
          <p:nvPr>
            <p:ph type="body" idx="1"/>
          </p:nvPr>
        </p:nvSpPr>
        <p:spPr>
          <a:xfrm>
            <a:off x="685800" y="1708150"/>
            <a:ext cx="7772400" cy="4648200"/>
          </a:xfrm>
        </p:spPr>
        <p:txBody>
          <a:bodyPr>
            <a:normAutofit lnSpcReduction="10000"/>
          </a:bodyPr>
          <a:lstStyle/>
          <a:p>
            <a:pPr eaLnBrk="1" hangingPunct="1">
              <a:lnSpc>
                <a:spcPct val="110000"/>
              </a:lnSpc>
              <a:buFont typeface="Wingdings" charset="2"/>
              <a:buNone/>
            </a:pPr>
            <a:r>
              <a:rPr lang="en-US" b="1" dirty="0">
                <a:solidFill>
                  <a:srgbClr val="FF0000"/>
                </a:solidFill>
              </a:rPr>
              <a:t>Step 1:</a:t>
            </a:r>
            <a:r>
              <a:rPr lang="en-US" b="1" dirty="0" smtClean="0"/>
              <a:t>	 </a:t>
            </a:r>
            <a:r>
              <a:rPr lang="en-US" sz="4800" b="1" dirty="0" smtClean="0">
                <a:solidFill>
                  <a:srgbClr val="FF3300"/>
                </a:solidFill>
              </a:rPr>
              <a:t>A </a:t>
            </a:r>
            <a:r>
              <a:rPr lang="en-US" b="1" dirty="0" err="1" smtClean="0"/>
              <a:t>ttend</a:t>
            </a:r>
            <a:r>
              <a:rPr lang="en-US" b="1" dirty="0" smtClean="0"/>
              <a:t> </a:t>
            </a:r>
            <a:r>
              <a:rPr lang="en-US" b="1" dirty="0"/>
              <a:t>to clues as you read</a:t>
            </a:r>
          </a:p>
          <a:p>
            <a:pPr eaLnBrk="1" hangingPunct="1">
              <a:lnSpc>
                <a:spcPct val="110000"/>
              </a:lnSpc>
              <a:buFont typeface="Wingdings" charset="2"/>
              <a:buNone/>
            </a:pPr>
            <a:r>
              <a:rPr lang="en-US" b="1" dirty="0"/>
              <a:t>Step 2:</a:t>
            </a:r>
            <a:r>
              <a:rPr lang="en-US" b="1" dirty="0" smtClean="0"/>
              <a:t>	 </a:t>
            </a:r>
            <a:r>
              <a:rPr lang="en-US" sz="4800" b="1" dirty="0" smtClean="0">
                <a:solidFill>
                  <a:srgbClr val="FF3300"/>
                </a:solidFill>
              </a:rPr>
              <a:t>S </a:t>
            </a:r>
            <a:r>
              <a:rPr lang="en-US" b="1" dirty="0" smtClean="0"/>
              <a:t>ay </a:t>
            </a:r>
            <a:r>
              <a:rPr lang="en-US" b="1" dirty="0"/>
              <a:t>some questions</a:t>
            </a:r>
          </a:p>
          <a:p>
            <a:pPr eaLnBrk="1" hangingPunct="1">
              <a:lnSpc>
                <a:spcPct val="110000"/>
              </a:lnSpc>
              <a:buFont typeface="Wingdings" charset="2"/>
              <a:buNone/>
            </a:pPr>
            <a:r>
              <a:rPr lang="en-US" b="1" dirty="0"/>
              <a:t>Step 3:</a:t>
            </a:r>
            <a:r>
              <a:rPr lang="en-US" b="1" dirty="0" smtClean="0"/>
              <a:t>	 </a:t>
            </a:r>
            <a:r>
              <a:rPr lang="en-US" sz="4800" b="1" dirty="0" smtClean="0">
                <a:solidFill>
                  <a:srgbClr val="FF3300"/>
                </a:solidFill>
              </a:rPr>
              <a:t>K </a:t>
            </a:r>
            <a:r>
              <a:rPr lang="en-US" b="1" dirty="0" err="1" smtClean="0"/>
              <a:t>eep</a:t>
            </a:r>
            <a:r>
              <a:rPr lang="en-US" b="1" dirty="0" smtClean="0"/>
              <a:t> </a:t>
            </a:r>
            <a:r>
              <a:rPr lang="en-US" b="1" dirty="0"/>
              <a:t>predictions in mind</a:t>
            </a:r>
          </a:p>
          <a:p>
            <a:pPr eaLnBrk="1" hangingPunct="1">
              <a:lnSpc>
                <a:spcPct val="110000"/>
              </a:lnSpc>
              <a:buFont typeface="Wingdings" charset="2"/>
              <a:buNone/>
            </a:pPr>
            <a:r>
              <a:rPr lang="en-US" b="1" dirty="0"/>
              <a:t>Step 4:	</a:t>
            </a:r>
            <a:r>
              <a:rPr lang="en-US" b="1" dirty="0" smtClean="0"/>
              <a:t>  </a:t>
            </a:r>
            <a:r>
              <a:rPr lang="en-US" sz="4800" b="1" dirty="0" smtClean="0">
                <a:solidFill>
                  <a:srgbClr val="FF3300"/>
                </a:solidFill>
              </a:rPr>
              <a:t>I </a:t>
            </a:r>
            <a:r>
              <a:rPr lang="en-US" b="1" dirty="0" err="1" smtClean="0"/>
              <a:t>dentify</a:t>
            </a:r>
            <a:r>
              <a:rPr lang="en-US" b="1" dirty="0" smtClean="0"/>
              <a:t> </a:t>
            </a:r>
            <a:r>
              <a:rPr lang="en-US" b="1" dirty="0"/>
              <a:t>the answers</a:t>
            </a:r>
          </a:p>
          <a:p>
            <a:pPr eaLnBrk="1" hangingPunct="1">
              <a:lnSpc>
                <a:spcPct val="110000"/>
              </a:lnSpc>
              <a:buFont typeface="Wingdings" charset="2"/>
              <a:buNone/>
            </a:pPr>
            <a:r>
              <a:rPr lang="en-US" b="1" dirty="0"/>
              <a:t>Step 5</a:t>
            </a:r>
            <a:r>
              <a:rPr lang="en-US" b="1" dirty="0" smtClean="0"/>
              <a:t>:  </a:t>
            </a:r>
            <a:r>
              <a:rPr lang="en-US" sz="4800" b="1" dirty="0" smtClean="0">
                <a:solidFill>
                  <a:srgbClr val="FF3300"/>
                </a:solidFill>
              </a:rPr>
              <a:t>T </a:t>
            </a:r>
            <a:r>
              <a:rPr lang="en-US" b="1" dirty="0" err="1" smtClean="0"/>
              <a:t>alk</a:t>
            </a:r>
            <a:r>
              <a:rPr lang="en-US" b="1" dirty="0" smtClean="0"/>
              <a:t> </a:t>
            </a:r>
            <a:r>
              <a:rPr lang="en-US" b="1" dirty="0"/>
              <a:t>about the answers</a:t>
            </a:r>
          </a:p>
        </p:txBody>
      </p:sp>
      <p:sp>
        <p:nvSpPr>
          <p:cNvPr id="6" name="Footer Placeholder 5"/>
          <p:cNvSpPr>
            <a:spLocks noGrp="1"/>
          </p:cNvSpPr>
          <p:nvPr>
            <p:ph type="ftr" sz="quarter" idx="11"/>
          </p:nvPr>
        </p:nvSpPr>
        <p:spPr/>
        <p:txBody>
          <a:bodyPr/>
          <a:lstStyle/>
          <a:p>
            <a:r>
              <a:rPr lang="en-US" smtClean="0"/>
              <a:t>© University of Kansas Center for Research on Learning - 2012</a:t>
            </a:r>
            <a:endParaRPr lang="en-US" dirty="0"/>
          </a:p>
        </p:txBody>
      </p:sp>
      <p:sp>
        <p:nvSpPr>
          <p:cNvPr id="5" name="Rectangle 4"/>
          <p:cNvSpPr/>
          <p:nvPr/>
        </p:nvSpPr>
        <p:spPr>
          <a:xfrm>
            <a:off x="2127976" y="1708150"/>
            <a:ext cx="606358" cy="4367509"/>
          </a:xfrm>
          <a:prstGeom prst="rect">
            <a:avLst/>
          </a:prstGeom>
          <a:no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n>
                <a:solidFill>
                  <a:schemeClr val="tx1"/>
                </a:solidFill>
              </a:ln>
              <a:no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4035">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304800"/>
            <a:ext cx="9144000" cy="1143000"/>
          </a:xfrm>
        </p:spPr>
        <p:txBody>
          <a:bodyPr>
            <a:normAutofit fontScale="90000"/>
          </a:bodyPr>
          <a:lstStyle/>
          <a:p>
            <a:pPr eaLnBrk="1" hangingPunct="1">
              <a:defRPr/>
            </a:pPr>
            <a:r>
              <a:rPr lang="en-US" sz="4000" b="1">
                <a:solidFill>
                  <a:srgbClr val="FF3300"/>
                </a:solidFill>
                <a:effectLst>
                  <a:outerShdw blurRad="38100" dist="38100" dir="2700000" algn="tl">
                    <a:srgbClr val="DDDDDD"/>
                  </a:outerShdw>
                </a:effectLst>
              </a:rPr>
              <a:t>Steps for the </a:t>
            </a:r>
            <a:br>
              <a:rPr lang="en-US" sz="4000" b="1">
                <a:solidFill>
                  <a:srgbClr val="FF3300"/>
                </a:solidFill>
                <a:effectLst>
                  <a:outerShdw blurRad="38100" dist="38100" dir="2700000" algn="tl">
                    <a:srgbClr val="DDDDDD"/>
                  </a:outerShdw>
                </a:effectLst>
              </a:rPr>
            </a:br>
            <a:r>
              <a:rPr lang="en-US" sz="4000" b="1">
                <a:solidFill>
                  <a:srgbClr val="FF3300"/>
                </a:solidFill>
                <a:effectLst>
                  <a:outerShdw blurRad="38100" dist="38100" dir="2700000" algn="tl">
                    <a:srgbClr val="DDDDDD"/>
                  </a:outerShdw>
                </a:effectLst>
              </a:rPr>
              <a:t>Self-Questioning Strategy</a:t>
            </a:r>
          </a:p>
        </p:txBody>
      </p:sp>
      <p:sp>
        <p:nvSpPr>
          <p:cNvPr id="81923" name="Rectangle 3"/>
          <p:cNvSpPr>
            <a:spLocks noGrp="1" noChangeArrowheads="1"/>
          </p:cNvSpPr>
          <p:nvPr>
            <p:ph type="body" idx="1"/>
          </p:nvPr>
        </p:nvSpPr>
        <p:spPr>
          <a:xfrm>
            <a:off x="685800" y="1708150"/>
            <a:ext cx="7772400" cy="4648200"/>
          </a:xfrm>
        </p:spPr>
        <p:txBody>
          <a:bodyPr>
            <a:normAutofit lnSpcReduction="10000"/>
          </a:bodyPr>
          <a:lstStyle/>
          <a:p>
            <a:pPr eaLnBrk="1" hangingPunct="1">
              <a:lnSpc>
                <a:spcPct val="110000"/>
              </a:lnSpc>
              <a:buFont typeface="Wingdings" charset="2"/>
              <a:buNone/>
            </a:pPr>
            <a:r>
              <a:rPr lang="en-US" b="1" u="sng" dirty="0"/>
              <a:t>Step 1:	</a:t>
            </a:r>
            <a:r>
              <a:rPr lang="en-US" sz="4800" b="1" u="sng" dirty="0">
                <a:solidFill>
                  <a:srgbClr val="FF3300"/>
                </a:solidFill>
              </a:rPr>
              <a:t>A</a:t>
            </a:r>
            <a:r>
              <a:rPr lang="en-US" b="1" u="sng" dirty="0"/>
              <a:t>ttend to clues as you read</a:t>
            </a:r>
          </a:p>
          <a:p>
            <a:pPr eaLnBrk="1" hangingPunct="1">
              <a:lnSpc>
                <a:spcPct val="110000"/>
              </a:lnSpc>
              <a:buFont typeface="Wingdings" charset="2"/>
              <a:buNone/>
            </a:pPr>
            <a:r>
              <a:rPr lang="en-US" b="1" dirty="0"/>
              <a:t>Step 2:	</a:t>
            </a:r>
            <a:r>
              <a:rPr lang="en-US" sz="4800" b="1" dirty="0">
                <a:solidFill>
                  <a:srgbClr val="FF3300"/>
                </a:solidFill>
              </a:rPr>
              <a:t>S</a:t>
            </a:r>
            <a:r>
              <a:rPr lang="en-US" b="1" dirty="0"/>
              <a:t>ay some questions</a:t>
            </a:r>
          </a:p>
          <a:p>
            <a:pPr eaLnBrk="1" hangingPunct="1">
              <a:lnSpc>
                <a:spcPct val="110000"/>
              </a:lnSpc>
              <a:buFont typeface="Wingdings" charset="2"/>
              <a:buNone/>
            </a:pPr>
            <a:r>
              <a:rPr lang="en-US" b="1" dirty="0"/>
              <a:t>Step 3:	</a:t>
            </a:r>
            <a:r>
              <a:rPr lang="en-US" sz="4800" b="1" dirty="0">
                <a:solidFill>
                  <a:srgbClr val="FF3300"/>
                </a:solidFill>
              </a:rPr>
              <a:t>K</a:t>
            </a:r>
            <a:r>
              <a:rPr lang="en-US" b="1" dirty="0"/>
              <a:t>eep predictions in mind</a:t>
            </a:r>
          </a:p>
          <a:p>
            <a:pPr eaLnBrk="1" hangingPunct="1">
              <a:lnSpc>
                <a:spcPct val="110000"/>
              </a:lnSpc>
              <a:buFont typeface="Wingdings" charset="2"/>
              <a:buNone/>
            </a:pPr>
            <a:r>
              <a:rPr lang="en-US" b="1" dirty="0"/>
              <a:t>Step 4:	 </a:t>
            </a:r>
            <a:r>
              <a:rPr lang="en-US" sz="4800" b="1" dirty="0">
                <a:solidFill>
                  <a:srgbClr val="FF3300"/>
                </a:solidFill>
              </a:rPr>
              <a:t>I</a:t>
            </a:r>
            <a:r>
              <a:rPr lang="en-US" b="1" dirty="0"/>
              <a:t>dentify the answers</a:t>
            </a:r>
          </a:p>
          <a:p>
            <a:pPr eaLnBrk="1" hangingPunct="1">
              <a:lnSpc>
                <a:spcPct val="110000"/>
              </a:lnSpc>
              <a:buFont typeface="Wingdings" charset="2"/>
              <a:buNone/>
            </a:pPr>
            <a:r>
              <a:rPr lang="en-US" b="1" dirty="0"/>
              <a:t>Step 5:	</a:t>
            </a:r>
            <a:r>
              <a:rPr lang="en-US" sz="4800" b="1" dirty="0">
                <a:solidFill>
                  <a:srgbClr val="FF3300"/>
                </a:solidFill>
              </a:rPr>
              <a:t>T</a:t>
            </a:r>
            <a:r>
              <a:rPr lang="en-US" b="1" dirty="0"/>
              <a:t>alk about the answers</a:t>
            </a:r>
          </a:p>
        </p:txBody>
      </p:sp>
      <p:sp>
        <p:nvSpPr>
          <p:cNvPr id="5" name="Footer Placeholder 4"/>
          <p:cNvSpPr>
            <a:spLocks noGrp="1"/>
          </p:cNvSpPr>
          <p:nvPr>
            <p:ph type="ftr" sz="quarter" idx="11"/>
          </p:nvPr>
        </p:nvSpPr>
        <p:spPr/>
        <p:txBody>
          <a:bodyPr/>
          <a:lstStyle/>
          <a:p>
            <a:r>
              <a:rPr lang="en-US" smtClean="0"/>
              <a:t>© University of Kansas Center for Research on Learning - 2012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8229600" cy="766577"/>
          </a:xfrm>
        </p:spPr>
        <p:txBody>
          <a:bodyPr>
            <a:normAutofit fontScale="90000"/>
          </a:bodyPr>
          <a:lstStyle/>
          <a:p>
            <a:r>
              <a:rPr lang="en-US" dirty="0" smtClean="0"/>
              <a:t>Clues make you wonder.</a:t>
            </a:r>
            <a:br>
              <a:rPr lang="en-US" dirty="0" smtClean="0"/>
            </a:br>
            <a:endParaRPr lang="en-US" dirty="0"/>
          </a:p>
        </p:txBody>
      </p:sp>
      <p:sp>
        <p:nvSpPr>
          <p:cNvPr id="5" name="Footer Placeholder 4"/>
          <p:cNvSpPr>
            <a:spLocks noGrp="1"/>
          </p:cNvSpPr>
          <p:nvPr>
            <p:ph type="ftr" sz="quarter" idx="11"/>
          </p:nvPr>
        </p:nvSpPr>
        <p:spPr/>
        <p:txBody>
          <a:bodyPr/>
          <a:lstStyle/>
          <a:p>
            <a:r>
              <a:rPr lang="en-US" smtClean="0"/>
              <a:t>© University of Kansas Center for Research on Learning - 2012</a:t>
            </a:r>
            <a:endParaRPr lang="en-US" dirty="0"/>
          </a:p>
        </p:txBody>
      </p:sp>
      <p:sp>
        <p:nvSpPr>
          <p:cNvPr id="6" name="Title 1"/>
          <p:cNvSpPr txBox="1">
            <a:spLocks/>
          </p:cNvSpPr>
          <p:nvPr/>
        </p:nvSpPr>
        <p:spPr>
          <a:xfrm>
            <a:off x="457200" y="952686"/>
            <a:ext cx="8229600" cy="766577"/>
          </a:xfrm>
          <a:prstGeom prst="rect">
            <a:avLst/>
          </a:prstGeom>
        </p:spPr>
        <p:txBody>
          <a:bodyPr vert="horz" lIns="91440" tIns="45720" rIns="91440" bIns="45720" rtlCol="0" anchor="ctr">
            <a:normAutofit fontScale="6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Look at the picture.  What clues make you wonder?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Content Placeholder 7" descr="African Lion.jpg"/>
          <p:cNvPicPr>
            <a:picLocks noGrp="1" noChangeAspect="1"/>
          </p:cNvPicPr>
          <p:nvPr>
            <p:ph idx="1"/>
          </p:nvPr>
        </p:nvPicPr>
        <p:blipFill>
          <a:blip r:embed="rId2"/>
          <a:srcRect l="-10564" r="-10564"/>
          <a:stretch>
            <a:fillRect/>
          </a:stretch>
        </p:blip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4" name="Picture 4" descr="tsunami03"/>
          <p:cNvPicPr>
            <a:picLocks noChangeAspect="1" noChangeArrowheads="1"/>
          </p:cNvPicPr>
          <p:nvPr/>
        </p:nvPicPr>
        <p:blipFill>
          <a:blip r:embed="rId3"/>
          <a:srcRect/>
          <a:stretch>
            <a:fillRect/>
          </a:stretch>
        </p:blipFill>
        <p:spPr bwMode="auto">
          <a:xfrm>
            <a:off x="778583" y="1292937"/>
            <a:ext cx="7607469" cy="5089262"/>
          </a:xfrm>
          <a:prstGeom prst="rect">
            <a:avLst/>
          </a:prstGeom>
          <a:noFill/>
          <a:ln w="9525">
            <a:noFill/>
            <a:miter lim="800000"/>
            <a:headEnd/>
            <a:tailEnd/>
          </a:ln>
        </p:spPr>
      </p:pic>
      <p:sp>
        <p:nvSpPr>
          <p:cNvPr id="5" name="Title 1"/>
          <p:cNvSpPr txBox="1">
            <a:spLocks/>
          </p:cNvSpPr>
          <p:nvPr/>
        </p:nvSpPr>
        <p:spPr>
          <a:xfrm>
            <a:off x="457200" y="660400"/>
            <a:ext cx="8229600" cy="114300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What clues make you wonder?</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advTm="6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5|1.7|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529</TotalTime>
  <Words>1551</Words>
  <Application>Microsoft Macintosh PowerPoint</Application>
  <PresentationFormat>On-screen Show (4:3)</PresentationFormat>
  <Paragraphs>221</Paragraphs>
  <Slides>36</Slides>
  <Notes>14</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Office Theme</vt:lpstr>
      <vt:lpstr>The Self Questioning Strategy</vt:lpstr>
      <vt:lpstr>The Self Questioning Strategy will help you</vt:lpstr>
      <vt:lpstr>You can use the strategy  when you read </vt:lpstr>
      <vt:lpstr>The strategy will help you learn to</vt:lpstr>
      <vt:lpstr>Slide 5</vt:lpstr>
      <vt:lpstr>Steps for the  Self-Questioning Strategy</vt:lpstr>
      <vt:lpstr>Steps for the  Self-Questioning Strategy</vt:lpstr>
      <vt:lpstr>Clues make you wonder. </vt:lpstr>
      <vt:lpstr>Slide 9</vt:lpstr>
      <vt:lpstr>Slide 10</vt:lpstr>
      <vt:lpstr>What Do You Wonder?      </vt:lpstr>
      <vt:lpstr>Authors often use the  first sentence of a passage or paragraph to give you clues about its meaning.</vt:lpstr>
      <vt:lpstr>Look for word clues.</vt:lpstr>
      <vt:lpstr>Attend to Visual Clues   </vt:lpstr>
      <vt:lpstr>Sometimes parts of speech can act as clues.</vt:lpstr>
      <vt:lpstr>Look for word clues – different types of words.</vt:lpstr>
      <vt:lpstr>Steps for the  Self-Questioning Strategy</vt:lpstr>
      <vt:lpstr>Slide 18</vt:lpstr>
      <vt:lpstr>What kind of questions could you ask?</vt:lpstr>
      <vt:lpstr>Slide 20</vt:lpstr>
      <vt:lpstr>Slide 21</vt:lpstr>
      <vt:lpstr>Steps for the  Self-Questioning Strategy</vt:lpstr>
      <vt:lpstr>STEP 3</vt:lpstr>
      <vt:lpstr>A prediction is  an  educated guess</vt:lpstr>
      <vt:lpstr>Clues … Questions … Predictions</vt:lpstr>
      <vt:lpstr>I’m going to show you a passage.</vt:lpstr>
      <vt:lpstr>They look like aliens from a Star Wars movie.  They wear body armor from their shoulders down to their shins.  Thick pads  shield their chests, hips, arms, and  legs.  The special gloves they wear  have padding on each finger.   On their heads they display space-age helmets designed to protect the face as well as the head. </vt:lpstr>
      <vt:lpstr>Steps for the  Self-Questioning Strategy</vt:lpstr>
      <vt:lpstr>Slide 29</vt:lpstr>
      <vt:lpstr>They look like aliens from a Star Wars movie.  They wear body armor from their shoulders down to their shins.  Thick pads  shield their chests, hips, arms, and  legs.  The special gloves they wear  have padding on each finger.   On their heads they display space-age helmets designed to protect the face as well as the head. </vt:lpstr>
      <vt:lpstr>Slide 31</vt:lpstr>
      <vt:lpstr>Steps for the  Self-Questioning Strategy</vt:lpstr>
      <vt:lpstr>Slide 33</vt:lpstr>
      <vt:lpstr>Slide 34</vt:lpstr>
      <vt:lpstr>Steps for the  Self-Questioning Strategy</vt:lpstr>
      <vt:lpstr>The Self Questioning Strategy will help us understand  what we read.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Graner User</dc:creator>
  <cp:lastModifiedBy>Pam Leitzell</cp:lastModifiedBy>
  <cp:revision>17</cp:revision>
  <dcterms:created xsi:type="dcterms:W3CDTF">2016-12-08T19:59:37Z</dcterms:created>
  <dcterms:modified xsi:type="dcterms:W3CDTF">2016-12-08T20:01:22Z</dcterms:modified>
</cp:coreProperties>
</file>