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Default Extension="doc" ContentType="application/msword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7" r:id="rId2"/>
    <p:sldId id="338" r:id="rId3"/>
    <p:sldId id="341" r:id="rId4"/>
    <p:sldId id="339" r:id="rId5"/>
    <p:sldId id="340" r:id="rId6"/>
    <p:sldId id="342" r:id="rId7"/>
    <p:sldId id="343" r:id="rId8"/>
    <p:sldId id="345" r:id="rId9"/>
    <p:sldId id="344" r:id="rId10"/>
    <p:sldId id="324" r:id="rId11"/>
    <p:sldId id="325" r:id="rId12"/>
    <p:sldId id="326" r:id="rId13"/>
    <p:sldId id="327" r:id="rId14"/>
    <p:sldId id="328" r:id="rId15"/>
    <p:sldId id="329" r:id="rId16"/>
    <p:sldId id="346" r:id="rId17"/>
    <p:sldId id="331" r:id="rId18"/>
    <p:sldId id="347" r:id="rId19"/>
    <p:sldId id="333" r:id="rId20"/>
    <p:sldId id="335" r:id="rId21"/>
    <p:sldId id="336" r:id="rId22"/>
    <p:sldId id="34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F516F-654F-5346-856A-B8D1BD42B57B}" type="datetimeFigureOut">
              <a:rPr lang="en-US" smtClean="0"/>
              <a:pPr/>
              <a:t>10/14/12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D31B7-ABC5-4345-B180-00031BB94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8051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1125E-F056-9F4E-A20A-126A8C052BB1}" type="datetimeFigureOut">
              <a:rPr lang="en-US" smtClean="0"/>
              <a:pPr/>
              <a:t>10/14/12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7D1DF-54D0-7C40-AED8-3A5C98B03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5317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BF2F9-3144-3348-ACE8-65F92973DC33}" type="slidenum"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pPr/>
              <a:t>1</a:t>
            </a:fld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t>Mike 10 minutes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108C3-31F4-1C4E-AC01-500B4649E02E}" type="slidenum"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pPr/>
              <a:t>15</a:t>
            </a:fld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931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76AFC-2ECB-3044-878F-7131577E697A}" type="slidenum"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pPr/>
              <a:t>17</a:t>
            </a:fld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1136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t>An example- Jamal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6AF25-9AD0-224A-BF71-D7A8861AB18D}" type="slidenum"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pPr/>
              <a:t>19</a:t>
            </a:fld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1D877-7E73-2B47-A921-88C350DA9A9D}" type="slidenum"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pPr/>
              <a:t>20</a:t>
            </a:fld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1218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2439E-6D35-AB4C-8BCC-088CBB398630}" type="slidenum"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pPr/>
              <a:t>21</a:t>
            </a:fld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1341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ACBDD-1FA2-DB4B-943B-386C38347D1C}" type="slidenum"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pPr/>
              <a:t>2</a:t>
            </a:fld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ABB77-1065-4F40-AD37-5A30DCB1964A}" type="slidenum"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pPr/>
              <a:t>4</a:t>
            </a:fld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B9672-A8B8-2342-AAD5-E99D962816F7}" type="slidenum"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pPr/>
              <a:t>5</a:t>
            </a:fld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8559D-5614-934F-9ACA-D5E8C3A05E78}" type="slidenum"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pPr/>
              <a:t>10</a:t>
            </a:fld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t>How tress are built/drawn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AEC6A7-0464-CC44-8327-6501F607EDE3}" type="slidenum"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pPr/>
              <a:t>11</a:t>
            </a:fld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CC787-60F7-474F-AD9D-04E4973FA37D}" type="slidenum"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pPr/>
              <a:t>12</a:t>
            </a:fld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BD5C9-9023-B349-890C-56172601F4C2}" type="slidenum"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pPr/>
              <a:t>13</a:t>
            </a:fld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F4434-BCF4-7F4A-9FCF-B2D01792AB1E}" type="slidenum">
              <a:rPr lang="en-US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pPr/>
              <a:t>14</a:t>
            </a:fld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9702" y="6437410"/>
            <a:ext cx="1071097" cy="365125"/>
          </a:xfrm>
        </p:spPr>
        <p:txBody>
          <a:bodyPr/>
          <a:lstStyle>
            <a:lvl1pPr>
              <a:defRPr sz="1000"/>
            </a:lvl1pPr>
          </a:lstStyle>
          <a:p>
            <a:fld id="{3DF1011D-BEC0-4F43-ABD6-86BFB9E80905}" type="datetime1">
              <a:rPr lang="en-US" smtClean="0"/>
              <a:pPr/>
              <a:t>10/14/12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7248" y="6396880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202E3643-EB1A-A34D-BF05-129A3150AC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179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6C1-54E1-D34E-81C2-EF5786B47EE2}" type="datetime1">
              <a:rPr lang="en-US" smtClean="0"/>
              <a:pPr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820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A6B4-6DB4-634F-80F3-1DA7E93B62E5}" type="datetime1">
              <a:rPr lang="en-US" smtClean="0"/>
              <a:pPr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691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1793-A193-F74D-BF1F-4948681C9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DB63-15E4-8748-9F35-313A6E407D51}" type="datetime1">
              <a:rPr lang="en-US" smtClean="0"/>
              <a:pPr/>
              <a:t>10/14/12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44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F566-4064-F942-B384-5639A25ECDE3}" type="datetime1">
              <a:rPr lang="en-US" smtClean="0"/>
              <a:pPr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15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BDCF-D6A3-D44C-969D-E5EECBF4E768}" type="datetime1">
              <a:rPr lang="en-US" smtClean="0"/>
              <a:pPr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831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071-6AE6-A748-B814-2D095871B71F}" type="datetime1">
              <a:rPr lang="en-US" smtClean="0"/>
              <a:pPr/>
              <a:t>10/14/12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542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B5F7-393C-2D4E-8CC4-DBFE6B2816B1}" type="datetime1">
              <a:rPr lang="en-US" smtClean="0"/>
              <a:pPr/>
              <a:t>10/14/12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281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13CC-DD6E-C146-9943-19022DBA8E36}" type="datetime1">
              <a:rPr lang="en-US" smtClean="0"/>
              <a:pPr/>
              <a:t>10/14/12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938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3043-A6CD-3D46-B1E2-87FFD8DE4F8E}" type="datetime1">
              <a:rPr lang="en-US" smtClean="0"/>
              <a:pPr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956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273-65B1-9843-BE52-BA942B941D08}" type="datetime1">
              <a:rPr lang="en-US" smtClean="0"/>
              <a:pPr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972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4D8BD-D10F-0A4D-B6C8-E9C1A38565A9}" type="datetime1">
              <a:rPr lang="en-US" smtClean="0"/>
              <a:pPr/>
              <a:t>10/14/12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7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E3643-EB1A-A34D-BF05-129A3150AC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188326" y="6356350"/>
            <a:ext cx="2229476" cy="36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076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7800" y="2530888"/>
            <a:ext cx="35380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87573" y="640747"/>
            <a:ext cx="9982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FF6911"/>
                </a:solidFill>
                <a:latin typeface="Bodoni SvtyTwo ITC TT-BookIta" pitchFamily="48" charset="0"/>
              </a:rPr>
              <a:t>Introducing The </a:t>
            </a:r>
            <a:b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FF6911"/>
                </a:solidFill>
                <a:latin typeface="Bodoni SvtyTwo ITC TT-BookIta" pitchFamily="48" charset="0"/>
              </a:rPr>
            </a:br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FF6911"/>
                </a:solidFill>
                <a:latin typeface="Bodoni SvtyTwo ITC TT-BookIta" pitchFamily="48" charset="0"/>
              </a:rPr>
              <a:t>Possible Selves Strategy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325872" y="304800"/>
            <a:ext cx="4443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81D"/>
                </a:solidFill>
              </a:rPr>
              <a:t>The </a:t>
            </a:r>
            <a:r>
              <a:rPr lang="en-US" sz="2800" b="1" dirty="0">
                <a:solidFill>
                  <a:srgbClr val="FFF81D"/>
                </a:solidFill>
              </a:rPr>
              <a:t>Possible Selves Tree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81923" name="Freeform 3"/>
          <p:cNvSpPr>
            <a:spLocks/>
          </p:cNvSpPr>
          <p:nvPr/>
        </p:nvSpPr>
        <p:spPr bwMode="auto">
          <a:xfrm>
            <a:off x="152400" y="5092700"/>
            <a:ext cx="4611688" cy="74613"/>
          </a:xfrm>
          <a:custGeom>
            <a:avLst/>
            <a:gdLst>
              <a:gd name="T0" fmla="*/ 2147483647 w 2352"/>
              <a:gd name="T1" fmla="*/ 2147483647 h 64"/>
              <a:gd name="T2" fmla="*/ 2147483647 w 2352"/>
              <a:gd name="T3" fmla="*/ 2147483647 h 64"/>
              <a:gd name="T4" fmla="*/ 2147483647 w 2352"/>
              <a:gd name="T5" fmla="*/ 2147483647 h 64"/>
              <a:gd name="T6" fmla="*/ 2147483647 w 2352"/>
              <a:gd name="T7" fmla="*/ 2147483647 h 64"/>
              <a:gd name="T8" fmla="*/ 0 w 2352"/>
              <a:gd name="T9" fmla="*/ 2147483647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2"/>
              <a:gd name="T16" fmla="*/ 0 h 64"/>
              <a:gd name="T17" fmla="*/ 2352 w 2352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2" h="64">
                <a:moveTo>
                  <a:pt x="2352" y="56"/>
                </a:moveTo>
                <a:cubicBezTo>
                  <a:pt x="2276" y="36"/>
                  <a:pt x="2200" y="16"/>
                  <a:pt x="1968" y="8"/>
                </a:cubicBezTo>
                <a:cubicBezTo>
                  <a:pt x="1736" y="0"/>
                  <a:pt x="1256" y="0"/>
                  <a:pt x="960" y="8"/>
                </a:cubicBezTo>
                <a:cubicBezTo>
                  <a:pt x="664" y="16"/>
                  <a:pt x="352" y="48"/>
                  <a:pt x="192" y="56"/>
                </a:cubicBezTo>
                <a:cubicBezTo>
                  <a:pt x="32" y="64"/>
                  <a:pt x="16" y="60"/>
                  <a:pt x="0" y="56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4" name="Freeform 4"/>
          <p:cNvSpPr>
            <a:spLocks/>
          </p:cNvSpPr>
          <p:nvPr/>
        </p:nvSpPr>
        <p:spPr bwMode="auto">
          <a:xfrm>
            <a:off x="6248400" y="5029200"/>
            <a:ext cx="2536825" cy="152400"/>
          </a:xfrm>
          <a:custGeom>
            <a:avLst/>
            <a:gdLst>
              <a:gd name="T0" fmla="*/ 0 w 2400"/>
              <a:gd name="T1" fmla="*/ 2147483647 h 360"/>
              <a:gd name="T2" fmla="*/ 2147483647 w 2400"/>
              <a:gd name="T3" fmla="*/ 2147483647 h 360"/>
              <a:gd name="T4" fmla="*/ 2147483647 w 2400"/>
              <a:gd name="T5" fmla="*/ 2147483647 h 360"/>
              <a:gd name="T6" fmla="*/ 2147483647 w 2400"/>
              <a:gd name="T7" fmla="*/ 2147483647 h 360"/>
              <a:gd name="T8" fmla="*/ 2147483647 w 2400"/>
              <a:gd name="T9" fmla="*/ 2147483647 h 360"/>
              <a:gd name="T10" fmla="*/ 2147483647 w 2400"/>
              <a:gd name="T11" fmla="*/ 2147483647 h 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0"/>
              <a:gd name="T19" fmla="*/ 0 h 360"/>
              <a:gd name="T20" fmla="*/ 2400 w 2400"/>
              <a:gd name="T21" fmla="*/ 360 h 3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0" h="360">
                <a:moveTo>
                  <a:pt x="0" y="320"/>
                </a:moveTo>
                <a:cubicBezTo>
                  <a:pt x="112" y="296"/>
                  <a:pt x="224" y="272"/>
                  <a:pt x="432" y="272"/>
                </a:cubicBezTo>
                <a:cubicBezTo>
                  <a:pt x="640" y="272"/>
                  <a:pt x="1032" y="360"/>
                  <a:pt x="1248" y="320"/>
                </a:cubicBezTo>
                <a:cubicBezTo>
                  <a:pt x="1464" y="280"/>
                  <a:pt x="1584" y="64"/>
                  <a:pt x="1728" y="32"/>
                </a:cubicBezTo>
                <a:cubicBezTo>
                  <a:pt x="1872" y="0"/>
                  <a:pt x="2000" y="96"/>
                  <a:pt x="2112" y="128"/>
                </a:cubicBezTo>
                <a:cubicBezTo>
                  <a:pt x="2224" y="160"/>
                  <a:pt x="2312" y="192"/>
                  <a:pt x="2400" y="224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5" name="Freeform 5"/>
          <p:cNvSpPr>
            <a:spLocks/>
          </p:cNvSpPr>
          <p:nvPr/>
        </p:nvSpPr>
        <p:spPr bwMode="auto">
          <a:xfrm>
            <a:off x="5159375" y="3338513"/>
            <a:ext cx="3057525" cy="1868487"/>
          </a:xfrm>
          <a:custGeom>
            <a:avLst/>
            <a:gdLst>
              <a:gd name="T0" fmla="*/ 2147483647 w 1926"/>
              <a:gd name="T1" fmla="*/ 2147483647 h 1177"/>
              <a:gd name="T2" fmla="*/ 2147483647 w 1926"/>
              <a:gd name="T3" fmla="*/ 2147483647 h 1177"/>
              <a:gd name="T4" fmla="*/ 2147483647 w 1926"/>
              <a:gd name="T5" fmla="*/ 2147483647 h 1177"/>
              <a:gd name="T6" fmla="*/ 2147483647 w 1926"/>
              <a:gd name="T7" fmla="*/ 2147483647 h 1177"/>
              <a:gd name="T8" fmla="*/ 2147483647 w 1926"/>
              <a:gd name="T9" fmla="*/ 2147483647 h 1177"/>
              <a:gd name="T10" fmla="*/ 2147483647 w 1926"/>
              <a:gd name="T11" fmla="*/ 2147483647 h 1177"/>
              <a:gd name="T12" fmla="*/ 2147483647 w 1926"/>
              <a:gd name="T13" fmla="*/ 2147483647 h 1177"/>
              <a:gd name="T14" fmla="*/ 2147483647 w 1926"/>
              <a:gd name="T15" fmla="*/ 2147483647 h 1177"/>
              <a:gd name="T16" fmla="*/ 2147483647 w 1926"/>
              <a:gd name="T17" fmla="*/ 2147483647 h 1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6"/>
              <a:gd name="T28" fmla="*/ 0 h 1177"/>
              <a:gd name="T29" fmla="*/ 1926 w 1926"/>
              <a:gd name="T30" fmla="*/ 1177 h 1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6" h="1177">
                <a:moveTo>
                  <a:pt x="810" y="1177"/>
                </a:moveTo>
                <a:cubicBezTo>
                  <a:pt x="587" y="1110"/>
                  <a:pt x="364" y="1043"/>
                  <a:pt x="234" y="959"/>
                </a:cubicBezTo>
                <a:cubicBezTo>
                  <a:pt x="104" y="875"/>
                  <a:pt x="54" y="775"/>
                  <a:pt x="27" y="671"/>
                </a:cubicBezTo>
                <a:cubicBezTo>
                  <a:pt x="0" y="567"/>
                  <a:pt x="14" y="427"/>
                  <a:pt x="73" y="337"/>
                </a:cubicBezTo>
                <a:cubicBezTo>
                  <a:pt x="132" y="247"/>
                  <a:pt x="227" y="179"/>
                  <a:pt x="378" y="130"/>
                </a:cubicBezTo>
                <a:cubicBezTo>
                  <a:pt x="529" y="81"/>
                  <a:pt x="804" y="65"/>
                  <a:pt x="977" y="44"/>
                </a:cubicBezTo>
                <a:cubicBezTo>
                  <a:pt x="1150" y="23"/>
                  <a:pt x="1286" y="6"/>
                  <a:pt x="1414" y="3"/>
                </a:cubicBezTo>
                <a:cubicBezTo>
                  <a:pt x="1542" y="0"/>
                  <a:pt x="1663" y="10"/>
                  <a:pt x="1748" y="26"/>
                </a:cubicBezTo>
                <a:cubicBezTo>
                  <a:pt x="1833" y="42"/>
                  <a:pt x="1879" y="71"/>
                  <a:pt x="1926" y="101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6" name="Freeform 6"/>
          <p:cNvSpPr>
            <a:spLocks/>
          </p:cNvSpPr>
          <p:nvPr/>
        </p:nvSpPr>
        <p:spPr bwMode="auto">
          <a:xfrm>
            <a:off x="1181100" y="3051175"/>
            <a:ext cx="3692525" cy="2165350"/>
          </a:xfrm>
          <a:custGeom>
            <a:avLst/>
            <a:gdLst>
              <a:gd name="T0" fmla="*/ 0 w 2326"/>
              <a:gd name="T1" fmla="*/ 2147483647 h 1364"/>
              <a:gd name="T2" fmla="*/ 2147483647 w 2326"/>
              <a:gd name="T3" fmla="*/ 0 h 1364"/>
              <a:gd name="T4" fmla="*/ 2147483647 w 2326"/>
              <a:gd name="T5" fmla="*/ 2147483647 h 1364"/>
              <a:gd name="T6" fmla="*/ 2147483647 w 2326"/>
              <a:gd name="T7" fmla="*/ 2147483647 h 1364"/>
              <a:gd name="T8" fmla="*/ 2147483647 w 2326"/>
              <a:gd name="T9" fmla="*/ 2147483647 h 1364"/>
              <a:gd name="T10" fmla="*/ 2147483647 w 2326"/>
              <a:gd name="T11" fmla="*/ 2147483647 h 1364"/>
              <a:gd name="T12" fmla="*/ 2147483647 w 2326"/>
              <a:gd name="T13" fmla="*/ 2147483647 h 1364"/>
              <a:gd name="T14" fmla="*/ 2147483647 w 2326"/>
              <a:gd name="T15" fmla="*/ 2147483647 h 13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6"/>
              <a:gd name="T25" fmla="*/ 0 h 1364"/>
              <a:gd name="T26" fmla="*/ 2326 w 2326"/>
              <a:gd name="T27" fmla="*/ 1364 h 13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6" h="1364">
                <a:moveTo>
                  <a:pt x="0" y="18"/>
                </a:moveTo>
                <a:cubicBezTo>
                  <a:pt x="101" y="9"/>
                  <a:pt x="202" y="0"/>
                  <a:pt x="277" y="0"/>
                </a:cubicBezTo>
                <a:cubicBezTo>
                  <a:pt x="352" y="0"/>
                  <a:pt x="362" y="4"/>
                  <a:pt x="449" y="18"/>
                </a:cubicBezTo>
                <a:cubicBezTo>
                  <a:pt x="536" y="32"/>
                  <a:pt x="620" y="48"/>
                  <a:pt x="800" y="87"/>
                </a:cubicBezTo>
                <a:cubicBezTo>
                  <a:pt x="980" y="126"/>
                  <a:pt x="1313" y="150"/>
                  <a:pt x="1526" y="253"/>
                </a:cubicBezTo>
                <a:cubicBezTo>
                  <a:pt x="1739" y="356"/>
                  <a:pt x="1958" y="550"/>
                  <a:pt x="2078" y="708"/>
                </a:cubicBezTo>
                <a:cubicBezTo>
                  <a:pt x="2198" y="866"/>
                  <a:pt x="2204" y="1094"/>
                  <a:pt x="2245" y="1203"/>
                </a:cubicBezTo>
                <a:cubicBezTo>
                  <a:pt x="2286" y="1312"/>
                  <a:pt x="2306" y="1338"/>
                  <a:pt x="2326" y="1364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7" name="Freeform 7"/>
          <p:cNvSpPr>
            <a:spLocks/>
          </p:cNvSpPr>
          <p:nvPr/>
        </p:nvSpPr>
        <p:spPr bwMode="auto">
          <a:xfrm>
            <a:off x="1143000" y="1524000"/>
            <a:ext cx="3287713" cy="1577975"/>
          </a:xfrm>
          <a:custGeom>
            <a:avLst/>
            <a:gdLst>
              <a:gd name="T0" fmla="*/ 0 w 2008"/>
              <a:gd name="T1" fmla="*/ 2147483647 h 1120"/>
              <a:gd name="T2" fmla="*/ 2147483647 w 2008"/>
              <a:gd name="T3" fmla="*/ 2147483647 h 1120"/>
              <a:gd name="T4" fmla="*/ 2147483647 w 2008"/>
              <a:gd name="T5" fmla="*/ 2147483647 h 1120"/>
              <a:gd name="T6" fmla="*/ 2147483647 w 2008"/>
              <a:gd name="T7" fmla="*/ 2147483647 h 1120"/>
              <a:gd name="T8" fmla="*/ 2147483647 w 2008"/>
              <a:gd name="T9" fmla="*/ 2147483647 h 1120"/>
              <a:gd name="T10" fmla="*/ 2147483647 w 2008"/>
              <a:gd name="T11" fmla="*/ 0 h 11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8"/>
              <a:gd name="T19" fmla="*/ 0 h 1120"/>
              <a:gd name="T20" fmla="*/ 2008 w 2008"/>
              <a:gd name="T21" fmla="*/ 1120 h 11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8" h="1120">
                <a:moveTo>
                  <a:pt x="0" y="816"/>
                </a:moveTo>
                <a:cubicBezTo>
                  <a:pt x="228" y="772"/>
                  <a:pt x="456" y="728"/>
                  <a:pt x="672" y="720"/>
                </a:cubicBezTo>
                <a:cubicBezTo>
                  <a:pt x="888" y="712"/>
                  <a:pt x="1088" y="712"/>
                  <a:pt x="1296" y="768"/>
                </a:cubicBezTo>
                <a:cubicBezTo>
                  <a:pt x="1504" y="824"/>
                  <a:pt x="1832" y="1120"/>
                  <a:pt x="1920" y="1056"/>
                </a:cubicBezTo>
                <a:cubicBezTo>
                  <a:pt x="2008" y="992"/>
                  <a:pt x="1832" y="560"/>
                  <a:pt x="1824" y="384"/>
                </a:cubicBezTo>
                <a:cubicBezTo>
                  <a:pt x="1816" y="208"/>
                  <a:pt x="1844" y="104"/>
                  <a:pt x="1872" y="0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8" name="Freeform 8"/>
          <p:cNvSpPr>
            <a:spLocks/>
          </p:cNvSpPr>
          <p:nvPr/>
        </p:nvSpPr>
        <p:spPr bwMode="auto">
          <a:xfrm>
            <a:off x="4495800" y="1447800"/>
            <a:ext cx="3794125" cy="1827213"/>
          </a:xfrm>
          <a:custGeom>
            <a:avLst/>
            <a:gdLst>
              <a:gd name="T0" fmla="*/ 2147483647 w 2800"/>
              <a:gd name="T1" fmla="*/ 2147483647 h 1296"/>
              <a:gd name="T2" fmla="*/ 2147483647 w 2800"/>
              <a:gd name="T3" fmla="*/ 2147483647 h 1296"/>
              <a:gd name="T4" fmla="*/ 2147483647 w 2800"/>
              <a:gd name="T5" fmla="*/ 2147483647 h 1296"/>
              <a:gd name="T6" fmla="*/ 2147483647 w 2800"/>
              <a:gd name="T7" fmla="*/ 2147483647 h 1296"/>
              <a:gd name="T8" fmla="*/ 2147483647 w 2800"/>
              <a:gd name="T9" fmla="*/ 2147483647 h 1296"/>
              <a:gd name="T10" fmla="*/ 2147483647 w 2800"/>
              <a:gd name="T11" fmla="*/ 2147483647 h 1296"/>
              <a:gd name="T12" fmla="*/ 2147483647 w 2800"/>
              <a:gd name="T13" fmla="*/ 2147483647 h 1296"/>
              <a:gd name="T14" fmla="*/ 2147483647 w 2800"/>
              <a:gd name="T15" fmla="*/ 2147483647 h 1296"/>
              <a:gd name="T16" fmla="*/ 2147483647 w 2800"/>
              <a:gd name="T17" fmla="*/ 2147483647 h 1296"/>
              <a:gd name="T18" fmla="*/ 2147483647 w 2800"/>
              <a:gd name="T19" fmla="*/ 0 h 12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00"/>
              <a:gd name="T31" fmla="*/ 0 h 1296"/>
              <a:gd name="T32" fmla="*/ 2800 w 2800"/>
              <a:gd name="T33" fmla="*/ 1296 h 12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00" h="1296">
                <a:moveTo>
                  <a:pt x="2800" y="1296"/>
                </a:moveTo>
                <a:cubicBezTo>
                  <a:pt x="2700" y="1256"/>
                  <a:pt x="2600" y="1216"/>
                  <a:pt x="2464" y="1200"/>
                </a:cubicBezTo>
                <a:cubicBezTo>
                  <a:pt x="2328" y="1184"/>
                  <a:pt x="2152" y="1192"/>
                  <a:pt x="1984" y="1200"/>
                </a:cubicBezTo>
                <a:cubicBezTo>
                  <a:pt x="1816" y="1208"/>
                  <a:pt x="1632" y="1240"/>
                  <a:pt x="1456" y="1248"/>
                </a:cubicBezTo>
                <a:cubicBezTo>
                  <a:pt x="1280" y="1256"/>
                  <a:pt x="1120" y="1264"/>
                  <a:pt x="928" y="1248"/>
                </a:cubicBezTo>
                <a:cubicBezTo>
                  <a:pt x="736" y="1232"/>
                  <a:pt x="432" y="1184"/>
                  <a:pt x="304" y="1152"/>
                </a:cubicBezTo>
                <a:cubicBezTo>
                  <a:pt x="176" y="1120"/>
                  <a:pt x="192" y="1120"/>
                  <a:pt x="160" y="1056"/>
                </a:cubicBezTo>
                <a:cubicBezTo>
                  <a:pt x="128" y="992"/>
                  <a:pt x="136" y="872"/>
                  <a:pt x="112" y="768"/>
                </a:cubicBezTo>
                <a:cubicBezTo>
                  <a:pt x="88" y="664"/>
                  <a:pt x="32" y="560"/>
                  <a:pt x="16" y="432"/>
                </a:cubicBezTo>
                <a:cubicBezTo>
                  <a:pt x="0" y="304"/>
                  <a:pt x="16" y="72"/>
                  <a:pt x="16" y="0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2362200" y="2743200"/>
            <a:ext cx="894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Athlete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 rot="-775309">
            <a:off x="4933209" y="3320048"/>
            <a:ext cx="9412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Learner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 rot="4611051">
            <a:off x="3921125" y="2097088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04800" y="309563"/>
            <a:ext cx="845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F81D"/>
                </a:solidFill>
              </a:rPr>
              <a:t>Add Branches with Hopes and Expectations</a:t>
            </a:r>
            <a:endParaRPr lang="en-US" sz="1800"/>
          </a:p>
        </p:txBody>
      </p:sp>
      <p:sp>
        <p:nvSpPr>
          <p:cNvPr id="83971" name="Freeform 3"/>
          <p:cNvSpPr>
            <a:spLocks/>
          </p:cNvSpPr>
          <p:nvPr/>
        </p:nvSpPr>
        <p:spPr bwMode="auto">
          <a:xfrm>
            <a:off x="6400800" y="5562600"/>
            <a:ext cx="2536825" cy="152400"/>
          </a:xfrm>
          <a:custGeom>
            <a:avLst/>
            <a:gdLst>
              <a:gd name="T0" fmla="*/ 0 w 2400"/>
              <a:gd name="T1" fmla="*/ 2147483647 h 360"/>
              <a:gd name="T2" fmla="*/ 2147483647 w 2400"/>
              <a:gd name="T3" fmla="*/ 2147483647 h 360"/>
              <a:gd name="T4" fmla="*/ 2147483647 w 2400"/>
              <a:gd name="T5" fmla="*/ 2147483647 h 360"/>
              <a:gd name="T6" fmla="*/ 2147483647 w 2400"/>
              <a:gd name="T7" fmla="*/ 2147483647 h 360"/>
              <a:gd name="T8" fmla="*/ 2147483647 w 2400"/>
              <a:gd name="T9" fmla="*/ 2147483647 h 360"/>
              <a:gd name="T10" fmla="*/ 2147483647 w 2400"/>
              <a:gd name="T11" fmla="*/ 2147483647 h 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0"/>
              <a:gd name="T19" fmla="*/ 0 h 360"/>
              <a:gd name="T20" fmla="*/ 2400 w 2400"/>
              <a:gd name="T21" fmla="*/ 360 h 3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0" h="360">
                <a:moveTo>
                  <a:pt x="0" y="320"/>
                </a:moveTo>
                <a:cubicBezTo>
                  <a:pt x="112" y="296"/>
                  <a:pt x="224" y="272"/>
                  <a:pt x="432" y="272"/>
                </a:cubicBezTo>
                <a:cubicBezTo>
                  <a:pt x="640" y="272"/>
                  <a:pt x="1032" y="360"/>
                  <a:pt x="1248" y="320"/>
                </a:cubicBezTo>
                <a:cubicBezTo>
                  <a:pt x="1464" y="280"/>
                  <a:pt x="1584" y="64"/>
                  <a:pt x="1728" y="32"/>
                </a:cubicBezTo>
                <a:cubicBezTo>
                  <a:pt x="1872" y="0"/>
                  <a:pt x="2000" y="96"/>
                  <a:pt x="2112" y="128"/>
                </a:cubicBezTo>
                <a:cubicBezTo>
                  <a:pt x="2224" y="160"/>
                  <a:pt x="2312" y="192"/>
                  <a:pt x="2400" y="224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2" name="Freeform 4"/>
          <p:cNvSpPr>
            <a:spLocks/>
          </p:cNvSpPr>
          <p:nvPr/>
        </p:nvSpPr>
        <p:spPr bwMode="auto">
          <a:xfrm>
            <a:off x="1143000" y="2035175"/>
            <a:ext cx="3287713" cy="1577975"/>
          </a:xfrm>
          <a:custGeom>
            <a:avLst/>
            <a:gdLst>
              <a:gd name="T0" fmla="*/ 0 w 2008"/>
              <a:gd name="T1" fmla="*/ 2147483647 h 1120"/>
              <a:gd name="T2" fmla="*/ 2147483647 w 2008"/>
              <a:gd name="T3" fmla="*/ 2147483647 h 1120"/>
              <a:gd name="T4" fmla="*/ 2147483647 w 2008"/>
              <a:gd name="T5" fmla="*/ 2147483647 h 1120"/>
              <a:gd name="T6" fmla="*/ 2147483647 w 2008"/>
              <a:gd name="T7" fmla="*/ 2147483647 h 1120"/>
              <a:gd name="T8" fmla="*/ 2147483647 w 2008"/>
              <a:gd name="T9" fmla="*/ 2147483647 h 1120"/>
              <a:gd name="T10" fmla="*/ 2147483647 w 2008"/>
              <a:gd name="T11" fmla="*/ 0 h 11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8"/>
              <a:gd name="T19" fmla="*/ 0 h 1120"/>
              <a:gd name="T20" fmla="*/ 2008 w 2008"/>
              <a:gd name="T21" fmla="*/ 1120 h 11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8" h="1120">
                <a:moveTo>
                  <a:pt x="0" y="816"/>
                </a:moveTo>
                <a:cubicBezTo>
                  <a:pt x="228" y="772"/>
                  <a:pt x="456" y="728"/>
                  <a:pt x="672" y="720"/>
                </a:cubicBezTo>
                <a:cubicBezTo>
                  <a:pt x="888" y="712"/>
                  <a:pt x="1088" y="712"/>
                  <a:pt x="1296" y="768"/>
                </a:cubicBezTo>
                <a:cubicBezTo>
                  <a:pt x="1504" y="824"/>
                  <a:pt x="1832" y="1120"/>
                  <a:pt x="1920" y="1056"/>
                </a:cubicBezTo>
                <a:cubicBezTo>
                  <a:pt x="2008" y="992"/>
                  <a:pt x="1832" y="560"/>
                  <a:pt x="1824" y="384"/>
                </a:cubicBezTo>
                <a:cubicBezTo>
                  <a:pt x="1816" y="208"/>
                  <a:pt x="1844" y="104"/>
                  <a:pt x="1872" y="0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3" name="Freeform 5"/>
          <p:cNvSpPr>
            <a:spLocks/>
          </p:cNvSpPr>
          <p:nvPr/>
        </p:nvSpPr>
        <p:spPr bwMode="auto">
          <a:xfrm>
            <a:off x="4419600" y="2035175"/>
            <a:ext cx="3794125" cy="1827213"/>
          </a:xfrm>
          <a:custGeom>
            <a:avLst/>
            <a:gdLst>
              <a:gd name="T0" fmla="*/ 2147483647 w 2800"/>
              <a:gd name="T1" fmla="*/ 2147483647 h 1296"/>
              <a:gd name="T2" fmla="*/ 2147483647 w 2800"/>
              <a:gd name="T3" fmla="*/ 2147483647 h 1296"/>
              <a:gd name="T4" fmla="*/ 2147483647 w 2800"/>
              <a:gd name="T5" fmla="*/ 2147483647 h 1296"/>
              <a:gd name="T6" fmla="*/ 2147483647 w 2800"/>
              <a:gd name="T7" fmla="*/ 2147483647 h 1296"/>
              <a:gd name="T8" fmla="*/ 2147483647 w 2800"/>
              <a:gd name="T9" fmla="*/ 2147483647 h 1296"/>
              <a:gd name="T10" fmla="*/ 2147483647 w 2800"/>
              <a:gd name="T11" fmla="*/ 2147483647 h 1296"/>
              <a:gd name="T12" fmla="*/ 2147483647 w 2800"/>
              <a:gd name="T13" fmla="*/ 2147483647 h 1296"/>
              <a:gd name="T14" fmla="*/ 2147483647 w 2800"/>
              <a:gd name="T15" fmla="*/ 2147483647 h 1296"/>
              <a:gd name="T16" fmla="*/ 2147483647 w 2800"/>
              <a:gd name="T17" fmla="*/ 2147483647 h 1296"/>
              <a:gd name="T18" fmla="*/ 2147483647 w 2800"/>
              <a:gd name="T19" fmla="*/ 0 h 12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00"/>
              <a:gd name="T31" fmla="*/ 0 h 1296"/>
              <a:gd name="T32" fmla="*/ 2800 w 2800"/>
              <a:gd name="T33" fmla="*/ 1296 h 12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00" h="1296">
                <a:moveTo>
                  <a:pt x="2800" y="1296"/>
                </a:moveTo>
                <a:cubicBezTo>
                  <a:pt x="2700" y="1256"/>
                  <a:pt x="2600" y="1216"/>
                  <a:pt x="2464" y="1200"/>
                </a:cubicBezTo>
                <a:cubicBezTo>
                  <a:pt x="2328" y="1184"/>
                  <a:pt x="2152" y="1192"/>
                  <a:pt x="1984" y="1200"/>
                </a:cubicBezTo>
                <a:cubicBezTo>
                  <a:pt x="1816" y="1208"/>
                  <a:pt x="1632" y="1240"/>
                  <a:pt x="1456" y="1248"/>
                </a:cubicBezTo>
                <a:cubicBezTo>
                  <a:pt x="1280" y="1256"/>
                  <a:pt x="1120" y="1264"/>
                  <a:pt x="928" y="1248"/>
                </a:cubicBezTo>
                <a:cubicBezTo>
                  <a:pt x="736" y="1232"/>
                  <a:pt x="432" y="1184"/>
                  <a:pt x="304" y="1152"/>
                </a:cubicBezTo>
                <a:cubicBezTo>
                  <a:pt x="176" y="1120"/>
                  <a:pt x="192" y="1120"/>
                  <a:pt x="160" y="1056"/>
                </a:cubicBezTo>
                <a:cubicBezTo>
                  <a:pt x="128" y="992"/>
                  <a:pt x="136" y="872"/>
                  <a:pt x="112" y="768"/>
                </a:cubicBezTo>
                <a:cubicBezTo>
                  <a:pt x="88" y="664"/>
                  <a:pt x="32" y="560"/>
                  <a:pt x="16" y="432"/>
                </a:cubicBezTo>
                <a:cubicBezTo>
                  <a:pt x="0" y="304"/>
                  <a:pt x="16" y="72"/>
                  <a:pt x="16" y="0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676400" y="3198813"/>
            <a:ext cx="894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Athlete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 rot="-775309">
            <a:off x="5009409" y="3831223"/>
            <a:ext cx="9412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Learner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 rot="4611051">
            <a:off x="4038600" y="3063876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Person</a:t>
            </a:r>
          </a:p>
        </p:txBody>
      </p:sp>
      <p:sp>
        <p:nvSpPr>
          <p:cNvPr id="83977" name="Freeform 9"/>
          <p:cNvSpPr>
            <a:spLocks/>
          </p:cNvSpPr>
          <p:nvPr/>
        </p:nvSpPr>
        <p:spPr bwMode="auto">
          <a:xfrm>
            <a:off x="846138" y="2762250"/>
            <a:ext cx="1419225" cy="282575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8" name="Freeform 10"/>
          <p:cNvSpPr>
            <a:spLocks/>
          </p:cNvSpPr>
          <p:nvPr/>
        </p:nvSpPr>
        <p:spPr bwMode="auto">
          <a:xfrm>
            <a:off x="1303338" y="2533650"/>
            <a:ext cx="1636712" cy="511175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9" name="Freeform 11"/>
          <p:cNvSpPr>
            <a:spLocks/>
          </p:cNvSpPr>
          <p:nvPr/>
        </p:nvSpPr>
        <p:spPr bwMode="auto">
          <a:xfrm>
            <a:off x="1457325" y="2243138"/>
            <a:ext cx="1928813" cy="901700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690563" y="2546350"/>
            <a:ext cx="1047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BE5"/>
                </a:solidFill>
              </a:rPr>
              <a:t>All American</a:t>
            </a:r>
            <a:endParaRPr lang="en-US" sz="1000"/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865188" y="4433888"/>
            <a:ext cx="2051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BE5"/>
                </a:solidFill>
              </a:rPr>
              <a:t>Recognized as Best Player</a:t>
            </a:r>
            <a:endParaRPr lang="en-US" sz="1000"/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1446213" y="4195763"/>
            <a:ext cx="1187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BE5"/>
                </a:solidFill>
              </a:rPr>
              <a:t>Beat mile time</a:t>
            </a:r>
            <a:endParaRPr lang="en-US" sz="1000"/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963613" y="2317750"/>
            <a:ext cx="1581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BE5"/>
                </a:solidFill>
              </a:rPr>
              <a:t>Good Concentration</a:t>
            </a:r>
            <a:endParaRPr lang="en-US" sz="1000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685800" y="1398588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81D"/>
                </a:solidFill>
              </a:rPr>
              <a:t>HOPES</a:t>
            </a:r>
            <a:endParaRPr lang="en-US" sz="1400" b="1"/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152400" y="4903788"/>
            <a:ext cx="156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81D"/>
                </a:solidFill>
              </a:rPr>
              <a:t>EXPECTATIONS</a:t>
            </a:r>
            <a:endParaRPr lang="en-US" sz="1000" b="1">
              <a:solidFill>
                <a:srgbClr val="C1C9FF"/>
              </a:solidFill>
            </a:endParaRP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1000125" y="1998663"/>
            <a:ext cx="1822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BE5"/>
                </a:solidFill>
              </a:rPr>
              <a:t>Improve Avg. Every Year</a:t>
            </a:r>
            <a:endParaRPr lang="en-US" sz="1000"/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781050" y="3852863"/>
            <a:ext cx="1695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BE5"/>
                </a:solidFill>
              </a:rPr>
              <a:t>Play w/out knee brace</a:t>
            </a:r>
            <a:endParaRPr lang="en-US" sz="1000"/>
          </a:p>
        </p:txBody>
      </p:sp>
      <p:sp>
        <p:nvSpPr>
          <p:cNvPr id="83988" name="Freeform 20"/>
          <p:cNvSpPr>
            <a:spLocks/>
          </p:cNvSpPr>
          <p:nvPr/>
        </p:nvSpPr>
        <p:spPr bwMode="auto">
          <a:xfrm>
            <a:off x="3009900" y="1614488"/>
            <a:ext cx="1162050" cy="501650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9" name="Freeform 21"/>
          <p:cNvSpPr>
            <a:spLocks/>
          </p:cNvSpPr>
          <p:nvPr/>
        </p:nvSpPr>
        <p:spPr bwMode="auto">
          <a:xfrm>
            <a:off x="2955925" y="2012950"/>
            <a:ext cx="1162050" cy="501650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0" name="Freeform 22"/>
          <p:cNvSpPr>
            <a:spLocks/>
          </p:cNvSpPr>
          <p:nvPr/>
        </p:nvSpPr>
        <p:spPr bwMode="auto">
          <a:xfrm flipH="1">
            <a:off x="4432300" y="1893888"/>
            <a:ext cx="1339850" cy="363537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1" name="Freeform 23"/>
          <p:cNvSpPr>
            <a:spLocks/>
          </p:cNvSpPr>
          <p:nvPr/>
        </p:nvSpPr>
        <p:spPr bwMode="auto">
          <a:xfrm flipH="1">
            <a:off x="4456113" y="2224088"/>
            <a:ext cx="1625600" cy="501650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 rot="771623">
            <a:off x="2992438" y="1898650"/>
            <a:ext cx="1136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BE5"/>
                </a:solidFill>
              </a:rPr>
              <a:t>More Trusting</a:t>
            </a:r>
            <a:endParaRPr lang="en-US" sz="1000"/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 rot="771623">
            <a:off x="3094038" y="1520825"/>
            <a:ext cx="1238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BE5"/>
                </a:solidFill>
              </a:rPr>
              <a:t>Not be so quiet</a:t>
            </a:r>
            <a:endParaRPr lang="en-US" sz="1000"/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 rot="-641307">
            <a:off x="4530725" y="1692275"/>
            <a:ext cx="1428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BE5"/>
                </a:solidFill>
              </a:rPr>
              <a:t>Open up to others</a:t>
            </a:r>
          </a:p>
        </p:txBody>
      </p:sp>
      <p:sp>
        <p:nvSpPr>
          <p:cNvPr id="83995" name="Text Box 27"/>
          <p:cNvSpPr txBox="1">
            <a:spLocks noChangeArrowheads="1"/>
          </p:cNvSpPr>
          <p:nvPr/>
        </p:nvSpPr>
        <p:spPr bwMode="auto">
          <a:xfrm rot="-641307">
            <a:off x="4622800" y="2100263"/>
            <a:ext cx="163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BE5"/>
                </a:solidFill>
              </a:rPr>
              <a:t>Learn from mistakes</a:t>
            </a:r>
          </a:p>
        </p:txBody>
      </p:sp>
      <p:sp>
        <p:nvSpPr>
          <p:cNvPr id="83996" name="Freeform 28"/>
          <p:cNvSpPr>
            <a:spLocks/>
          </p:cNvSpPr>
          <p:nvPr/>
        </p:nvSpPr>
        <p:spPr bwMode="auto">
          <a:xfrm>
            <a:off x="228600" y="5603875"/>
            <a:ext cx="4611688" cy="74613"/>
          </a:xfrm>
          <a:custGeom>
            <a:avLst/>
            <a:gdLst>
              <a:gd name="T0" fmla="*/ 2147483647 w 2352"/>
              <a:gd name="T1" fmla="*/ 2147483647 h 64"/>
              <a:gd name="T2" fmla="*/ 2147483647 w 2352"/>
              <a:gd name="T3" fmla="*/ 2147483647 h 64"/>
              <a:gd name="T4" fmla="*/ 2147483647 w 2352"/>
              <a:gd name="T5" fmla="*/ 2147483647 h 64"/>
              <a:gd name="T6" fmla="*/ 2147483647 w 2352"/>
              <a:gd name="T7" fmla="*/ 2147483647 h 64"/>
              <a:gd name="T8" fmla="*/ 0 w 2352"/>
              <a:gd name="T9" fmla="*/ 2147483647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2"/>
              <a:gd name="T16" fmla="*/ 0 h 64"/>
              <a:gd name="T17" fmla="*/ 2352 w 2352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2" h="64">
                <a:moveTo>
                  <a:pt x="2352" y="56"/>
                </a:moveTo>
                <a:cubicBezTo>
                  <a:pt x="2276" y="36"/>
                  <a:pt x="2200" y="16"/>
                  <a:pt x="1968" y="8"/>
                </a:cubicBezTo>
                <a:cubicBezTo>
                  <a:pt x="1736" y="0"/>
                  <a:pt x="1256" y="0"/>
                  <a:pt x="960" y="8"/>
                </a:cubicBezTo>
                <a:cubicBezTo>
                  <a:pt x="664" y="16"/>
                  <a:pt x="352" y="48"/>
                  <a:pt x="192" y="56"/>
                </a:cubicBezTo>
                <a:cubicBezTo>
                  <a:pt x="32" y="64"/>
                  <a:pt x="16" y="60"/>
                  <a:pt x="0" y="56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7" name="Freeform 29"/>
          <p:cNvSpPr>
            <a:spLocks/>
          </p:cNvSpPr>
          <p:nvPr/>
        </p:nvSpPr>
        <p:spPr bwMode="auto">
          <a:xfrm flipV="1">
            <a:off x="1166813" y="3787775"/>
            <a:ext cx="1730375" cy="355600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8" name="Freeform 30"/>
          <p:cNvSpPr>
            <a:spLocks/>
          </p:cNvSpPr>
          <p:nvPr/>
        </p:nvSpPr>
        <p:spPr bwMode="auto">
          <a:xfrm flipV="1">
            <a:off x="1554163" y="3862388"/>
            <a:ext cx="1785937" cy="582612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9" name="Freeform 31"/>
          <p:cNvSpPr>
            <a:spLocks/>
          </p:cNvSpPr>
          <p:nvPr/>
        </p:nvSpPr>
        <p:spPr bwMode="auto">
          <a:xfrm flipV="1">
            <a:off x="1441450" y="4064000"/>
            <a:ext cx="2336800" cy="687388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00" name="Freeform 32"/>
          <p:cNvSpPr>
            <a:spLocks/>
          </p:cNvSpPr>
          <p:nvPr/>
        </p:nvSpPr>
        <p:spPr bwMode="auto">
          <a:xfrm>
            <a:off x="5159375" y="3849688"/>
            <a:ext cx="3057525" cy="1868487"/>
          </a:xfrm>
          <a:custGeom>
            <a:avLst/>
            <a:gdLst>
              <a:gd name="T0" fmla="*/ 2147483647 w 1926"/>
              <a:gd name="T1" fmla="*/ 2147483647 h 1177"/>
              <a:gd name="T2" fmla="*/ 2147483647 w 1926"/>
              <a:gd name="T3" fmla="*/ 2147483647 h 1177"/>
              <a:gd name="T4" fmla="*/ 2147483647 w 1926"/>
              <a:gd name="T5" fmla="*/ 2147483647 h 1177"/>
              <a:gd name="T6" fmla="*/ 2147483647 w 1926"/>
              <a:gd name="T7" fmla="*/ 2147483647 h 1177"/>
              <a:gd name="T8" fmla="*/ 2147483647 w 1926"/>
              <a:gd name="T9" fmla="*/ 2147483647 h 1177"/>
              <a:gd name="T10" fmla="*/ 2147483647 w 1926"/>
              <a:gd name="T11" fmla="*/ 2147483647 h 1177"/>
              <a:gd name="T12" fmla="*/ 2147483647 w 1926"/>
              <a:gd name="T13" fmla="*/ 2147483647 h 1177"/>
              <a:gd name="T14" fmla="*/ 2147483647 w 1926"/>
              <a:gd name="T15" fmla="*/ 2147483647 h 1177"/>
              <a:gd name="T16" fmla="*/ 2147483647 w 1926"/>
              <a:gd name="T17" fmla="*/ 2147483647 h 1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6"/>
              <a:gd name="T28" fmla="*/ 0 h 1177"/>
              <a:gd name="T29" fmla="*/ 1926 w 1926"/>
              <a:gd name="T30" fmla="*/ 1177 h 1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6" h="1177">
                <a:moveTo>
                  <a:pt x="810" y="1177"/>
                </a:moveTo>
                <a:cubicBezTo>
                  <a:pt x="587" y="1110"/>
                  <a:pt x="364" y="1043"/>
                  <a:pt x="234" y="959"/>
                </a:cubicBezTo>
                <a:cubicBezTo>
                  <a:pt x="104" y="875"/>
                  <a:pt x="54" y="775"/>
                  <a:pt x="27" y="671"/>
                </a:cubicBezTo>
                <a:cubicBezTo>
                  <a:pt x="0" y="567"/>
                  <a:pt x="14" y="427"/>
                  <a:pt x="73" y="337"/>
                </a:cubicBezTo>
                <a:cubicBezTo>
                  <a:pt x="132" y="247"/>
                  <a:pt x="227" y="179"/>
                  <a:pt x="378" y="130"/>
                </a:cubicBezTo>
                <a:cubicBezTo>
                  <a:pt x="529" y="81"/>
                  <a:pt x="804" y="65"/>
                  <a:pt x="977" y="44"/>
                </a:cubicBezTo>
                <a:cubicBezTo>
                  <a:pt x="1150" y="23"/>
                  <a:pt x="1286" y="6"/>
                  <a:pt x="1414" y="3"/>
                </a:cubicBezTo>
                <a:cubicBezTo>
                  <a:pt x="1542" y="0"/>
                  <a:pt x="1663" y="10"/>
                  <a:pt x="1748" y="26"/>
                </a:cubicBezTo>
                <a:cubicBezTo>
                  <a:pt x="1833" y="42"/>
                  <a:pt x="1879" y="71"/>
                  <a:pt x="1926" y="101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01" name="Freeform 33"/>
          <p:cNvSpPr>
            <a:spLocks/>
          </p:cNvSpPr>
          <p:nvPr/>
        </p:nvSpPr>
        <p:spPr bwMode="auto">
          <a:xfrm>
            <a:off x="1181100" y="3562350"/>
            <a:ext cx="3692525" cy="2165350"/>
          </a:xfrm>
          <a:custGeom>
            <a:avLst/>
            <a:gdLst>
              <a:gd name="T0" fmla="*/ 0 w 2326"/>
              <a:gd name="T1" fmla="*/ 2147483647 h 1364"/>
              <a:gd name="T2" fmla="*/ 2147483647 w 2326"/>
              <a:gd name="T3" fmla="*/ 0 h 1364"/>
              <a:gd name="T4" fmla="*/ 2147483647 w 2326"/>
              <a:gd name="T5" fmla="*/ 2147483647 h 1364"/>
              <a:gd name="T6" fmla="*/ 2147483647 w 2326"/>
              <a:gd name="T7" fmla="*/ 2147483647 h 1364"/>
              <a:gd name="T8" fmla="*/ 2147483647 w 2326"/>
              <a:gd name="T9" fmla="*/ 2147483647 h 1364"/>
              <a:gd name="T10" fmla="*/ 2147483647 w 2326"/>
              <a:gd name="T11" fmla="*/ 2147483647 h 1364"/>
              <a:gd name="T12" fmla="*/ 2147483647 w 2326"/>
              <a:gd name="T13" fmla="*/ 2147483647 h 1364"/>
              <a:gd name="T14" fmla="*/ 2147483647 w 2326"/>
              <a:gd name="T15" fmla="*/ 2147483647 h 13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6"/>
              <a:gd name="T25" fmla="*/ 0 h 1364"/>
              <a:gd name="T26" fmla="*/ 2326 w 2326"/>
              <a:gd name="T27" fmla="*/ 1364 h 13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6" h="1364">
                <a:moveTo>
                  <a:pt x="0" y="18"/>
                </a:moveTo>
                <a:cubicBezTo>
                  <a:pt x="101" y="9"/>
                  <a:pt x="202" y="0"/>
                  <a:pt x="277" y="0"/>
                </a:cubicBezTo>
                <a:cubicBezTo>
                  <a:pt x="352" y="0"/>
                  <a:pt x="362" y="4"/>
                  <a:pt x="449" y="18"/>
                </a:cubicBezTo>
                <a:cubicBezTo>
                  <a:pt x="536" y="32"/>
                  <a:pt x="620" y="48"/>
                  <a:pt x="800" y="87"/>
                </a:cubicBezTo>
                <a:cubicBezTo>
                  <a:pt x="980" y="126"/>
                  <a:pt x="1313" y="150"/>
                  <a:pt x="1526" y="253"/>
                </a:cubicBezTo>
                <a:cubicBezTo>
                  <a:pt x="1739" y="356"/>
                  <a:pt x="1958" y="550"/>
                  <a:pt x="2078" y="708"/>
                </a:cubicBezTo>
                <a:cubicBezTo>
                  <a:pt x="2198" y="866"/>
                  <a:pt x="2204" y="1094"/>
                  <a:pt x="2245" y="1203"/>
                </a:cubicBezTo>
                <a:cubicBezTo>
                  <a:pt x="2286" y="1312"/>
                  <a:pt x="2306" y="1338"/>
                  <a:pt x="2326" y="1364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reeform 2"/>
          <p:cNvSpPr>
            <a:spLocks/>
          </p:cNvSpPr>
          <p:nvPr/>
        </p:nvSpPr>
        <p:spPr bwMode="auto">
          <a:xfrm>
            <a:off x="1066800" y="1524000"/>
            <a:ext cx="3287713" cy="1577975"/>
          </a:xfrm>
          <a:custGeom>
            <a:avLst/>
            <a:gdLst>
              <a:gd name="T0" fmla="*/ 0 w 2008"/>
              <a:gd name="T1" fmla="*/ 2147483647 h 1120"/>
              <a:gd name="T2" fmla="*/ 2147483647 w 2008"/>
              <a:gd name="T3" fmla="*/ 2147483647 h 1120"/>
              <a:gd name="T4" fmla="*/ 2147483647 w 2008"/>
              <a:gd name="T5" fmla="*/ 2147483647 h 1120"/>
              <a:gd name="T6" fmla="*/ 2147483647 w 2008"/>
              <a:gd name="T7" fmla="*/ 2147483647 h 1120"/>
              <a:gd name="T8" fmla="*/ 2147483647 w 2008"/>
              <a:gd name="T9" fmla="*/ 2147483647 h 1120"/>
              <a:gd name="T10" fmla="*/ 2147483647 w 2008"/>
              <a:gd name="T11" fmla="*/ 0 h 11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8"/>
              <a:gd name="T19" fmla="*/ 0 h 1120"/>
              <a:gd name="T20" fmla="*/ 2008 w 2008"/>
              <a:gd name="T21" fmla="*/ 1120 h 11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8" h="1120">
                <a:moveTo>
                  <a:pt x="0" y="816"/>
                </a:moveTo>
                <a:cubicBezTo>
                  <a:pt x="228" y="772"/>
                  <a:pt x="456" y="728"/>
                  <a:pt x="672" y="720"/>
                </a:cubicBezTo>
                <a:cubicBezTo>
                  <a:pt x="888" y="712"/>
                  <a:pt x="1088" y="712"/>
                  <a:pt x="1296" y="768"/>
                </a:cubicBezTo>
                <a:cubicBezTo>
                  <a:pt x="1504" y="824"/>
                  <a:pt x="1832" y="1120"/>
                  <a:pt x="1920" y="1056"/>
                </a:cubicBezTo>
                <a:cubicBezTo>
                  <a:pt x="2008" y="992"/>
                  <a:pt x="1832" y="560"/>
                  <a:pt x="1824" y="384"/>
                </a:cubicBezTo>
                <a:cubicBezTo>
                  <a:pt x="1816" y="208"/>
                  <a:pt x="1844" y="104"/>
                  <a:pt x="1872" y="0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19" name="Freeform 3"/>
          <p:cNvSpPr>
            <a:spLocks/>
          </p:cNvSpPr>
          <p:nvPr/>
        </p:nvSpPr>
        <p:spPr bwMode="auto">
          <a:xfrm>
            <a:off x="4343400" y="1524000"/>
            <a:ext cx="3794125" cy="1827213"/>
          </a:xfrm>
          <a:custGeom>
            <a:avLst/>
            <a:gdLst>
              <a:gd name="T0" fmla="*/ 2147483647 w 2800"/>
              <a:gd name="T1" fmla="*/ 2147483647 h 1296"/>
              <a:gd name="T2" fmla="*/ 2147483647 w 2800"/>
              <a:gd name="T3" fmla="*/ 2147483647 h 1296"/>
              <a:gd name="T4" fmla="*/ 2147483647 w 2800"/>
              <a:gd name="T5" fmla="*/ 2147483647 h 1296"/>
              <a:gd name="T6" fmla="*/ 2147483647 w 2800"/>
              <a:gd name="T7" fmla="*/ 2147483647 h 1296"/>
              <a:gd name="T8" fmla="*/ 2147483647 w 2800"/>
              <a:gd name="T9" fmla="*/ 2147483647 h 1296"/>
              <a:gd name="T10" fmla="*/ 2147483647 w 2800"/>
              <a:gd name="T11" fmla="*/ 2147483647 h 1296"/>
              <a:gd name="T12" fmla="*/ 2147483647 w 2800"/>
              <a:gd name="T13" fmla="*/ 2147483647 h 1296"/>
              <a:gd name="T14" fmla="*/ 2147483647 w 2800"/>
              <a:gd name="T15" fmla="*/ 2147483647 h 1296"/>
              <a:gd name="T16" fmla="*/ 2147483647 w 2800"/>
              <a:gd name="T17" fmla="*/ 2147483647 h 1296"/>
              <a:gd name="T18" fmla="*/ 2147483647 w 2800"/>
              <a:gd name="T19" fmla="*/ 0 h 12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00"/>
              <a:gd name="T31" fmla="*/ 0 h 1296"/>
              <a:gd name="T32" fmla="*/ 2800 w 2800"/>
              <a:gd name="T33" fmla="*/ 1296 h 12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00" h="1296">
                <a:moveTo>
                  <a:pt x="2800" y="1296"/>
                </a:moveTo>
                <a:cubicBezTo>
                  <a:pt x="2700" y="1256"/>
                  <a:pt x="2600" y="1216"/>
                  <a:pt x="2464" y="1200"/>
                </a:cubicBezTo>
                <a:cubicBezTo>
                  <a:pt x="2328" y="1184"/>
                  <a:pt x="2152" y="1192"/>
                  <a:pt x="1984" y="1200"/>
                </a:cubicBezTo>
                <a:cubicBezTo>
                  <a:pt x="1816" y="1208"/>
                  <a:pt x="1632" y="1240"/>
                  <a:pt x="1456" y="1248"/>
                </a:cubicBezTo>
                <a:cubicBezTo>
                  <a:pt x="1280" y="1256"/>
                  <a:pt x="1120" y="1264"/>
                  <a:pt x="928" y="1248"/>
                </a:cubicBezTo>
                <a:cubicBezTo>
                  <a:pt x="736" y="1232"/>
                  <a:pt x="432" y="1184"/>
                  <a:pt x="304" y="1152"/>
                </a:cubicBezTo>
                <a:cubicBezTo>
                  <a:pt x="176" y="1120"/>
                  <a:pt x="192" y="1120"/>
                  <a:pt x="160" y="1056"/>
                </a:cubicBezTo>
                <a:cubicBezTo>
                  <a:pt x="128" y="992"/>
                  <a:pt x="136" y="872"/>
                  <a:pt x="112" y="768"/>
                </a:cubicBezTo>
                <a:cubicBezTo>
                  <a:pt x="88" y="664"/>
                  <a:pt x="32" y="560"/>
                  <a:pt x="16" y="432"/>
                </a:cubicBezTo>
                <a:cubicBezTo>
                  <a:pt x="0" y="304"/>
                  <a:pt x="16" y="72"/>
                  <a:pt x="16" y="0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600200" y="2687638"/>
            <a:ext cx="894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Athlete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 rot="-775309">
            <a:off x="4795096" y="3275598"/>
            <a:ext cx="9412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Learner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 rot="4611051">
            <a:off x="3962400" y="2552701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Person</a:t>
            </a:r>
          </a:p>
        </p:txBody>
      </p:sp>
      <p:sp>
        <p:nvSpPr>
          <p:cNvPr id="86023" name="Freeform 7"/>
          <p:cNvSpPr>
            <a:spLocks/>
          </p:cNvSpPr>
          <p:nvPr/>
        </p:nvSpPr>
        <p:spPr bwMode="auto">
          <a:xfrm>
            <a:off x="779463" y="2251075"/>
            <a:ext cx="1419225" cy="282575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4" name="Freeform 8"/>
          <p:cNvSpPr>
            <a:spLocks/>
          </p:cNvSpPr>
          <p:nvPr/>
        </p:nvSpPr>
        <p:spPr bwMode="auto">
          <a:xfrm>
            <a:off x="1244600" y="2022475"/>
            <a:ext cx="1636713" cy="511175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5" name="Freeform 9"/>
          <p:cNvSpPr>
            <a:spLocks/>
          </p:cNvSpPr>
          <p:nvPr/>
        </p:nvSpPr>
        <p:spPr bwMode="auto">
          <a:xfrm>
            <a:off x="1398588" y="1731963"/>
            <a:ext cx="1928812" cy="901700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614363" y="2060575"/>
            <a:ext cx="971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All American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788988" y="3948113"/>
            <a:ext cx="18025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Recognized as Best Player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370013" y="3709988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Beat mile time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887413" y="1831975"/>
            <a:ext cx="14996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Good Concentration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5562600" y="2236788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C1C9FF"/>
                </a:solidFill>
              </a:rPr>
              <a:t>HOPES</a:t>
            </a:r>
            <a:endParaRPr lang="en-US" sz="1400" b="1"/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5326063" y="3667125"/>
            <a:ext cx="156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C1C9FF"/>
                </a:solidFill>
              </a:rPr>
              <a:t>EXPECTATIONS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923925" y="1512888"/>
            <a:ext cx="16872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Improve Avg. Every Year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704850" y="3367088"/>
            <a:ext cx="16063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Play </a:t>
            </a:r>
            <a:r>
              <a:rPr lang="en-US" sz="1000" dirty="0" err="1">
                <a:solidFill>
                  <a:srgbClr val="FFFFFF"/>
                </a:solidFill>
              </a:rPr>
              <a:t>w</a:t>
            </a:r>
            <a:r>
              <a:rPr lang="en-US" sz="1000" dirty="0">
                <a:solidFill>
                  <a:srgbClr val="FFFFFF"/>
                </a:solidFill>
              </a:rPr>
              <a:t>/out knee brace</a:t>
            </a:r>
          </a:p>
        </p:txBody>
      </p:sp>
      <p:sp>
        <p:nvSpPr>
          <p:cNvPr id="86034" name="Freeform 18"/>
          <p:cNvSpPr>
            <a:spLocks/>
          </p:cNvSpPr>
          <p:nvPr/>
        </p:nvSpPr>
        <p:spPr bwMode="auto">
          <a:xfrm>
            <a:off x="2951163" y="1103313"/>
            <a:ext cx="1162050" cy="501650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5" name="Freeform 19"/>
          <p:cNvSpPr>
            <a:spLocks/>
          </p:cNvSpPr>
          <p:nvPr/>
        </p:nvSpPr>
        <p:spPr bwMode="auto">
          <a:xfrm>
            <a:off x="2897188" y="1501775"/>
            <a:ext cx="1162050" cy="501650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6" name="Freeform 20"/>
          <p:cNvSpPr>
            <a:spLocks/>
          </p:cNvSpPr>
          <p:nvPr/>
        </p:nvSpPr>
        <p:spPr bwMode="auto">
          <a:xfrm flipH="1">
            <a:off x="4373563" y="1382713"/>
            <a:ext cx="1339850" cy="363537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7" name="Freeform 21"/>
          <p:cNvSpPr>
            <a:spLocks/>
          </p:cNvSpPr>
          <p:nvPr/>
        </p:nvSpPr>
        <p:spPr bwMode="auto">
          <a:xfrm flipH="1">
            <a:off x="4397375" y="1712913"/>
            <a:ext cx="1625600" cy="501650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 rot="771623">
            <a:off x="2914650" y="1398588"/>
            <a:ext cx="1009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More Trusting</a:t>
            </a:r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 rot="771623">
            <a:off x="2991201" y="1016715"/>
            <a:ext cx="11359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Not be so quiet</a:t>
            </a:r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 rot="-641307">
            <a:off x="4422246" y="1221502"/>
            <a:ext cx="13218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Open up to others</a:t>
            </a:r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 rot="-641307">
            <a:off x="4526292" y="1639015"/>
            <a:ext cx="14122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Learn from mistakes</a:t>
            </a:r>
          </a:p>
        </p:txBody>
      </p:sp>
      <p:sp>
        <p:nvSpPr>
          <p:cNvPr id="86042" name="Freeform 26"/>
          <p:cNvSpPr>
            <a:spLocks/>
          </p:cNvSpPr>
          <p:nvPr/>
        </p:nvSpPr>
        <p:spPr bwMode="auto">
          <a:xfrm>
            <a:off x="6121400" y="2686050"/>
            <a:ext cx="1900238" cy="601663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3" name="Freeform 27"/>
          <p:cNvSpPr>
            <a:spLocks/>
          </p:cNvSpPr>
          <p:nvPr/>
        </p:nvSpPr>
        <p:spPr bwMode="auto">
          <a:xfrm>
            <a:off x="6591300" y="2944813"/>
            <a:ext cx="1544638" cy="327025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4" name="Freeform 28"/>
          <p:cNvSpPr>
            <a:spLocks/>
          </p:cNvSpPr>
          <p:nvPr/>
        </p:nvSpPr>
        <p:spPr bwMode="auto">
          <a:xfrm flipV="1">
            <a:off x="6704013" y="3414713"/>
            <a:ext cx="1474787" cy="331787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5" name="Freeform 29"/>
          <p:cNvSpPr>
            <a:spLocks/>
          </p:cNvSpPr>
          <p:nvPr/>
        </p:nvSpPr>
        <p:spPr bwMode="auto">
          <a:xfrm flipV="1">
            <a:off x="6423025" y="3449638"/>
            <a:ext cx="1760538" cy="577850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6570663" y="2484438"/>
            <a:ext cx="1149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Remain eligible</a:t>
            </a:r>
          </a:p>
        </p:txBody>
      </p:sp>
      <p:sp>
        <p:nvSpPr>
          <p:cNvPr id="86047" name="Text Box 31"/>
          <p:cNvSpPr txBox="1">
            <a:spLocks noChangeArrowheads="1"/>
          </p:cNvSpPr>
          <p:nvPr/>
        </p:nvSpPr>
        <p:spPr bwMode="auto">
          <a:xfrm>
            <a:off x="6553200" y="2744788"/>
            <a:ext cx="18635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Develop good study habits</a:t>
            </a:r>
          </a:p>
        </p:txBody>
      </p:sp>
      <p:sp>
        <p:nvSpPr>
          <p:cNvPr id="86048" name="Text Box 32"/>
          <p:cNvSpPr txBox="1">
            <a:spLocks noChangeArrowheads="1"/>
          </p:cNvSpPr>
          <p:nvPr/>
        </p:nvSpPr>
        <p:spPr bwMode="auto">
          <a:xfrm>
            <a:off x="6985000" y="3508375"/>
            <a:ext cx="15183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Get above a 2.5 GPA</a:t>
            </a:r>
          </a:p>
        </p:txBody>
      </p: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6980238" y="3759200"/>
            <a:ext cx="1396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Don’t procrastinate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609600" y="309563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81D"/>
                </a:solidFill>
              </a:rPr>
              <a:t>Add Branches with Hopes and Expectations</a:t>
            </a:r>
            <a:endParaRPr lang="en-US" sz="1400"/>
          </a:p>
        </p:txBody>
      </p:sp>
      <p:sp>
        <p:nvSpPr>
          <p:cNvPr id="86051" name="Freeform 35"/>
          <p:cNvSpPr>
            <a:spLocks/>
          </p:cNvSpPr>
          <p:nvPr/>
        </p:nvSpPr>
        <p:spPr bwMode="auto">
          <a:xfrm>
            <a:off x="152400" y="5092700"/>
            <a:ext cx="4611688" cy="74613"/>
          </a:xfrm>
          <a:custGeom>
            <a:avLst/>
            <a:gdLst>
              <a:gd name="T0" fmla="*/ 2147483647 w 2352"/>
              <a:gd name="T1" fmla="*/ 2147483647 h 64"/>
              <a:gd name="T2" fmla="*/ 2147483647 w 2352"/>
              <a:gd name="T3" fmla="*/ 2147483647 h 64"/>
              <a:gd name="T4" fmla="*/ 2147483647 w 2352"/>
              <a:gd name="T5" fmla="*/ 2147483647 h 64"/>
              <a:gd name="T6" fmla="*/ 2147483647 w 2352"/>
              <a:gd name="T7" fmla="*/ 2147483647 h 64"/>
              <a:gd name="T8" fmla="*/ 0 w 2352"/>
              <a:gd name="T9" fmla="*/ 2147483647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2"/>
              <a:gd name="T16" fmla="*/ 0 h 64"/>
              <a:gd name="T17" fmla="*/ 2352 w 2352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2" h="64">
                <a:moveTo>
                  <a:pt x="2352" y="56"/>
                </a:moveTo>
                <a:cubicBezTo>
                  <a:pt x="2276" y="36"/>
                  <a:pt x="2200" y="16"/>
                  <a:pt x="1968" y="8"/>
                </a:cubicBezTo>
                <a:cubicBezTo>
                  <a:pt x="1736" y="0"/>
                  <a:pt x="1256" y="0"/>
                  <a:pt x="960" y="8"/>
                </a:cubicBezTo>
                <a:cubicBezTo>
                  <a:pt x="664" y="16"/>
                  <a:pt x="352" y="48"/>
                  <a:pt x="192" y="56"/>
                </a:cubicBezTo>
                <a:cubicBezTo>
                  <a:pt x="32" y="64"/>
                  <a:pt x="16" y="60"/>
                  <a:pt x="0" y="56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2" name="Freeform 36"/>
          <p:cNvSpPr>
            <a:spLocks/>
          </p:cNvSpPr>
          <p:nvPr/>
        </p:nvSpPr>
        <p:spPr bwMode="auto">
          <a:xfrm>
            <a:off x="6226175" y="5029200"/>
            <a:ext cx="2841625" cy="150813"/>
          </a:xfrm>
          <a:custGeom>
            <a:avLst/>
            <a:gdLst>
              <a:gd name="T0" fmla="*/ 0 w 2400"/>
              <a:gd name="T1" fmla="*/ 2147483647 h 360"/>
              <a:gd name="T2" fmla="*/ 2147483647 w 2400"/>
              <a:gd name="T3" fmla="*/ 2147483647 h 360"/>
              <a:gd name="T4" fmla="*/ 2147483647 w 2400"/>
              <a:gd name="T5" fmla="*/ 2147483647 h 360"/>
              <a:gd name="T6" fmla="*/ 2147483647 w 2400"/>
              <a:gd name="T7" fmla="*/ 2147483647 h 360"/>
              <a:gd name="T8" fmla="*/ 2147483647 w 2400"/>
              <a:gd name="T9" fmla="*/ 2147483647 h 360"/>
              <a:gd name="T10" fmla="*/ 2147483647 w 2400"/>
              <a:gd name="T11" fmla="*/ 2147483647 h 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0"/>
              <a:gd name="T19" fmla="*/ 0 h 360"/>
              <a:gd name="T20" fmla="*/ 2400 w 2400"/>
              <a:gd name="T21" fmla="*/ 360 h 3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0" h="360">
                <a:moveTo>
                  <a:pt x="0" y="320"/>
                </a:moveTo>
                <a:cubicBezTo>
                  <a:pt x="112" y="296"/>
                  <a:pt x="224" y="272"/>
                  <a:pt x="432" y="272"/>
                </a:cubicBezTo>
                <a:cubicBezTo>
                  <a:pt x="640" y="272"/>
                  <a:pt x="1032" y="360"/>
                  <a:pt x="1248" y="320"/>
                </a:cubicBezTo>
                <a:cubicBezTo>
                  <a:pt x="1464" y="280"/>
                  <a:pt x="1584" y="64"/>
                  <a:pt x="1728" y="32"/>
                </a:cubicBezTo>
                <a:cubicBezTo>
                  <a:pt x="1872" y="0"/>
                  <a:pt x="2000" y="96"/>
                  <a:pt x="2112" y="128"/>
                </a:cubicBezTo>
                <a:cubicBezTo>
                  <a:pt x="2224" y="160"/>
                  <a:pt x="2312" y="192"/>
                  <a:pt x="2400" y="224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3" name="Freeform 37"/>
          <p:cNvSpPr>
            <a:spLocks/>
          </p:cNvSpPr>
          <p:nvPr/>
        </p:nvSpPr>
        <p:spPr bwMode="auto">
          <a:xfrm flipV="1">
            <a:off x="1108075" y="3267075"/>
            <a:ext cx="1730375" cy="355600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4" name="Freeform 38"/>
          <p:cNvSpPr>
            <a:spLocks/>
          </p:cNvSpPr>
          <p:nvPr/>
        </p:nvSpPr>
        <p:spPr bwMode="auto">
          <a:xfrm flipV="1">
            <a:off x="1495425" y="3341688"/>
            <a:ext cx="1785938" cy="582612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5" name="Freeform 39"/>
          <p:cNvSpPr>
            <a:spLocks/>
          </p:cNvSpPr>
          <p:nvPr/>
        </p:nvSpPr>
        <p:spPr bwMode="auto">
          <a:xfrm flipV="1">
            <a:off x="1382713" y="3543300"/>
            <a:ext cx="2336800" cy="687388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6" name="Freeform 40"/>
          <p:cNvSpPr>
            <a:spLocks/>
          </p:cNvSpPr>
          <p:nvPr/>
        </p:nvSpPr>
        <p:spPr bwMode="auto">
          <a:xfrm>
            <a:off x="5083175" y="3338513"/>
            <a:ext cx="3057525" cy="1868487"/>
          </a:xfrm>
          <a:custGeom>
            <a:avLst/>
            <a:gdLst>
              <a:gd name="T0" fmla="*/ 2147483647 w 1926"/>
              <a:gd name="T1" fmla="*/ 2147483647 h 1177"/>
              <a:gd name="T2" fmla="*/ 2147483647 w 1926"/>
              <a:gd name="T3" fmla="*/ 2147483647 h 1177"/>
              <a:gd name="T4" fmla="*/ 2147483647 w 1926"/>
              <a:gd name="T5" fmla="*/ 2147483647 h 1177"/>
              <a:gd name="T6" fmla="*/ 2147483647 w 1926"/>
              <a:gd name="T7" fmla="*/ 2147483647 h 1177"/>
              <a:gd name="T8" fmla="*/ 2147483647 w 1926"/>
              <a:gd name="T9" fmla="*/ 2147483647 h 1177"/>
              <a:gd name="T10" fmla="*/ 2147483647 w 1926"/>
              <a:gd name="T11" fmla="*/ 2147483647 h 1177"/>
              <a:gd name="T12" fmla="*/ 2147483647 w 1926"/>
              <a:gd name="T13" fmla="*/ 2147483647 h 1177"/>
              <a:gd name="T14" fmla="*/ 2147483647 w 1926"/>
              <a:gd name="T15" fmla="*/ 2147483647 h 1177"/>
              <a:gd name="T16" fmla="*/ 2147483647 w 1926"/>
              <a:gd name="T17" fmla="*/ 2147483647 h 1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6"/>
              <a:gd name="T28" fmla="*/ 0 h 1177"/>
              <a:gd name="T29" fmla="*/ 1926 w 1926"/>
              <a:gd name="T30" fmla="*/ 1177 h 1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6" h="1177">
                <a:moveTo>
                  <a:pt x="810" y="1177"/>
                </a:moveTo>
                <a:cubicBezTo>
                  <a:pt x="587" y="1110"/>
                  <a:pt x="364" y="1043"/>
                  <a:pt x="234" y="959"/>
                </a:cubicBezTo>
                <a:cubicBezTo>
                  <a:pt x="104" y="875"/>
                  <a:pt x="54" y="775"/>
                  <a:pt x="27" y="671"/>
                </a:cubicBezTo>
                <a:cubicBezTo>
                  <a:pt x="0" y="567"/>
                  <a:pt x="14" y="427"/>
                  <a:pt x="73" y="337"/>
                </a:cubicBezTo>
                <a:cubicBezTo>
                  <a:pt x="132" y="247"/>
                  <a:pt x="227" y="179"/>
                  <a:pt x="378" y="130"/>
                </a:cubicBezTo>
                <a:cubicBezTo>
                  <a:pt x="529" y="81"/>
                  <a:pt x="804" y="65"/>
                  <a:pt x="977" y="44"/>
                </a:cubicBezTo>
                <a:cubicBezTo>
                  <a:pt x="1150" y="23"/>
                  <a:pt x="1286" y="6"/>
                  <a:pt x="1414" y="3"/>
                </a:cubicBezTo>
                <a:cubicBezTo>
                  <a:pt x="1542" y="0"/>
                  <a:pt x="1663" y="10"/>
                  <a:pt x="1748" y="26"/>
                </a:cubicBezTo>
                <a:cubicBezTo>
                  <a:pt x="1833" y="42"/>
                  <a:pt x="1879" y="71"/>
                  <a:pt x="1926" y="101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7" name="Freeform 41"/>
          <p:cNvSpPr>
            <a:spLocks/>
          </p:cNvSpPr>
          <p:nvPr/>
        </p:nvSpPr>
        <p:spPr bwMode="auto">
          <a:xfrm>
            <a:off x="1104900" y="3051175"/>
            <a:ext cx="3692525" cy="2165350"/>
          </a:xfrm>
          <a:custGeom>
            <a:avLst/>
            <a:gdLst>
              <a:gd name="T0" fmla="*/ 0 w 2326"/>
              <a:gd name="T1" fmla="*/ 2147483647 h 1364"/>
              <a:gd name="T2" fmla="*/ 2147483647 w 2326"/>
              <a:gd name="T3" fmla="*/ 0 h 1364"/>
              <a:gd name="T4" fmla="*/ 2147483647 w 2326"/>
              <a:gd name="T5" fmla="*/ 2147483647 h 1364"/>
              <a:gd name="T6" fmla="*/ 2147483647 w 2326"/>
              <a:gd name="T7" fmla="*/ 2147483647 h 1364"/>
              <a:gd name="T8" fmla="*/ 2147483647 w 2326"/>
              <a:gd name="T9" fmla="*/ 2147483647 h 1364"/>
              <a:gd name="T10" fmla="*/ 2147483647 w 2326"/>
              <a:gd name="T11" fmla="*/ 2147483647 h 1364"/>
              <a:gd name="T12" fmla="*/ 2147483647 w 2326"/>
              <a:gd name="T13" fmla="*/ 2147483647 h 1364"/>
              <a:gd name="T14" fmla="*/ 2147483647 w 2326"/>
              <a:gd name="T15" fmla="*/ 2147483647 h 13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6"/>
              <a:gd name="T25" fmla="*/ 0 h 1364"/>
              <a:gd name="T26" fmla="*/ 2326 w 2326"/>
              <a:gd name="T27" fmla="*/ 1364 h 13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6" h="1364">
                <a:moveTo>
                  <a:pt x="0" y="18"/>
                </a:moveTo>
                <a:cubicBezTo>
                  <a:pt x="101" y="9"/>
                  <a:pt x="202" y="0"/>
                  <a:pt x="277" y="0"/>
                </a:cubicBezTo>
                <a:cubicBezTo>
                  <a:pt x="352" y="0"/>
                  <a:pt x="362" y="4"/>
                  <a:pt x="449" y="18"/>
                </a:cubicBezTo>
                <a:cubicBezTo>
                  <a:pt x="536" y="32"/>
                  <a:pt x="620" y="48"/>
                  <a:pt x="800" y="87"/>
                </a:cubicBezTo>
                <a:cubicBezTo>
                  <a:pt x="980" y="126"/>
                  <a:pt x="1313" y="150"/>
                  <a:pt x="1526" y="253"/>
                </a:cubicBezTo>
                <a:cubicBezTo>
                  <a:pt x="1739" y="356"/>
                  <a:pt x="1958" y="550"/>
                  <a:pt x="2078" y="708"/>
                </a:cubicBezTo>
                <a:cubicBezTo>
                  <a:pt x="2198" y="866"/>
                  <a:pt x="2204" y="1094"/>
                  <a:pt x="2245" y="1203"/>
                </a:cubicBezTo>
                <a:cubicBezTo>
                  <a:pt x="2286" y="1312"/>
                  <a:pt x="2306" y="1338"/>
                  <a:pt x="2326" y="1364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reeform 2"/>
          <p:cNvSpPr>
            <a:spLocks/>
          </p:cNvSpPr>
          <p:nvPr/>
        </p:nvSpPr>
        <p:spPr bwMode="auto">
          <a:xfrm>
            <a:off x="1066800" y="1524000"/>
            <a:ext cx="3287713" cy="1577975"/>
          </a:xfrm>
          <a:custGeom>
            <a:avLst/>
            <a:gdLst>
              <a:gd name="T0" fmla="*/ 0 w 2008"/>
              <a:gd name="T1" fmla="*/ 2147483647 h 1120"/>
              <a:gd name="T2" fmla="*/ 2147483647 w 2008"/>
              <a:gd name="T3" fmla="*/ 2147483647 h 1120"/>
              <a:gd name="T4" fmla="*/ 2147483647 w 2008"/>
              <a:gd name="T5" fmla="*/ 2147483647 h 1120"/>
              <a:gd name="T6" fmla="*/ 2147483647 w 2008"/>
              <a:gd name="T7" fmla="*/ 2147483647 h 1120"/>
              <a:gd name="T8" fmla="*/ 2147483647 w 2008"/>
              <a:gd name="T9" fmla="*/ 2147483647 h 1120"/>
              <a:gd name="T10" fmla="*/ 2147483647 w 2008"/>
              <a:gd name="T11" fmla="*/ 0 h 11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8"/>
              <a:gd name="T19" fmla="*/ 0 h 1120"/>
              <a:gd name="T20" fmla="*/ 2008 w 2008"/>
              <a:gd name="T21" fmla="*/ 1120 h 11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8" h="1120">
                <a:moveTo>
                  <a:pt x="0" y="816"/>
                </a:moveTo>
                <a:cubicBezTo>
                  <a:pt x="228" y="772"/>
                  <a:pt x="456" y="728"/>
                  <a:pt x="672" y="720"/>
                </a:cubicBezTo>
                <a:cubicBezTo>
                  <a:pt x="888" y="712"/>
                  <a:pt x="1088" y="712"/>
                  <a:pt x="1296" y="768"/>
                </a:cubicBezTo>
                <a:cubicBezTo>
                  <a:pt x="1504" y="824"/>
                  <a:pt x="1832" y="1120"/>
                  <a:pt x="1920" y="1056"/>
                </a:cubicBezTo>
                <a:cubicBezTo>
                  <a:pt x="2008" y="992"/>
                  <a:pt x="1832" y="560"/>
                  <a:pt x="1824" y="384"/>
                </a:cubicBezTo>
                <a:cubicBezTo>
                  <a:pt x="1816" y="208"/>
                  <a:pt x="1844" y="104"/>
                  <a:pt x="1872" y="0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7" name="Freeform 3"/>
          <p:cNvSpPr>
            <a:spLocks/>
          </p:cNvSpPr>
          <p:nvPr/>
        </p:nvSpPr>
        <p:spPr bwMode="auto">
          <a:xfrm>
            <a:off x="4343400" y="1524000"/>
            <a:ext cx="3794125" cy="1827213"/>
          </a:xfrm>
          <a:custGeom>
            <a:avLst/>
            <a:gdLst>
              <a:gd name="T0" fmla="*/ 2147483647 w 2800"/>
              <a:gd name="T1" fmla="*/ 2147483647 h 1296"/>
              <a:gd name="T2" fmla="*/ 2147483647 w 2800"/>
              <a:gd name="T3" fmla="*/ 2147483647 h 1296"/>
              <a:gd name="T4" fmla="*/ 2147483647 w 2800"/>
              <a:gd name="T5" fmla="*/ 2147483647 h 1296"/>
              <a:gd name="T6" fmla="*/ 2147483647 w 2800"/>
              <a:gd name="T7" fmla="*/ 2147483647 h 1296"/>
              <a:gd name="T8" fmla="*/ 2147483647 w 2800"/>
              <a:gd name="T9" fmla="*/ 2147483647 h 1296"/>
              <a:gd name="T10" fmla="*/ 2147483647 w 2800"/>
              <a:gd name="T11" fmla="*/ 2147483647 h 1296"/>
              <a:gd name="T12" fmla="*/ 2147483647 w 2800"/>
              <a:gd name="T13" fmla="*/ 2147483647 h 1296"/>
              <a:gd name="T14" fmla="*/ 2147483647 w 2800"/>
              <a:gd name="T15" fmla="*/ 2147483647 h 1296"/>
              <a:gd name="T16" fmla="*/ 2147483647 w 2800"/>
              <a:gd name="T17" fmla="*/ 2147483647 h 1296"/>
              <a:gd name="T18" fmla="*/ 2147483647 w 2800"/>
              <a:gd name="T19" fmla="*/ 0 h 12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00"/>
              <a:gd name="T31" fmla="*/ 0 h 1296"/>
              <a:gd name="T32" fmla="*/ 2800 w 2800"/>
              <a:gd name="T33" fmla="*/ 1296 h 12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00" h="1296">
                <a:moveTo>
                  <a:pt x="2800" y="1296"/>
                </a:moveTo>
                <a:cubicBezTo>
                  <a:pt x="2700" y="1256"/>
                  <a:pt x="2600" y="1216"/>
                  <a:pt x="2464" y="1200"/>
                </a:cubicBezTo>
                <a:cubicBezTo>
                  <a:pt x="2328" y="1184"/>
                  <a:pt x="2152" y="1192"/>
                  <a:pt x="1984" y="1200"/>
                </a:cubicBezTo>
                <a:cubicBezTo>
                  <a:pt x="1816" y="1208"/>
                  <a:pt x="1632" y="1240"/>
                  <a:pt x="1456" y="1248"/>
                </a:cubicBezTo>
                <a:cubicBezTo>
                  <a:pt x="1280" y="1256"/>
                  <a:pt x="1120" y="1264"/>
                  <a:pt x="928" y="1248"/>
                </a:cubicBezTo>
                <a:cubicBezTo>
                  <a:pt x="736" y="1232"/>
                  <a:pt x="432" y="1184"/>
                  <a:pt x="304" y="1152"/>
                </a:cubicBezTo>
                <a:cubicBezTo>
                  <a:pt x="176" y="1120"/>
                  <a:pt x="192" y="1120"/>
                  <a:pt x="160" y="1056"/>
                </a:cubicBezTo>
                <a:cubicBezTo>
                  <a:pt x="128" y="992"/>
                  <a:pt x="136" y="872"/>
                  <a:pt x="112" y="768"/>
                </a:cubicBezTo>
                <a:cubicBezTo>
                  <a:pt x="88" y="664"/>
                  <a:pt x="32" y="560"/>
                  <a:pt x="16" y="432"/>
                </a:cubicBezTo>
                <a:cubicBezTo>
                  <a:pt x="0" y="304"/>
                  <a:pt x="16" y="72"/>
                  <a:pt x="16" y="0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600200" y="2687638"/>
            <a:ext cx="894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Athlete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 rot="-775309">
            <a:off x="4642696" y="3351798"/>
            <a:ext cx="9412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Learner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 rot="4611051">
            <a:off x="3965575" y="2554288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Person</a:t>
            </a:r>
          </a:p>
        </p:txBody>
      </p:sp>
      <p:sp>
        <p:nvSpPr>
          <p:cNvPr id="88071" name="Freeform 7"/>
          <p:cNvSpPr>
            <a:spLocks/>
          </p:cNvSpPr>
          <p:nvPr/>
        </p:nvSpPr>
        <p:spPr bwMode="auto">
          <a:xfrm>
            <a:off x="152400" y="5092700"/>
            <a:ext cx="4611688" cy="74613"/>
          </a:xfrm>
          <a:custGeom>
            <a:avLst/>
            <a:gdLst>
              <a:gd name="T0" fmla="*/ 2147483647 w 2352"/>
              <a:gd name="T1" fmla="*/ 2147483647 h 64"/>
              <a:gd name="T2" fmla="*/ 2147483647 w 2352"/>
              <a:gd name="T3" fmla="*/ 2147483647 h 64"/>
              <a:gd name="T4" fmla="*/ 2147483647 w 2352"/>
              <a:gd name="T5" fmla="*/ 2147483647 h 64"/>
              <a:gd name="T6" fmla="*/ 2147483647 w 2352"/>
              <a:gd name="T7" fmla="*/ 2147483647 h 64"/>
              <a:gd name="T8" fmla="*/ 0 w 2352"/>
              <a:gd name="T9" fmla="*/ 2147483647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2"/>
              <a:gd name="T16" fmla="*/ 0 h 64"/>
              <a:gd name="T17" fmla="*/ 2352 w 2352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2" h="64">
                <a:moveTo>
                  <a:pt x="2352" y="56"/>
                </a:moveTo>
                <a:cubicBezTo>
                  <a:pt x="2276" y="36"/>
                  <a:pt x="2200" y="16"/>
                  <a:pt x="1968" y="8"/>
                </a:cubicBezTo>
                <a:cubicBezTo>
                  <a:pt x="1736" y="0"/>
                  <a:pt x="1256" y="0"/>
                  <a:pt x="960" y="8"/>
                </a:cubicBezTo>
                <a:cubicBezTo>
                  <a:pt x="664" y="16"/>
                  <a:pt x="352" y="48"/>
                  <a:pt x="192" y="56"/>
                </a:cubicBezTo>
                <a:cubicBezTo>
                  <a:pt x="32" y="64"/>
                  <a:pt x="16" y="60"/>
                  <a:pt x="0" y="56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Freeform 8"/>
          <p:cNvSpPr>
            <a:spLocks/>
          </p:cNvSpPr>
          <p:nvPr/>
        </p:nvSpPr>
        <p:spPr bwMode="auto">
          <a:xfrm>
            <a:off x="6226175" y="5029200"/>
            <a:ext cx="2841625" cy="150813"/>
          </a:xfrm>
          <a:custGeom>
            <a:avLst/>
            <a:gdLst>
              <a:gd name="T0" fmla="*/ 0 w 2400"/>
              <a:gd name="T1" fmla="*/ 2147483647 h 360"/>
              <a:gd name="T2" fmla="*/ 2147483647 w 2400"/>
              <a:gd name="T3" fmla="*/ 2147483647 h 360"/>
              <a:gd name="T4" fmla="*/ 2147483647 w 2400"/>
              <a:gd name="T5" fmla="*/ 2147483647 h 360"/>
              <a:gd name="T6" fmla="*/ 2147483647 w 2400"/>
              <a:gd name="T7" fmla="*/ 2147483647 h 360"/>
              <a:gd name="T8" fmla="*/ 2147483647 w 2400"/>
              <a:gd name="T9" fmla="*/ 2147483647 h 360"/>
              <a:gd name="T10" fmla="*/ 2147483647 w 2400"/>
              <a:gd name="T11" fmla="*/ 2147483647 h 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0"/>
              <a:gd name="T19" fmla="*/ 0 h 360"/>
              <a:gd name="T20" fmla="*/ 2400 w 2400"/>
              <a:gd name="T21" fmla="*/ 360 h 3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0" h="360">
                <a:moveTo>
                  <a:pt x="0" y="320"/>
                </a:moveTo>
                <a:cubicBezTo>
                  <a:pt x="112" y="296"/>
                  <a:pt x="224" y="272"/>
                  <a:pt x="432" y="272"/>
                </a:cubicBezTo>
                <a:cubicBezTo>
                  <a:pt x="640" y="272"/>
                  <a:pt x="1032" y="360"/>
                  <a:pt x="1248" y="320"/>
                </a:cubicBezTo>
                <a:cubicBezTo>
                  <a:pt x="1464" y="280"/>
                  <a:pt x="1584" y="64"/>
                  <a:pt x="1728" y="32"/>
                </a:cubicBezTo>
                <a:cubicBezTo>
                  <a:pt x="1872" y="0"/>
                  <a:pt x="2000" y="96"/>
                  <a:pt x="2112" y="128"/>
                </a:cubicBezTo>
                <a:cubicBezTo>
                  <a:pt x="2224" y="160"/>
                  <a:pt x="2312" y="192"/>
                  <a:pt x="2400" y="224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3" name="Freeform 9"/>
          <p:cNvSpPr>
            <a:spLocks/>
          </p:cNvSpPr>
          <p:nvPr/>
        </p:nvSpPr>
        <p:spPr bwMode="auto">
          <a:xfrm>
            <a:off x="762000" y="2251075"/>
            <a:ext cx="1419225" cy="282575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4" name="Freeform 10"/>
          <p:cNvSpPr>
            <a:spLocks/>
          </p:cNvSpPr>
          <p:nvPr/>
        </p:nvSpPr>
        <p:spPr bwMode="auto">
          <a:xfrm>
            <a:off x="1219200" y="2022475"/>
            <a:ext cx="1636713" cy="511175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5" name="Freeform 11"/>
          <p:cNvSpPr>
            <a:spLocks/>
          </p:cNvSpPr>
          <p:nvPr/>
        </p:nvSpPr>
        <p:spPr bwMode="auto">
          <a:xfrm>
            <a:off x="1373188" y="1731963"/>
            <a:ext cx="1928812" cy="901700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6" name="Freeform 12"/>
          <p:cNvSpPr>
            <a:spLocks/>
          </p:cNvSpPr>
          <p:nvPr/>
        </p:nvSpPr>
        <p:spPr bwMode="auto">
          <a:xfrm flipV="1">
            <a:off x="1082675" y="3276600"/>
            <a:ext cx="1730375" cy="355600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7" name="Freeform 13"/>
          <p:cNvSpPr>
            <a:spLocks/>
          </p:cNvSpPr>
          <p:nvPr/>
        </p:nvSpPr>
        <p:spPr bwMode="auto">
          <a:xfrm flipV="1">
            <a:off x="1470025" y="3351213"/>
            <a:ext cx="1785938" cy="582612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8" name="Freeform 14"/>
          <p:cNvSpPr>
            <a:spLocks/>
          </p:cNvSpPr>
          <p:nvPr/>
        </p:nvSpPr>
        <p:spPr bwMode="auto">
          <a:xfrm flipV="1">
            <a:off x="1357313" y="3552825"/>
            <a:ext cx="2336800" cy="687388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614363" y="2060575"/>
            <a:ext cx="971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All American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788988" y="3948113"/>
            <a:ext cx="18025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Recognized as Best Player</a:t>
            </a: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1370013" y="3709988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Beat mile time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887413" y="1831975"/>
            <a:ext cx="14996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Good Concentration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923925" y="1512888"/>
            <a:ext cx="16872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Improve Avg. Every Year</a:t>
            </a: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704850" y="3367088"/>
            <a:ext cx="16063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Play </a:t>
            </a:r>
            <a:r>
              <a:rPr lang="en-US" sz="1000" dirty="0" err="1">
                <a:solidFill>
                  <a:srgbClr val="FFFFFF"/>
                </a:solidFill>
              </a:rPr>
              <a:t>w</a:t>
            </a:r>
            <a:r>
              <a:rPr lang="en-US" sz="1000" dirty="0">
                <a:solidFill>
                  <a:srgbClr val="FFFFFF"/>
                </a:solidFill>
              </a:rPr>
              <a:t>/out knee brace</a:t>
            </a:r>
          </a:p>
        </p:txBody>
      </p:sp>
      <p:sp>
        <p:nvSpPr>
          <p:cNvPr id="88085" name="Freeform 21"/>
          <p:cNvSpPr>
            <a:spLocks/>
          </p:cNvSpPr>
          <p:nvPr/>
        </p:nvSpPr>
        <p:spPr bwMode="auto">
          <a:xfrm>
            <a:off x="2933700" y="1103313"/>
            <a:ext cx="1162050" cy="501650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6" name="Freeform 22"/>
          <p:cNvSpPr>
            <a:spLocks/>
          </p:cNvSpPr>
          <p:nvPr/>
        </p:nvSpPr>
        <p:spPr bwMode="auto">
          <a:xfrm>
            <a:off x="2879725" y="1501775"/>
            <a:ext cx="1162050" cy="501650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7" name="Freeform 23"/>
          <p:cNvSpPr>
            <a:spLocks/>
          </p:cNvSpPr>
          <p:nvPr/>
        </p:nvSpPr>
        <p:spPr bwMode="auto">
          <a:xfrm flipH="1">
            <a:off x="4356100" y="1382713"/>
            <a:ext cx="1339850" cy="363537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8" name="Freeform 24"/>
          <p:cNvSpPr>
            <a:spLocks/>
          </p:cNvSpPr>
          <p:nvPr/>
        </p:nvSpPr>
        <p:spPr bwMode="auto">
          <a:xfrm flipH="1">
            <a:off x="4379913" y="1712913"/>
            <a:ext cx="1625600" cy="501650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 rot="771623">
            <a:off x="2914650" y="1398588"/>
            <a:ext cx="1009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More Trusting</a:t>
            </a:r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 rot="771623">
            <a:off x="2991201" y="1016715"/>
            <a:ext cx="11359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Not be so quiet</a:t>
            </a:r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 rot="-641307">
            <a:off x="4422246" y="1221502"/>
            <a:ext cx="13218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Open up to others</a:t>
            </a: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 rot="-641307">
            <a:off x="4526292" y="1639015"/>
            <a:ext cx="14122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Learn from mistakes</a:t>
            </a:r>
          </a:p>
        </p:txBody>
      </p:sp>
      <p:sp>
        <p:nvSpPr>
          <p:cNvPr id="88093" name="Freeform 29"/>
          <p:cNvSpPr>
            <a:spLocks/>
          </p:cNvSpPr>
          <p:nvPr/>
        </p:nvSpPr>
        <p:spPr bwMode="auto">
          <a:xfrm>
            <a:off x="6103938" y="2686050"/>
            <a:ext cx="1900237" cy="601663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4" name="Freeform 30"/>
          <p:cNvSpPr>
            <a:spLocks/>
          </p:cNvSpPr>
          <p:nvPr/>
        </p:nvSpPr>
        <p:spPr bwMode="auto">
          <a:xfrm>
            <a:off x="6591300" y="2944813"/>
            <a:ext cx="1544638" cy="327025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5" name="Freeform 31"/>
          <p:cNvSpPr>
            <a:spLocks/>
          </p:cNvSpPr>
          <p:nvPr/>
        </p:nvSpPr>
        <p:spPr bwMode="auto">
          <a:xfrm flipV="1">
            <a:off x="6704013" y="3414713"/>
            <a:ext cx="1474787" cy="331787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6" name="Freeform 32"/>
          <p:cNvSpPr>
            <a:spLocks/>
          </p:cNvSpPr>
          <p:nvPr/>
        </p:nvSpPr>
        <p:spPr bwMode="auto">
          <a:xfrm flipV="1">
            <a:off x="6423025" y="3449638"/>
            <a:ext cx="1760538" cy="577850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7" name="Text Box 33"/>
          <p:cNvSpPr txBox="1">
            <a:spLocks noChangeArrowheads="1"/>
          </p:cNvSpPr>
          <p:nvPr/>
        </p:nvSpPr>
        <p:spPr bwMode="auto">
          <a:xfrm>
            <a:off x="6570663" y="2484438"/>
            <a:ext cx="1149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Remain eligible</a:t>
            </a:r>
          </a:p>
        </p:txBody>
      </p:sp>
      <p:sp>
        <p:nvSpPr>
          <p:cNvPr id="88098" name="Text Box 34"/>
          <p:cNvSpPr txBox="1">
            <a:spLocks noChangeArrowheads="1"/>
          </p:cNvSpPr>
          <p:nvPr/>
        </p:nvSpPr>
        <p:spPr bwMode="auto">
          <a:xfrm>
            <a:off x="6535738" y="2744788"/>
            <a:ext cx="18635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Develop good study habits</a:t>
            </a:r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6985000" y="3508375"/>
            <a:ext cx="15183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Get above a 2.5 GPA</a:t>
            </a:r>
          </a:p>
        </p:txBody>
      </p:sp>
      <p:sp>
        <p:nvSpPr>
          <p:cNvPr id="88100" name="Text Box 36"/>
          <p:cNvSpPr txBox="1">
            <a:spLocks noChangeArrowheads="1"/>
          </p:cNvSpPr>
          <p:nvPr/>
        </p:nvSpPr>
        <p:spPr bwMode="auto">
          <a:xfrm>
            <a:off x="6980238" y="3759200"/>
            <a:ext cx="1396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Don’t procrastinate</a:t>
            </a:r>
          </a:p>
        </p:txBody>
      </p:sp>
      <p:sp>
        <p:nvSpPr>
          <p:cNvPr id="88101" name="Text Box 37"/>
          <p:cNvSpPr txBox="1">
            <a:spLocks noChangeArrowheads="1"/>
          </p:cNvSpPr>
          <p:nvPr/>
        </p:nvSpPr>
        <p:spPr bwMode="auto">
          <a:xfrm>
            <a:off x="304800" y="309563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81D"/>
                </a:solidFill>
              </a:rPr>
              <a:t>Add longer, thicker roots for positive </a:t>
            </a:r>
            <a:r>
              <a:rPr lang="en-US" sz="2000" dirty="0" smtClean="0">
                <a:solidFill>
                  <a:srgbClr val="FFF81D"/>
                </a:solidFill>
              </a:rPr>
              <a:t>words that describe you </a:t>
            </a:r>
            <a:r>
              <a:rPr lang="en-US" sz="2000" dirty="0">
                <a:solidFill>
                  <a:srgbClr val="FFF81D"/>
                </a:solidFill>
              </a:rPr>
              <a:t>and shorter, thin roots for more negative words</a:t>
            </a:r>
            <a:endParaRPr lang="en-US" sz="2000" dirty="0"/>
          </a:p>
        </p:txBody>
      </p:sp>
      <p:sp>
        <p:nvSpPr>
          <p:cNvPr id="88102" name="Freeform 38"/>
          <p:cNvSpPr>
            <a:spLocks/>
          </p:cNvSpPr>
          <p:nvPr/>
        </p:nvSpPr>
        <p:spPr bwMode="auto">
          <a:xfrm>
            <a:off x="5083175" y="3338513"/>
            <a:ext cx="3057525" cy="1868487"/>
          </a:xfrm>
          <a:custGeom>
            <a:avLst/>
            <a:gdLst>
              <a:gd name="T0" fmla="*/ 2147483647 w 1926"/>
              <a:gd name="T1" fmla="*/ 2147483647 h 1177"/>
              <a:gd name="T2" fmla="*/ 2147483647 w 1926"/>
              <a:gd name="T3" fmla="*/ 2147483647 h 1177"/>
              <a:gd name="T4" fmla="*/ 2147483647 w 1926"/>
              <a:gd name="T5" fmla="*/ 2147483647 h 1177"/>
              <a:gd name="T6" fmla="*/ 2147483647 w 1926"/>
              <a:gd name="T7" fmla="*/ 2147483647 h 1177"/>
              <a:gd name="T8" fmla="*/ 2147483647 w 1926"/>
              <a:gd name="T9" fmla="*/ 2147483647 h 1177"/>
              <a:gd name="T10" fmla="*/ 2147483647 w 1926"/>
              <a:gd name="T11" fmla="*/ 2147483647 h 1177"/>
              <a:gd name="T12" fmla="*/ 2147483647 w 1926"/>
              <a:gd name="T13" fmla="*/ 2147483647 h 1177"/>
              <a:gd name="T14" fmla="*/ 2147483647 w 1926"/>
              <a:gd name="T15" fmla="*/ 2147483647 h 1177"/>
              <a:gd name="T16" fmla="*/ 2147483647 w 1926"/>
              <a:gd name="T17" fmla="*/ 2147483647 h 1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6"/>
              <a:gd name="T28" fmla="*/ 0 h 1177"/>
              <a:gd name="T29" fmla="*/ 1926 w 1926"/>
              <a:gd name="T30" fmla="*/ 1177 h 1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6" h="1177">
                <a:moveTo>
                  <a:pt x="810" y="1177"/>
                </a:moveTo>
                <a:cubicBezTo>
                  <a:pt x="587" y="1110"/>
                  <a:pt x="364" y="1043"/>
                  <a:pt x="234" y="959"/>
                </a:cubicBezTo>
                <a:cubicBezTo>
                  <a:pt x="104" y="875"/>
                  <a:pt x="54" y="775"/>
                  <a:pt x="27" y="671"/>
                </a:cubicBezTo>
                <a:cubicBezTo>
                  <a:pt x="0" y="567"/>
                  <a:pt x="14" y="427"/>
                  <a:pt x="73" y="337"/>
                </a:cubicBezTo>
                <a:cubicBezTo>
                  <a:pt x="132" y="247"/>
                  <a:pt x="227" y="179"/>
                  <a:pt x="378" y="130"/>
                </a:cubicBezTo>
                <a:cubicBezTo>
                  <a:pt x="529" y="81"/>
                  <a:pt x="804" y="65"/>
                  <a:pt x="977" y="44"/>
                </a:cubicBezTo>
                <a:cubicBezTo>
                  <a:pt x="1150" y="23"/>
                  <a:pt x="1286" y="6"/>
                  <a:pt x="1414" y="3"/>
                </a:cubicBezTo>
                <a:cubicBezTo>
                  <a:pt x="1542" y="0"/>
                  <a:pt x="1663" y="10"/>
                  <a:pt x="1748" y="26"/>
                </a:cubicBezTo>
                <a:cubicBezTo>
                  <a:pt x="1833" y="42"/>
                  <a:pt x="1879" y="71"/>
                  <a:pt x="1926" y="101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03" name="Freeform 39"/>
          <p:cNvSpPr>
            <a:spLocks/>
          </p:cNvSpPr>
          <p:nvPr/>
        </p:nvSpPr>
        <p:spPr bwMode="auto">
          <a:xfrm>
            <a:off x="1104900" y="3051175"/>
            <a:ext cx="3692525" cy="2165350"/>
          </a:xfrm>
          <a:custGeom>
            <a:avLst/>
            <a:gdLst>
              <a:gd name="T0" fmla="*/ 0 w 2326"/>
              <a:gd name="T1" fmla="*/ 2147483647 h 1364"/>
              <a:gd name="T2" fmla="*/ 2147483647 w 2326"/>
              <a:gd name="T3" fmla="*/ 0 h 1364"/>
              <a:gd name="T4" fmla="*/ 2147483647 w 2326"/>
              <a:gd name="T5" fmla="*/ 2147483647 h 1364"/>
              <a:gd name="T6" fmla="*/ 2147483647 w 2326"/>
              <a:gd name="T7" fmla="*/ 2147483647 h 1364"/>
              <a:gd name="T8" fmla="*/ 2147483647 w 2326"/>
              <a:gd name="T9" fmla="*/ 2147483647 h 1364"/>
              <a:gd name="T10" fmla="*/ 2147483647 w 2326"/>
              <a:gd name="T11" fmla="*/ 2147483647 h 1364"/>
              <a:gd name="T12" fmla="*/ 2147483647 w 2326"/>
              <a:gd name="T13" fmla="*/ 2147483647 h 1364"/>
              <a:gd name="T14" fmla="*/ 2147483647 w 2326"/>
              <a:gd name="T15" fmla="*/ 2147483647 h 13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6"/>
              <a:gd name="T25" fmla="*/ 0 h 1364"/>
              <a:gd name="T26" fmla="*/ 2326 w 2326"/>
              <a:gd name="T27" fmla="*/ 1364 h 13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6" h="1364">
                <a:moveTo>
                  <a:pt x="0" y="18"/>
                </a:moveTo>
                <a:cubicBezTo>
                  <a:pt x="101" y="9"/>
                  <a:pt x="202" y="0"/>
                  <a:pt x="277" y="0"/>
                </a:cubicBezTo>
                <a:cubicBezTo>
                  <a:pt x="352" y="0"/>
                  <a:pt x="362" y="4"/>
                  <a:pt x="449" y="18"/>
                </a:cubicBezTo>
                <a:cubicBezTo>
                  <a:pt x="536" y="32"/>
                  <a:pt x="620" y="48"/>
                  <a:pt x="800" y="87"/>
                </a:cubicBezTo>
                <a:cubicBezTo>
                  <a:pt x="980" y="126"/>
                  <a:pt x="1313" y="150"/>
                  <a:pt x="1526" y="253"/>
                </a:cubicBezTo>
                <a:cubicBezTo>
                  <a:pt x="1739" y="356"/>
                  <a:pt x="1958" y="550"/>
                  <a:pt x="2078" y="708"/>
                </a:cubicBezTo>
                <a:cubicBezTo>
                  <a:pt x="2198" y="866"/>
                  <a:pt x="2204" y="1094"/>
                  <a:pt x="2245" y="1203"/>
                </a:cubicBezTo>
                <a:cubicBezTo>
                  <a:pt x="2286" y="1312"/>
                  <a:pt x="2306" y="1338"/>
                  <a:pt x="2326" y="1364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04" name="Freeform 40"/>
          <p:cNvSpPr>
            <a:spLocks/>
          </p:cNvSpPr>
          <p:nvPr/>
        </p:nvSpPr>
        <p:spPr bwMode="auto">
          <a:xfrm>
            <a:off x="1817688" y="5264150"/>
            <a:ext cx="3152775" cy="757238"/>
          </a:xfrm>
          <a:custGeom>
            <a:avLst/>
            <a:gdLst>
              <a:gd name="T0" fmla="*/ 2147483647 w 2023"/>
              <a:gd name="T1" fmla="*/ 0 h 546"/>
              <a:gd name="T2" fmla="*/ 2147483647 w 2023"/>
              <a:gd name="T3" fmla="*/ 2147483647 h 546"/>
              <a:gd name="T4" fmla="*/ 2147483647 w 2023"/>
              <a:gd name="T5" fmla="*/ 2147483647 h 546"/>
              <a:gd name="T6" fmla="*/ 0 w 2023"/>
              <a:gd name="T7" fmla="*/ 2147483647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2023"/>
              <a:gd name="T13" fmla="*/ 0 h 546"/>
              <a:gd name="T14" fmla="*/ 2023 w 2023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3" h="546">
                <a:moveTo>
                  <a:pt x="1972" y="0"/>
                </a:moveTo>
                <a:cubicBezTo>
                  <a:pt x="1997" y="126"/>
                  <a:pt x="2023" y="253"/>
                  <a:pt x="1941" y="329"/>
                </a:cubicBezTo>
                <a:cubicBezTo>
                  <a:pt x="1859" y="405"/>
                  <a:pt x="1805" y="423"/>
                  <a:pt x="1482" y="459"/>
                </a:cubicBezTo>
                <a:cubicBezTo>
                  <a:pt x="1159" y="495"/>
                  <a:pt x="247" y="532"/>
                  <a:pt x="0" y="54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05" name="Freeform 41"/>
          <p:cNvSpPr>
            <a:spLocks/>
          </p:cNvSpPr>
          <p:nvPr/>
        </p:nvSpPr>
        <p:spPr bwMode="auto">
          <a:xfrm>
            <a:off x="5307013" y="5365750"/>
            <a:ext cx="1044575" cy="247650"/>
          </a:xfrm>
          <a:custGeom>
            <a:avLst/>
            <a:gdLst>
              <a:gd name="T0" fmla="*/ 0 w 2214"/>
              <a:gd name="T1" fmla="*/ 0 h 243"/>
              <a:gd name="T2" fmla="*/ 2147483647 w 2214"/>
              <a:gd name="T3" fmla="*/ 2147483647 h 243"/>
              <a:gd name="T4" fmla="*/ 2147483647 w 2214"/>
              <a:gd name="T5" fmla="*/ 2147483647 h 243"/>
              <a:gd name="T6" fmla="*/ 0 60000 65536"/>
              <a:gd name="T7" fmla="*/ 0 60000 65536"/>
              <a:gd name="T8" fmla="*/ 0 60000 65536"/>
              <a:gd name="T9" fmla="*/ 0 w 2214"/>
              <a:gd name="T10" fmla="*/ 0 h 243"/>
              <a:gd name="T11" fmla="*/ 2214 w 2214"/>
              <a:gd name="T12" fmla="*/ 243 h 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4" h="243">
                <a:moveTo>
                  <a:pt x="0" y="0"/>
                </a:moveTo>
                <a:cubicBezTo>
                  <a:pt x="94" y="101"/>
                  <a:pt x="189" y="203"/>
                  <a:pt x="558" y="223"/>
                </a:cubicBezTo>
                <a:cubicBezTo>
                  <a:pt x="927" y="243"/>
                  <a:pt x="1570" y="180"/>
                  <a:pt x="2214" y="1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06" name="Freeform 42"/>
          <p:cNvSpPr>
            <a:spLocks/>
          </p:cNvSpPr>
          <p:nvPr/>
        </p:nvSpPr>
        <p:spPr bwMode="auto">
          <a:xfrm>
            <a:off x="5267325" y="5395913"/>
            <a:ext cx="3554413" cy="573087"/>
          </a:xfrm>
          <a:custGeom>
            <a:avLst/>
            <a:gdLst>
              <a:gd name="T0" fmla="*/ 0 w 2295"/>
              <a:gd name="T1" fmla="*/ 0 h 423"/>
              <a:gd name="T2" fmla="*/ 2147483647 w 2295"/>
              <a:gd name="T3" fmla="*/ 2147483647 h 423"/>
              <a:gd name="T4" fmla="*/ 2147483647 w 2295"/>
              <a:gd name="T5" fmla="*/ 2147483647 h 423"/>
              <a:gd name="T6" fmla="*/ 2147483647 w 2295"/>
              <a:gd name="T7" fmla="*/ 2147483647 h 423"/>
              <a:gd name="T8" fmla="*/ 2147483647 w 2295"/>
              <a:gd name="T9" fmla="*/ 2147483647 h 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95"/>
              <a:gd name="T16" fmla="*/ 0 h 423"/>
              <a:gd name="T17" fmla="*/ 2295 w 2295"/>
              <a:gd name="T18" fmla="*/ 423 h 4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95" h="423">
                <a:moveTo>
                  <a:pt x="0" y="0"/>
                </a:moveTo>
                <a:cubicBezTo>
                  <a:pt x="2" y="104"/>
                  <a:pt x="4" y="209"/>
                  <a:pt x="106" y="279"/>
                </a:cubicBezTo>
                <a:cubicBezTo>
                  <a:pt x="208" y="349"/>
                  <a:pt x="407" y="419"/>
                  <a:pt x="614" y="421"/>
                </a:cubicBezTo>
                <a:cubicBezTo>
                  <a:pt x="821" y="423"/>
                  <a:pt x="1066" y="352"/>
                  <a:pt x="1346" y="291"/>
                </a:cubicBezTo>
                <a:cubicBezTo>
                  <a:pt x="1626" y="230"/>
                  <a:pt x="1960" y="142"/>
                  <a:pt x="2295" y="5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07" name="Freeform 43"/>
          <p:cNvSpPr>
            <a:spLocks/>
          </p:cNvSpPr>
          <p:nvPr/>
        </p:nvSpPr>
        <p:spPr bwMode="auto">
          <a:xfrm>
            <a:off x="5199063" y="5445125"/>
            <a:ext cx="3662362" cy="733425"/>
          </a:xfrm>
          <a:custGeom>
            <a:avLst/>
            <a:gdLst>
              <a:gd name="T0" fmla="*/ 0 w 2493"/>
              <a:gd name="T1" fmla="*/ 0 h 550"/>
              <a:gd name="T2" fmla="*/ 2147483647 w 2493"/>
              <a:gd name="T3" fmla="*/ 2147483647 h 550"/>
              <a:gd name="T4" fmla="*/ 2147483647 w 2493"/>
              <a:gd name="T5" fmla="*/ 2147483647 h 550"/>
              <a:gd name="T6" fmla="*/ 2147483647 w 2493"/>
              <a:gd name="T7" fmla="*/ 2147483647 h 550"/>
              <a:gd name="T8" fmla="*/ 2147483647 w 2493"/>
              <a:gd name="T9" fmla="*/ 2147483647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3"/>
              <a:gd name="T16" fmla="*/ 0 h 550"/>
              <a:gd name="T17" fmla="*/ 2493 w 2493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3" h="550">
                <a:moveTo>
                  <a:pt x="0" y="0"/>
                </a:moveTo>
                <a:cubicBezTo>
                  <a:pt x="19" y="124"/>
                  <a:pt x="39" y="248"/>
                  <a:pt x="136" y="335"/>
                </a:cubicBezTo>
                <a:cubicBezTo>
                  <a:pt x="233" y="422"/>
                  <a:pt x="338" y="492"/>
                  <a:pt x="583" y="521"/>
                </a:cubicBezTo>
                <a:cubicBezTo>
                  <a:pt x="828" y="550"/>
                  <a:pt x="1288" y="521"/>
                  <a:pt x="1606" y="508"/>
                </a:cubicBezTo>
                <a:cubicBezTo>
                  <a:pt x="1924" y="495"/>
                  <a:pt x="2208" y="467"/>
                  <a:pt x="2493" y="44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08" name="Freeform 44"/>
          <p:cNvSpPr>
            <a:spLocks/>
          </p:cNvSpPr>
          <p:nvPr/>
        </p:nvSpPr>
        <p:spPr bwMode="auto">
          <a:xfrm>
            <a:off x="1885950" y="5451475"/>
            <a:ext cx="3192463" cy="1071563"/>
          </a:xfrm>
          <a:custGeom>
            <a:avLst/>
            <a:gdLst>
              <a:gd name="T0" fmla="*/ 2147483647 w 1478"/>
              <a:gd name="T1" fmla="*/ 0 h 645"/>
              <a:gd name="T2" fmla="*/ 2147483647 w 1478"/>
              <a:gd name="T3" fmla="*/ 2147483647 h 645"/>
              <a:gd name="T4" fmla="*/ 2147483647 w 1478"/>
              <a:gd name="T5" fmla="*/ 2147483647 h 645"/>
              <a:gd name="T6" fmla="*/ 0 w 1478"/>
              <a:gd name="T7" fmla="*/ 2147483647 h 645"/>
              <a:gd name="T8" fmla="*/ 0 60000 65536"/>
              <a:gd name="T9" fmla="*/ 0 60000 65536"/>
              <a:gd name="T10" fmla="*/ 0 60000 65536"/>
              <a:gd name="T11" fmla="*/ 0 60000 65536"/>
              <a:gd name="T12" fmla="*/ 0 w 1478"/>
              <a:gd name="T13" fmla="*/ 0 h 645"/>
              <a:gd name="T14" fmla="*/ 1478 w 1478"/>
              <a:gd name="T15" fmla="*/ 645 h 6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8" h="645">
                <a:moveTo>
                  <a:pt x="1445" y="0"/>
                </a:moveTo>
                <a:cubicBezTo>
                  <a:pt x="1461" y="161"/>
                  <a:pt x="1478" y="322"/>
                  <a:pt x="1408" y="416"/>
                </a:cubicBezTo>
                <a:cubicBezTo>
                  <a:pt x="1338" y="510"/>
                  <a:pt x="1258" y="526"/>
                  <a:pt x="1023" y="564"/>
                </a:cubicBezTo>
                <a:cubicBezTo>
                  <a:pt x="788" y="602"/>
                  <a:pt x="394" y="623"/>
                  <a:pt x="0" y="64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09" name="Freeform 45"/>
          <p:cNvSpPr>
            <a:spLocks/>
          </p:cNvSpPr>
          <p:nvPr/>
        </p:nvSpPr>
        <p:spPr bwMode="auto">
          <a:xfrm>
            <a:off x="4886325" y="5538788"/>
            <a:ext cx="346075" cy="1082675"/>
          </a:xfrm>
          <a:custGeom>
            <a:avLst/>
            <a:gdLst>
              <a:gd name="T0" fmla="*/ 2147483647 w 83"/>
              <a:gd name="T1" fmla="*/ 0 h 589"/>
              <a:gd name="T2" fmla="*/ 2147483647 w 83"/>
              <a:gd name="T3" fmla="*/ 2147483647 h 589"/>
              <a:gd name="T4" fmla="*/ 0 w 83"/>
              <a:gd name="T5" fmla="*/ 2147483647 h 589"/>
              <a:gd name="T6" fmla="*/ 0 60000 65536"/>
              <a:gd name="T7" fmla="*/ 0 60000 65536"/>
              <a:gd name="T8" fmla="*/ 0 60000 65536"/>
              <a:gd name="T9" fmla="*/ 0 w 83"/>
              <a:gd name="T10" fmla="*/ 0 h 589"/>
              <a:gd name="T11" fmla="*/ 83 w 83"/>
              <a:gd name="T12" fmla="*/ 589 h 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589">
                <a:moveTo>
                  <a:pt x="50" y="0"/>
                </a:moveTo>
                <a:cubicBezTo>
                  <a:pt x="66" y="165"/>
                  <a:pt x="83" y="330"/>
                  <a:pt x="75" y="428"/>
                </a:cubicBezTo>
                <a:cubicBezTo>
                  <a:pt x="67" y="526"/>
                  <a:pt x="33" y="557"/>
                  <a:pt x="0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10" name="Freeform 46"/>
          <p:cNvSpPr>
            <a:spLocks/>
          </p:cNvSpPr>
          <p:nvPr/>
        </p:nvSpPr>
        <p:spPr bwMode="auto">
          <a:xfrm>
            <a:off x="4698141" y="5395913"/>
            <a:ext cx="2501900" cy="1092200"/>
          </a:xfrm>
          <a:custGeom>
            <a:avLst/>
            <a:gdLst>
              <a:gd name="T0" fmla="*/ 0 w 862"/>
              <a:gd name="T1" fmla="*/ 0 h 788"/>
              <a:gd name="T2" fmla="*/ 2147483647 w 862"/>
              <a:gd name="T3" fmla="*/ 2147483647 h 788"/>
              <a:gd name="T4" fmla="*/ 2147483647 w 862"/>
              <a:gd name="T5" fmla="*/ 2147483647 h 788"/>
              <a:gd name="T6" fmla="*/ 2147483647 w 862"/>
              <a:gd name="T7" fmla="*/ 2147483647 h 788"/>
              <a:gd name="T8" fmla="*/ 2147483647 w 862"/>
              <a:gd name="T9" fmla="*/ 2147483647 h 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2"/>
              <a:gd name="T16" fmla="*/ 0 h 788"/>
              <a:gd name="T17" fmla="*/ 862 w 862"/>
              <a:gd name="T18" fmla="*/ 788 h 7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2" h="788">
                <a:moveTo>
                  <a:pt x="0" y="0"/>
                </a:moveTo>
                <a:cubicBezTo>
                  <a:pt x="13" y="154"/>
                  <a:pt x="26" y="308"/>
                  <a:pt x="50" y="403"/>
                </a:cubicBezTo>
                <a:cubicBezTo>
                  <a:pt x="74" y="498"/>
                  <a:pt x="65" y="514"/>
                  <a:pt x="143" y="570"/>
                </a:cubicBezTo>
                <a:cubicBezTo>
                  <a:pt x="221" y="626"/>
                  <a:pt x="395" y="702"/>
                  <a:pt x="515" y="738"/>
                </a:cubicBezTo>
                <a:cubicBezTo>
                  <a:pt x="635" y="774"/>
                  <a:pt x="748" y="781"/>
                  <a:pt x="862" y="78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11" name="Text Box 47"/>
          <p:cNvSpPr txBox="1">
            <a:spLocks noChangeArrowheads="1"/>
          </p:cNvSpPr>
          <p:nvPr/>
        </p:nvSpPr>
        <p:spPr bwMode="auto">
          <a:xfrm>
            <a:off x="1819275" y="5453063"/>
            <a:ext cx="8640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Respected</a:t>
            </a:r>
          </a:p>
        </p:txBody>
      </p:sp>
      <p:sp>
        <p:nvSpPr>
          <p:cNvPr id="88112" name="Text Box 48"/>
          <p:cNvSpPr txBox="1">
            <a:spLocks noChangeArrowheads="1"/>
          </p:cNvSpPr>
          <p:nvPr/>
        </p:nvSpPr>
        <p:spPr bwMode="auto">
          <a:xfrm>
            <a:off x="1814513" y="5753100"/>
            <a:ext cx="10047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Hard working</a:t>
            </a:r>
          </a:p>
        </p:txBody>
      </p:sp>
      <p:sp>
        <p:nvSpPr>
          <p:cNvPr id="88113" name="Freeform 49"/>
          <p:cNvSpPr>
            <a:spLocks/>
          </p:cNvSpPr>
          <p:nvPr/>
        </p:nvSpPr>
        <p:spPr bwMode="auto">
          <a:xfrm>
            <a:off x="3810000" y="5365750"/>
            <a:ext cx="1185863" cy="846138"/>
          </a:xfrm>
          <a:custGeom>
            <a:avLst/>
            <a:gdLst>
              <a:gd name="T0" fmla="*/ 2147483647 w 1478"/>
              <a:gd name="T1" fmla="*/ 0 h 645"/>
              <a:gd name="T2" fmla="*/ 2147483647 w 1478"/>
              <a:gd name="T3" fmla="*/ 2147483647 h 645"/>
              <a:gd name="T4" fmla="*/ 2147483647 w 1478"/>
              <a:gd name="T5" fmla="*/ 2147483647 h 645"/>
              <a:gd name="T6" fmla="*/ 0 w 1478"/>
              <a:gd name="T7" fmla="*/ 2147483647 h 645"/>
              <a:gd name="T8" fmla="*/ 0 60000 65536"/>
              <a:gd name="T9" fmla="*/ 0 60000 65536"/>
              <a:gd name="T10" fmla="*/ 0 60000 65536"/>
              <a:gd name="T11" fmla="*/ 0 60000 65536"/>
              <a:gd name="T12" fmla="*/ 0 w 1478"/>
              <a:gd name="T13" fmla="*/ 0 h 645"/>
              <a:gd name="T14" fmla="*/ 1478 w 1478"/>
              <a:gd name="T15" fmla="*/ 645 h 6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8" h="645">
                <a:moveTo>
                  <a:pt x="1445" y="0"/>
                </a:moveTo>
                <a:cubicBezTo>
                  <a:pt x="1461" y="161"/>
                  <a:pt x="1478" y="322"/>
                  <a:pt x="1408" y="416"/>
                </a:cubicBezTo>
                <a:cubicBezTo>
                  <a:pt x="1338" y="510"/>
                  <a:pt x="1258" y="526"/>
                  <a:pt x="1023" y="564"/>
                </a:cubicBezTo>
                <a:cubicBezTo>
                  <a:pt x="788" y="602"/>
                  <a:pt x="394" y="623"/>
                  <a:pt x="0" y="6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14" name="Text Box 50"/>
          <p:cNvSpPr txBox="1">
            <a:spLocks noChangeArrowheads="1"/>
          </p:cNvSpPr>
          <p:nvPr/>
        </p:nvSpPr>
        <p:spPr bwMode="auto">
          <a:xfrm rot="-258447">
            <a:off x="3748088" y="5937250"/>
            <a:ext cx="882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Too critical</a:t>
            </a:r>
          </a:p>
        </p:txBody>
      </p:sp>
      <p:sp>
        <p:nvSpPr>
          <p:cNvPr id="88115" name="Text Box 51"/>
          <p:cNvSpPr txBox="1">
            <a:spLocks noChangeArrowheads="1"/>
          </p:cNvSpPr>
          <p:nvPr/>
        </p:nvSpPr>
        <p:spPr bwMode="auto">
          <a:xfrm>
            <a:off x="1816100" y="6265863"/>
            <a:ext cx="9566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Competitive</a:t>
            </a:r>
          </a:p>
        </p:txBody>
      </p:sp>
      <p:sp>
        <p:nvSpPr>
          <p:cNvPr id="88116" name="Text Box 52"/>
          <p:cNvSpPr txBox="1">
            <a:spLocks noChangeArrowheads="1"/>
          </p:cNvSpPr>
          <p:nvPr/>
        </p:nvSpPr>
        <p:spPr bwMode="auto">
          <a:xfrm rot="-5108703">
            <a:off x="4828893" y="6128464"/>
            <a:ext cx="5180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Noisy</a:t>
            </a:r>
          </a:p>
        </p:txBody>
      </p:sp>
      <p:sp>
        <p:nvSpPr>
          <p:cNvPr id="88117" name="Text Box 53"/>
          <p:cNvSpPr txBox="1">
            <a:spLocks noChangeArrowheads="1"/>
          </p:cNvSpPr>
          <p:nvPr/>
        </p:nvSpPr>
        <p:spPr bwMode="auto">
          <a:xfrm rot="664034">
            <a:off x="6181725" y="6278563"/>
            <a:ext cx="666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Friendly</a:t>
            </a:r>
          </a:p>
        </p:txBody>
      </p:sp>
      <p:sp>
        <p:nvSpPr>
          <p:cNvPr id="88118" name="Text Box 54"/>
          <p:cNvSpPr txBox="1">
            <a:spLocks noChangeArrowheads="1"/>
          </p:cNvSpPr>
          <p:nvPr/>
        </p:nvSpPr>
        <p:spPr bwMode="auto">
          <a:xfrm rot="-228813">
            <a:off x="7545258" y="5887165"/>
            <a:ext cx="8289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Motivated</a:t>
            </a:r>
          </a:p>
        </p:txBody>
      </p:sp>
      <p:sp>
        <p:nvSpPr>
          <p:cNvPr id="88119" name="Text Box 55"/>
          <p:cNvSpPr txBox="1">
            <a:spLocks noChangeArrowheads="1"/>
          </p:cNvSpPr>
          <p:nvPr/>
        </p:nvSpPr>
        <p:spPr bwMode="auto">
          <a:xfrm rot="-662272">
            <a:off x="7913656" y="5356940"/>
            <a:ext cx="8382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Organized</a:t>
            </a:r>
          </a:p>
        </p:txBody>
      </p:sp>
      <p:sp>
        <p:nvSpPr>
          <p:cNvPr id="88120" name="Text Box 56"/>
          <p:cNvSpPr txBox="1">
            <a:spLocks noChangeArrowheads="1"/>
          </p:cNvSpPr>
          <p:nvPr/>
        </p:nvSpPr>
        <p:spPr bwMode="auto">
          <a:xfrm rot="-662272">
            <a:off x="5575278" y="5293440"/>
            <a:ext cx="11208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Bad memorizer</a:t>
            </a:r>
          </a:p>
        </p:txBody>
      </p:sp>
      <p:sp>
        <p:nvSpPr>
          <p:cNvPr id="88121" name="Freeform 57"/>
          <p:cNvSpPr>
            <a:spLocks/>
          </p:cNvSpPr>
          <p:nvPr/>
        </p:nvSpPr>
        <p:spPr bwMode="auto">
          <a:xfrm>
            <a:off x="1143000" y="5181600"/>
            <a:ext cx="3810000" cy="533400"/>
          </a:xfrm>
          <a:custGeom>
            <a:avLst/>
            <a:gdLst>
              <a:gd name="T0" fmla="*/ 2147483647 w 2023"/>
              <a:gd name="T1" fmla="*/ 0 h 546"/>
              <a:gd name="T2" fmla="*/ 2147483647 w 2023"/>
              <a:gd name="T3" fmla="*/ 2147483647 h 546"/>
              <a:gd name="T4" fmla="*/ 2147483647 w 2023"/>
              <a:gd name="T5" fmla="*/ 2147483647 h 546"/>
              <a:gd name="T6" fmla="*/ 0 w 2023"/>
              <a:gd name="T7" fmla="*/ 2147483647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2023"/>
              <a:gd name="T13" fmla="*/ 0 h 546"/>
              <a:gd name="T14" fmla="*/ 2023 w 2023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3" h="546">
                <a:moveTo>
                  <a:pt x="1972" y="0"/>
                </a:moveTo>
                <a:cubicBezTo>
                  <a:pt x="1997" y="126"/>
                  <a:pt x="2023" y="253"/>
                  <a:pt x="1941" y="329"/>
                </a:cubicBezTo>
                <a:cubicBezTo>
                  <a:pt x="1859" y="405"/>
                  <a:pt x="1805" y="423"/>
                  <a:pt x="1482" y="459"/>
                </a:cubicBezTo>
                <a:cubicBezTo>
                  <a:pt x="1159" y="495"/>
                  <a:pt x="247" y="532"/>
                  <a:pt x="0" y="54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2"/>
          <p:cNvSpPr>
            <a:spLocks/>
          </p:cNvSpPr>
          <p:nvPr/>
        </p:nvSpPr>
        <p:spPr bwMode="auto">
          <a:xfrm>
            <a:off x="1066800" y="1524000"/>
            <a:ext cx="3287713" cy="1577975"/>
          </a:xfrm>
          <a:custGeom>
            <a:avLst/>
            <a:gdLst>
              <a:gd name="T0" fmla="*/ 0 w 2008"/>
              <a:gd name="T1" fmla="*/ 2147483647 h 1120"/>
              <a:gd name="T2" fmla="*/ 2147483647 w 2008"/>
              <a:gd name="T3" fmla="*/ 2147483647 h 1120"/>
              <a:gd name="T4" fmla="*/ 2147483647 w 2008"/>
              <a:gd name="T5" fmla="*/ 2147483647 h 1120"/>
              <a:gd name="T6" fmla="*/ 2147483647 w 2008"/>
              <a:gd name="T7" fmla="*/ 2147483647 h 1120"/>
              <a:gd name="T8" fmla="*/ 2147483647 w 2008"/>
              <a:gd name="T9" fmla="*/ 2147483647 h 1120"/>
              <a:gd name="T10" fmla="*/ 2147483647 w 2008"/>
              <a:gd name="T11" fmla="*/ 0 h 11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8"/>
              <a:gd name="T19" fmla="*/ 0 h 1120"/>
              <a:gd name="T20" fmla="*/ 2008 w 2008"/>
              <a:gd name="T21" fmla="*/ 1120 h 11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8" h="1120">
                <a:moveTo>
                  <a:pt x="0" y="816"/>
                </a:moveTo>
                <a:cubicBezTo>
                  <a:pt x="228" y="772"/>
                  <a:pt x="456" y="728"/>
                  <a:pt x="672" y="720"/>
                </a:cubicBezTo>
                <a:cubicBezTo>
                  <a:pt x="888" y="712"/>
                  <a:pt x="1088" y="712"/>
                  <a:pt x="1296" y="768"/>
                </a:cubicBezTo>
                <a:cubicBezTo>
                  <a:pt x="1504" y="824"/>
                  <a:pt x="1832" y="1120"/>
                  <a:pt x="1920" y="1056"/>
                </a:cubicBezTo>
                <a:cubicBezTo>
                  <a:pt x="2008" y="992"/>
                  <a:pt x="1832" y="560"/>
                  <a:pt x="1824" y="384"/>
                </a:cubicBezTo>
                <a:cubicBezTo>
                  <a:pt x="1816" y="208"/>
                  <a:pt x="1844" y="104"/>
                  <a:pt x="1872" y="0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5" name="Freeform 3"/>
          <p:cNvSpPr>
            <a:spLocks/>
          </p:cNvSpPr>
          <p:nvPr/>
        </p:nvSpPr>
        <p:spPr bwMode="auto">
          <a:xfrm>
            <a:off x="4343400" y="1524000"/>
            <a:ext cx="3794125" cy="1827213"/>
          </a:xfrm>
          <a:custGeom>
            <a:avLst/>
            <a:gdLst>
              <a:gd name="T0" fmla="*/ 2147483647 w 2800"/>
              <a:gd name="T1" fmla="*/ 2147483647 h 1296"/>
              <a:gd name="T2" fmla="*/ 2147483647 w 2800"/>
              <a:gd name="T3" fmla="*/ 2147483647 h 1296"/>
              <a:gd name="T4" fmla="*/ 2147483647 w 2800"/>
              <a:gd name="T5" fmla="*/ 2147483647 h 1296"/>
              <a:gd name="T6" fmla="*/ 2147483647 w 2800"/>
              <a:gd name="T7" fmla="*/ 2147483647 h 1296"/>
              <a:gd name="T8" fmla="*/ 2147483647 w 2800"/>
              <a:gd name="T9" fmla="*/ 2147483647 h 1296"/>
              <a:gd name="T10" fmla="*/ 2147483647 w 2800"/>
              <a:gd name="T11" fmla="*/ 2147483647 h 1296"/>
              <a:gd name="T12" fmla="*/ 2147483647 w 2800"/>
              <a:gd name="T13" fmla="*/ 2147483647 h 1296"/>
              <a:gd name="T14" fmla="*/ 2147483647 w 2800"/>
              <a:gd name="T15" fmla="*/ 2147483647 h 1296"/>
              <a:gd name="T16" fmla="*/ 2147483647 w 2800"/>
              <a:gd name="T17" fmla="*/ 2147483647 h 1296"/>
              <a:gd name="T18" fmla="*/ 2147483647 w 2800"/>
              <a:gd name="T19" fmla="*/ 0 h 12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00"/>
              <a:gd name="T31" fmla="*/ 0 h 1296"/>
              <a:gd name="T32" fmla="*/ 2800 w 2800"/>
              <a:gd name="T33" fmla="*/ 1296 h 12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00" h="1296">
                <a:moveTo>
                  <a:pt x="2800" y="1296"/>
                </a:moveTo>
                <a:cubicBezTo>
                  <a:pt x="2700" y="1256"/>
                  <a:pt x="2600" y="1216"/>
                  <a:pt x="2464" y="1200"/>
                </a:cubicBezTo>
                <a:cubicBezTo>
                  <a:pt x="2328" y="1184"/>
                  <a:pt x="2152" y="1192"/>
                  <a:pt x="1984" y="1200"/>
                </a:cubicBezTo>
                <a:cubicBezTo>
                  <a:pt x="1816" y="1208"/>
                  <a:pt x="1632" y="1240"/>
                  <a:pt x="1456" y="1248"/>
                </a:cubicBezTo>
                <a:cubicBezTo>
                  <a:pt x="1280" y="1256"/>
                  <a:pt x="1120" y="1264"/>
                  <a:pt x="928" y="1248"/>
                </a:cubicBezTo>
                <a:cubicBezTo>
                  <a:pt x="736" y="1232"/>
                  <a:pt x="432" y="1184"/>
                  <a:pt x="304" y="1152"/>
                </a:cubicBezTo>
                <a:cubicBezTo>
                  <a:pt x="176" y="1120"/>
                  <a:pt x="192" y="1120"/>
                  <a:pt x="160" y="1056"/>
                </a:cubicBezTo>
                <a:cubicBezTo>
                  <a:pt x="128" y="992"/>
                  <a:pt x="136" y="872"/>
                  <a:pt x="112" y="768"/>
                </a:cubicBezTo>
                <a:cubicBezTo>
                  <a:pt x="88" y="664"/>
                  <a:pt x="32" y="560"/>
                  <a:pt x="16" y="432"/>
                </a:cubicBezTo>
                <a:cubicBezTo>
                  <a:pt x="0" y="304"/>
                  <a:pt x="16" y="72"/>
                  <a:pt x="16" y="0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600200" y="2687638"/>
            <a:ext cx="894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Athlete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 rot="-775309">
            <a:off x="4933209" y="3320048"/>
            <a:ext cx="9412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Learner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 rot="4611051">
            <a:off x="3965575" y="2554288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Person</a:t>
            </a:r>
          </a:p>
        </p:txBody>
      </p:sp>
      <p:sp>
        <p:nvSpPr>
          <p:cNvPr id="90119" name="Freeform 7"/>
          <p:cNvSpPr>
            <a:spLocks/>
          </p:cNvSpPr>
          <p:nvPr/>
        </p:nvSpPr>
        <p:spPr bwMode="auto">
          <a:xfrm>
            <a:off x="769938" y="2251075"/>
            <a:ext cx="1419225" cy="282575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0" name="Freeform 8"/>
          <p:cNvSpPr>
            <a:spLocks/>
          </p:cNvSpPr>
          <p:nvPr/>
        </p:nvSpPr>
        <p:spPr bwMode="auto">
          <a:xfrm>
            <a:off x="1227138" y="2022475"/>
            <a:ext cx="1636712" cy="511175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1" name="Freeform 9"/>
          <p:cNvSpPr>
            <a:spLocks/>
          </p:cNvSpPr>
          <p:nvPr/>
        </p:nvSpPr>
        <p:spPr bwMode="auto">
          <a:xfrm>
            <a:off x="1381125" y="1731963"/>
            <a:ext cx="1928813" cy="901700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614363" y="2060575"/>
            <a:ext cx="971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All American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788988" y="3948113"/>
            <a:ext cx="18025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Recognized as Best Player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1370013" y="3709988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Beat mile time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887413" y="1831975"/>
            <a:ext cx="14996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Good Concentration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923925" y="1512888"/>
            <a:ext cx="16872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Improve Avg. Every Year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704850" y="3367088"/>
            <a:ext cx="16063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Play </a:t>
            </a:r>
            <a:r>
              <a:rPr lang="en-US" sz="1000" dirty="0" err="1">
                <a:solidFill>
                  <a:srgbClr val="FFFFFF"/>
                </a:solidFill>
              </a:rPr>
              <a:t>w</a:t>
            </a:r>
            <a:r>
              <a:rPr lang="en-US" sz="1000" dirty="0">
                <a:solidFill>
                  <a:srgbClr val="FFFFFF"/>
                </a:solidFill>
              </a:rPr>
              <a:t>/out knee brace</a:t>
            </a:r>
          </a:p>
        </p:txBody>
      </p:sp>
      <p:sp>
        <p:nvSpPr>
          <p:cNvPr id="90128" name="Freeform 16"/>
          <p:cNvSpPr>
            <a:spLocks/>
          </p:cNvSpPr>
          <p:nvPr/>
        </p:nvSpPr>
        <p:spPr bwMode="auto">
          <a:xfrm>
            <a:off x="2933700" y="1103313"/>
            <a:ext cx="1162050" cy="501650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9" name="Freeform 17"/>
          <p:cNvSpPr>
            <a:spLocks/>
          </p:cNvSpPr>
          <p:nvPr/>
        </p:nvSpPr>
        <p:spPr bwMode="auto">
          <a:xfrm>
            <a:off x="2879725" y="1501775"/>
            <a:ext cx="1162050" cy="501650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0" name="Freeform 18"/>
          <p:cNvSpPr>
            <a:spLocks/>
          </p:cNvSpPr>
          <p:nvPr/>
        </p:nvSpPr>
        <p:spPr bwMode="auto">
          <a:xfrm flipH="1">
            <a:off x="4356100" y="1382713"/>
            <a:ext cx="1339850" cy="363537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1" name="Freeform 19"/>
          <p:cNvSpPr>
            <a:spLocks/>
          </p:cNvSpPr>
          <p:nvPr/>
        </p:nvSpPr>
        <p:spPr bwMode="auto">
          <a:xfrm flipH="1">
            <a:off x="4379913" y="1712913"/>
            <a:ext cx="1625600" cy="501650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 rot="771623">
            <a:off x="2914650" y="1398588"/>
            <a:ext cx="1009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More Trusting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 rot="771623">
            <a:off x="2991201" y="1016715"/>
            <a:ext cx="11359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Not be so quiet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 rot="-641307">
            <a:off x="4422246" y="1221502"/>
            <a:ext cx="13218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Open up to others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 rot="-641307">
            <a:off x="4526292" y="1639015"/>
            <a:ext cx="14122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Learn from mistakes</a:t>
            </a:r>
          </a:p>
        </p:txBody>
      </p:sp>
      <p:sp>
        <p:nvSpPr>
          <p:cNvPr id="90136" name="Freeform 24"/>
          <p:cNvSpPr>
            <a:spLocks/>
          </p:cNvSpPr>
          <p:nvPr/>
        </p:nvSpPr>
        <p:spPr bwMode="auto">
          <a:xfrm>
            <a:off x="6103938" y="2686050"/>
            <a:ext cx="1900237" cy="601663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7" name="Freeform 25"/>
          <p:cNvSpPr>
            <a:spLocks/>
          </p:cNvSpPr>
          <p:nvPr/>
        </p:nvSpPr>
        <p:spPr bwMode="auto">
          <a:xfrm>
            <a:off x="6591300" y="2944813"/>
            <a:ext cx="1544638" cy="327025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8" name="Freeform 26"/>
          <p:cNvSpPr>
            <a:spLocks/>
          </p:cNvSpPr>
          <p:nvPr/>
        </p:nvSpPr>
        <p:spPr bwMode="auto">
          <a:xfrm flipV="1">
            <a:off x="6704013" y="3414713"/>
            <a:ext cx="1474787" cy="331787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9" name="Freeform 27"/>
          <p:cNvSpPr>
            <a:spLocks/>
          </p:cNvSpPr>
          <p:nvPr/>
        </p:nvSpPr>
        <p:spPr bwMode="auto">
          <a:xfrm flipV="1">
            <a:off x="6423025" y="3449638"/>
            <a:ext cx="1760538" cy="577850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6570663" y="2484438"/>
            <a:ext cx="1149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Remain eligible</a:t>
            </a: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6535738" y="2744788"/>
            <a:ext cx="18635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Develop good study habits</a:t>
            </a: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6985000" y="3508375"/>
            <a:ext cx="15183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Get above a 2.5 GPA</a:t>
            </a:r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6980238" y="3759200"/>
            <a:ext cx="1396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Don’t procrastinate</a:t>
            </a:r>
          </a:p>
        </p:txBody>
      </p:sp>
      <p:sp>
        <p:nvSpPr>
          <p:cNvPr id="90144" name="Rectangle 32"/>
          <p:cNvSpPr>
            <a:spLocks noChangeArrowheads="1"/>
          </p:cNvSpPr>
          <p:nvPr/>
        </p:nvSpPr>
        <p:spPr bwMode="auto">
          <a:xfrm rot="3972765">
            <a:off x="3130550" y="3411538"/>
            <a:ext cx="125413" cy="1881187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5" name="Text Box 33"/>
          <p:cNvSpPr txBox="1">
            <a:spLocks noChangeArrowheads="1"/>
          </p:cNvSpPr>
          <p:nvPr/>
        </p:nvSpPr>
        <p:spPr bwMode="auto">
          <a:xfrm rot="3902469">
            <a:off x="3808413" y="4303712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Injury</a:t>
            </a:r>
          </a:p>
        </p:txBody>
      </p:sp>
      <p:sp>
        <p:nvSpPr>
          <p:cNvPr id="90146" name="Freeform 34"/>
          <p:cNvSpPr>
            <a:spLocks/>
          </p:cNvSpPr>
          <p:nvPr/>
        </p:nvSpPr>
        <p:spPr bwMode="auto">
          <a:xfrm rot="573285">
            <a:off x="4681538" y="1462088"/>
            <a:ext cx="2543175" cy="1641475"/>
          </a:xfrm>
          <a:custGeom>
            <a:avLst/>
            <a:gdLst>
              <a:gd name="T0" fmla="*/ 2147483647 w 1370"/>
              <a:gd name="T1" fmla="*/ 2147483647 h 1054"/>
              <a:gd name="T2" fmla="*/ 2147483647 w 1370"/>
              <a:gd name="T3" fmla="*/ 2147483647 h 1054"/>
              <a:gd name="T4" fmla="*/ 2147483647 w 1370"/>
              <a:gd name="T5" fmla="*/ 2147483647 h 1054"/>
              <a:gd name="T6" fmla="*/ 2147483647 w 1370"/>
              <a:gd name="T7" fmla="*/ 2147483647 h 1054"/>
              <a:gd name="T8" fmla="*/ 2147483647 w 1370"/>
              <a:gd name="T9" fmla="*/ 2147483647 h 1054"/>
              <a:gd name="T10" fmla="*/ 0 w 1370"/>
              <a:gd name="T11" fmla="*/ 2147483647 h 1054"/>
              <a:gd name="T12" fmla="*/ 2147483647 w 1370"/>
              <a:gd name="T13" fmla="*/ 2147483647 h 1054"/>
              <a:gd name="T14" fmla="*/ 2147483647 w 1370"/>
              <a:gd name="T15" fmla="*/ 2147483647 h 1054"/>
              <a:gd name="T16" fmla="*/ 2147483647 w 1370"/>
              <a:gd name="T17" fmla="*/ 2147483647 h 1054"/>
              <a:gd name="T18" fmla="*/ 2147483647 w 1370"/>
              <a:gd name="T19" fmla="*/ 2147483647 h 1054"/>
              <a:gd name="T20" fmla="*/ 2147483647 w 1370"/>
              <a:gd name="T21" fmla="*/ 0 h 1054"/>
              <a:gd name="T22" fmla="*/ 2147483647 w 1370"/>
              <a:gd name="T23" fmla="*/ 2147483647 h 10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0"/>
              <a:gd name="T37" fmla="*/ 0 h 1054"/>
              <a:gd name="T38" fmla="*/ 1370 w 1370"/>
              <a:gd name="T39" fmla="*/ 1054 h 10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0" h="1054">
                <a:moveTo>
                  <a:pt x="1116" y="37"/>
                </a:moveTo>
                <a:lnTo>
                  <a:pt x="651" y="328"/>
                </a:lnTo>
                <a:lnTo>
                  <a:pt x="825" y="328"/>
                </a:lnTo>
                <a:lnTo>
                  <a:pt x="328" y="607"/>
                </a:lnTo>
                <a:lnTo>
                  <a:pt x="527" y="607"/>
                </a:lnTo>
                <a:lnTo>
                  <a:pt x="0" y="1054"/>
                </a:lnTo>
                <a:lnTo>
                  <a:pt x="849" y="514"/>
                </a:lnTo>
                <a:lnTo>
                  <a:pt x="626" y="533"/>
                </a:lnTo>
                <a:lnTo>
                  <a:pt x="1141" y="217"/>
                </a:lnTo>
                <a:lnTo>
                  <a:pt x="918" y="273"/>
                </a:lnTo>
                <a:lnTo>
                  <a:pt x="1370" y="0"/>
                </a:lnTo>
                <a:lnTo>
                  <a:pt x="1116" y="3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7" name="Text Box 35"/>
          <p:cNvSpPr txBox="1">
            <a:spLocks noChangeArrowheads="1"/>
          </p:cNvSpPr>
          <p:nvPr/>
        </p:nvSpPr>
        <p:spPr bwMode="auto">
          <a:xfrm rot="-1051794">
            <a:off x="6076950" y="1708150"/>
            <a:ext cx="1149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FF111C"/>
                </a:solidFill>
              </a:rPr>
              <a:t>A job that I hate</a:t>
            </a: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0" y="309563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81D"/>
                </a:solidFill>
              </a:rPr>
              <a:t>Add fears that can</a:t>
            </a:r>
            <a:r>
              <a:rPr lang="en-US" sz="2400" dirty="0" smtClean="0">
                <a:solidFill>
                  <a:srgbClr val="FFF81D"/>
                </a:solidFill>
              </a:rPr>
              <a:t> stand in the way of your progress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90149" name="Freeform 37"/>
          <p:cNvSpPr>
            <a:spLocks/>
          </p:cNvSpPr>
          <p:nvPr/>
        </p:nvSpPr>
        <p:spPr bwMode="auto">
          <a:xfrm>
            <a:off x="152400" y="5092700"/>
            <a:ext cx="4611688" cy="74613"/>
          </a:xfrm>
          <a:custGeom>
            <a:avLst/>
            <a:gdLst>
              <a:gd name="T0" fmla="*/ 2147483647 w 2352"/>
              <a:gd name="T1" fmla="*/ 2147483647 h 64"/>
              <a:gd name="T2" fmla="*/ 2147483647 w 2352"/>
              <a:gd name="T3" fmla="*/ 2147483647 h 64"/>
              <a:gd name="T4" fmla="*/ 2147483647 w 2352"/>
              <a:gd name="T5" fmla="*/ 2147483647 h 64"/>
              <a:gd name="T6" fmla="*/ 2147483647 w 2352"/>
              <a:gd name="T7" fmla="*/ 2147483647 h 64"/>
              <a:gd name="T8" fmla="*/ 0 w 2352"/>
              <a:gd name="T9" fmla="*/ 2147483647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2"/>
              <a:gd name="T16" fmla="*/ 0 h 64"/>
              <a:gd name="T17" fmla="*/ 2352 w 2352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2" h="64">
                <a:moveTo>
                  <a:pt x="2352" y="56"/>
                </a:moveTo>
                <a:cubicBezTo>
                  <a:pt x="2276" y="36"/>
                  <a:pt x="2200" y="16"/>
                  <a:pt x="1968" y="8"/>
                </a:cubicBezTo>
                <a:cubicBezTo>
                  <a:pt x="1736" y="0"/>
                  <a:pt x="1256" y="0"/>
                  <a:pt x="960" y="8"/>
                </a:cubicBezTo>
                <a:cubicBezTo>
                  <a:pt x="664" y="16"/>
                  <a:pt x="352" y="48"/>
                  <a:pt x="192" y="56"/>
                </a:cubicBezTo>
                <a:cubicBezTo>
                  <a:pt x="32" y="64"/>
                  <a:pt x="16" y="60"/>
                  <a:pt x="0" y="56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0" name="Freeform 38"/>
          <p:cNvSpPr>
            <a:spLocks/>
          </p:cNvSpPr>
          <p:nvPr/>
        </p:nvSpPr>
        <p:spPr bwMode="auto">
          <a:xfrm>
            <a:off x="6226175" y="5029200"/>
            <a:ext cx="2841625" cy="150813"/>
          </a:xfrm>
          <a:custGeom>
            <a:avLst/>
            <a:gdLst>
              <a:gd name="T0" fmla="*/ 0 w 2400"/>
              <a:gd name="T1" fmla="*/ 2147483647 h 360"/>
              <a:gd name="T2" fmla="*/ 2147483647 w 2400"/>
              <a:gd name="T3" fmla="*/ 2147483647 h 360"/>
              <a:gd name="T4" fmla="*/ 2147483647 w 2400"/>
              <a:gd name="T5" fmla="*/ 2147483647 h 360"/>
              <a:gd name="T6" fmla="*/ 2147483647 w 2400"/>
              <a:gd name="T7" fmla="*/ 2147483647 h 360"/>
              <a:gd name="T8" fmla="*/ 2147483647 w 2400"/>
              <a:gd name="T9" fmla="*/ 2147483647 h 360"/>
              <a:gd name="T10" fmla="*/ 2147483647 w 2400"/>
              <a:gd name="T11" fmla="*/ 2147483647 h 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0"/>
              <a:gd name="T19" fmla="*/ 0 h 360"/>
              <a:gd name="T20" fmla="*/ 2400 w 2400"/>
              <a:gd name="T21" fmla="*/ 360 h 3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0" h="360">
                <a:moveTo>
                  <a:pt x="0" y="320"/>
                </a:moveTo>
                <a:cubicBezTo>
                  <a:pt x="112" y="296"/>
                  <a:pt x="224" y="272"/>
                  <a:pt x="432" y="272"/>
                </a:cubicBezTo>
                <a:cubicBezTo>
                  <a:pt x="640" y="272"/>
                  <a:pt x="1032" y="360"/>
                  <a:pt x="1248" y="320"/>
                </a:cubicBezTo>
                <a:cubicBezTo>
                  <a:pt x="1464" y="280"/>
                  <a:pt x="1584" y="64"/>
                  <a:pt x="1728" y="32"/>
                </a:cubicBezTo>
                <a:cubicBezTo>
                  <a:pt x="1872" y="0"/>
                  <a:pt x="2000" y="96"/>
                  <a:pt x="2112" y="128"/>
                </a:cubicBezTo>
                <a:cubicBezTo>
                  <a:pt x="2224" y="160"/>
                  <a:pt x="2312" y="192"/>
                  <a:pt x="2400" y="224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1" name="Freeform 39"/>
          <p:cNvSpPr>
            <a:spLocks/>
          </p:cNvSpPr>
          <p:nvPr/>
        </p:nvSpPr>
        <p:spPr bwMode="auto">
          <a:xfrm flipV="1">
            <a:off x="1090613" y="3276600"/>
            <a:ext cx="1730375" cy="355600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2" name="Freeform 40"/>
          <p:cNvSpPr>
            <a:spLocks/>
          </p:cNvSpPr>
          <p:nvPr/>
        </p:nvSpPr>
        <p:spPr bwMode="auto">
          <a:xfrm flipV="1">
            <a:off x="1477963" y="3351213"/>
            <a:ext cx="1785937" cy="582612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3" name="Freeform 41"/>
          <p:cNvSpPr>
            <a:spLocks/>
          </p:cNvSpPr>
          <p:nvPr/>
        </p:nvSpPr>
        <p:spPr bwMode="auto">
          <a:xfrm flipV="1">
            <a:off x="1365250" y="3552825"/>
            <a:ext cx="2336800" cy="687388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4" name="Freeform 42"/>
          <p:cNvSpPr>
            <a:spLocks/>
          </p:cNvSpPr>
          <p:nvPr/>
        </p:nvSpPr>
        <p:spPr bwMode="auto">
          <a:xfrm>
            <a:off x="5083175" y="3338513"/>
            <a:ext cx="3057525" cy="1868487"/>
          </a:xfrm>
          <a:custGeom>
            <a:avLst/>
            <a:gdLst>
              <a:gd name="T0" fmla="*/ 2147483647 w 1926"/>
              <a:gd name="T1" fmla="*/ 2147483647 h 1177"/>
              <a:gd name="T2" fmla="*/ 2147483647 w 1926"/>
              <a:gd name="T3" fmla="*/ 2147483647 h 1177"/>
              <a:gd name="T4" fmla="*/ 2147483647 w 1926"/>
              <a:gd name="T5" fmla="*/ 2147483647 h 1177"/>
              <a:gd name="T6" fmla="*/ 2147483647 w 1926"/>
              <a:gd name="T7" fmla="*/ 2147483647 h 1177"/>
              <a:gd name="T8" fmla="*/ 2147483647 w 1926"/>
              <a:gd name="T9" fmla="*/ 2147483647 h 1177"/>
              <a:gd name="T10" fmla="*/ 2147483647 w 1926"/>
              <a:gd name="T11" fmla="*/ 2147483647 h 1177"/>
              <a:gd name="T12" fmla="*/ 2147483647 w 1926"/>
              <a:gd name="T13" fmla="*/ 2147483647 h 1177"/>
              <a:gd name="T14" fmla="*/ 2147483647 w 1926"/>
              <a:gd name="T15" fmla="*/ 2147483647 h 1177"/>
              <a:gd name="T16" fmla="*/ 2147483647 w 1926"/>
              <a:gd name="T17" fmla="*/ 2147483647 h 1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6"/>
              <a:gd name="T28" fmla="*/ 0 h 1177"/>
              <a:gd name="T29" fmla="*/ 1926 w 1926"/>
              <a:gd name="T30" fmla="*/ 1177 h 1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6" h="1177">
                <a:moveTo>
                  <a:pt x="810" y="1177"/>
                </a:moveTo>
                <a:cubicBezTo>
                  <a:pt x="587" y="1110"/>
                  <a:pt x="364" y="1043"/>
                  <a:pt x="234" y="959"/>
                </a:cubicBezTo>
                <a:cubicBezTo>
                  <a:pt x="104" y="875"/>
                  <a:pt x="54" y="775"/>
                  <a:pt x="27" y="671"/>
                </a:cubicBezTo>
                <a:cubicBezTo>
                  <a:pt x="0" y="567"/>
                  <a:pt x="14" y="427"/>
                  <a:pt x="73" y="337"/>
                </a:cubicBezTo>
                <a:cubicBezTo>
                  <a:pt x="132" y="247"/>
                  <a:pt x="227" y="179"/>
                  <a:pt x="378" y="130"/>
                </a:cubicBezTo>
                <a:cubicBezTo>
                  <a:pt x="529" y="81"/>
                  <a:pt x="804" y="65"/>
                  <a:pt x="977" y="44"/>
                </a:cubicBezTo>
                <a:cubicBezTo>
                  <a:pt x="1150" y="23"/>
                  <a:pt x="1286" y="6"/>
                  <a:pt x="1414" y="3"/>
                </a:cubicBezTo>
                <a:cubicBezTo>
                  <a:pt x="1542" y="0"/>
                  <a:pt x="1663" y="10"/>
                  <a:pt x="1748" y="26"/>
                </a:cubicBezTo>
                <a:cubicBezTo>
                  <a:pt x="1833" y="42"/>
                  <a:pt x="1879" y="71"/>
                  <a:pt x="1926" y="101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5" name="Freeform 43"/>
          <p:cNvSpPr>
            <a:spLocks/>
          </p:cNvSpPr>
          <p:nvPr/>
        </p:nvSpPr>
        <p:spPr bwMode="auto">
          <a:xfrm>
            <a:off x="1104900" y="3051175"/>
            <a:ext cx="3692525" cy="2165350"/>
          </a:xfrm>
          <a:custGeom>
            <a:avLst/>
            <a:gdLst>
              <a:gd name="T0" fmla="*/ 0 w 2326"/>
              <a:gd name="T1" fmla="*/ 2147483647 h 1364"/>
              <a:gd name="T2" fmla="*/ 2147483647 w 2326"/>
              <a:gd name="T3" fmla="*/ 0 h 1364"/>
              <a:gd name="T4" fmla="*/ 2147483647 w 2326"/>
              <a:gd name="T5" fmla="*/ 2147483647 h 1364"/>
              <a:gd name="T6" fmla="*/ 2147483647 w 2326"/>
              <a:gd name="T7" fmla="*/ 2147483647 h 1364"/>
              <a:gd name="T8" fmla="*/ 2147483647 w 2326"/>
              <a:gd name="T9" fmla="*/ 2147483647 h 1364"/>
              <a:gd name="T10" fmla="*/ 2147483647 w 2326"/>
              <a:gd name="T11" fmla="*/ 2147483647 h 1364"/>
              <a:gd name="T12" fmla="*/ 2147483647 w 2326"/>
              <a:gd name="T13" fmla="*/ 2147483647 h 1364"/>
              <a:gd name="T14" fmla="*/ 2147483647 w 2326"/>
              <a:gd name="T15" fmla="*/ 2147483647 h 13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6"/>
              <a:gd name="T25" fmla="*/ 0 h 1364"/>
              <a:gd name="T26" fmla="*/ 2326 w 2326"/>
              <a:gd name="T27" fmla="*/ 1364 h 13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6" h="1364">
                <a:moveTo>
                  <a:pt x="0" y="18"/>
                </a:moveTo>
                <a:cubicBezTo>
                  <a:pt x="101" y="9"/>
                  <a:pt x="202" y="0"/>
                  <a:pt x="277" y="0"/>
                </a:cubicBezTo>
                <a:cubicBezTo>
                  <a:pt x="352" y="0"/>
                  <a:pt x="362" y="4"/>
                  <a:pt x="449" y="18"/>
                </a:cubicBezTo>
                <a:cubicBezTo>
                  <a:pt x="536" y="32"/>
                  <a:pt x="620" y="48"/>
                  <a:pt x="800" y="87"/>
                </a:cubicBezTo>
                <a:cubicBezTo>
                  <a:pt x="980" y="126"/>
                  <a:pt x="1313" y="150"/>
                  <a:pt x="1526" y="253"/>
                </a:cubicBezTo>
                <a:cubicBezTo>
                  <a:pt x="1739" y="356"/>
                  <a:pt x="1958" y="550"/>
                  <a:pt x="2078" y="708"/>
                </a:cubicBezTo>
                <a:cubicBezTo>
                  <a:pt x="2198" y="866"/>
                  <a:pt x="2204" y="1094"/>
                  <a:pt x="2245" y="1203"/>
                </a:cubicBezTo>
                <a:cubicBezTo>
                  <a:pt x="2286" y="1312"/>
                  <a:pt x="2306" y="1338"/>
                  <a:pt x="2326" y="1364"/>
                </a:cubicBezTo>
              </a:path>
            </a:pathLst>
          </a:custGeom>
          <a:noFill/>
          <a:ln w="38100">
            <a:solidFill>
              <a:srgbClr val="FFF8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6" name="Freeform 44"/>
          <p:cNvSpPr>
            <a:spLocks/>
          </p:cNvSpPr>
          <p:nvPr/>
        </p:nvSpPr>
        <p:spPr bwMode="auto">
          <a:xfrm rot="3972765">
            <a:off x="3862388" y="4181475"/>
            <a:ext cx="828675" cy="288925"/>
          </a:xfrm>
          <a:custGeom>
            <a:avLst/>
            <a:gdLst>
              <a:gd name="T0" fmla="*/ 0 w 390"/>
              <a:gd name="T1" fmla="*/ 2147483647 h 204"/>
              <a:gd name="T2" fmla="*/ 2147483647 w 390"/>
              <a:gd name="T3" fmla="*/ 2147483647 h 204"/>
              <a:gd name="T4" fmla="*/ 2147483647 w 390"/>
              <a:gd name="T5" fmla="*/ 0 h 204"/>
              <a:gd name="T6" fmla="*/ 0 60000 65536"/>
              <a:gd name="T7" fmla="*/ 0 60000 65536"/>
              <a:gd name="T8" fmla="*/ 0 60000 65536"/>
              <a:gd name="T9" fmla="*/ 0 w 390"/>
              <a:gd name="T10" fmla="*/ 0 h 204"/>
              <a:gd name="T11" fmla="*/ 390 w 390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" h="204">
                <a:moveTo>
                  <a:pt x="0" y="180"/>
                </a:moveTo>
                <a:cubicBezTo>
                  <a:pt x="94" y="192"/>
                  <a:pt x="189" y="204"/>
                  <a:pt x="254" y="174"/>
                </a:cubicBezTo>
                <a:cubicBezTo>
                  <a:pt x="319" y="144"/>
                  <a:pt x="354" y="72"/>
                  <a:pt x="39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7" name="Freeform 45"/>
          <p:cNvSpPr>
            <a:spLocks/>
          </p:cNvSpPr>
          <p:nvPr/>
        </p:nvSpPr>
        <p:spPr bwMode="auto">
          <a:xfrm rot="3972765" flipV="1">
            <a:off x="3417095" y="4377531"/>
            <a:ext cx="881062" cy="314325"/>
          </a:xfrm>
          <a:custGeom>
            <a:avLst/>
            <a:gdLst>
              <a:gd name="T0" fmla="*/ 0 w 390"/>
              <a:gd name="T1" fmla="*/ 2147483647 h 204"/>
              <a:gd name="T2" fmla="*/ 2147483647 w 390"/>
              <a:gd name="T3" fmla="*/ 2147483647 h 204"/>
              <a:gd name="T4" fmla="*/ 2147483647 w 390"/>
              <a:gd name="T5" fmla="*/ 0 h 204"/>
              <a:gd name="T6" fmla="*/ 0 60000 65536"/>
              <a:gd name="T7" fmla="*/ 0 60000 65536"/>
              <a:gd name="T8" fmla="*/ 0 60000 65536"/>
              <a:gd name="T9" fmla="*/ 0 w 390"/>
              <a:gd name="T10" fmla="*/ 0 h 204"/>
              <a:gd name="T11" fmla="*/ 390 w 390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" h="204">
                <a:moveTo>
                  <a:pt x="0" y="180"/>
                </a:moveTo>
                <a:cubicBezTo>
                  <a:pt x="94" y="192"/>
                  <a:pt x="189" y="204"/>
                  <a:pt x="254" y="174"/>
                </a:cubicBezTo>
                <a:cubicBezTo>
                  <a:pt x="319" y="144"/>
                  <a:pt x="354" y="72"/>
                  <a:pt x="39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8" name="Line 46"/>
          <p:cNvSpPr>
            <a:spLocks noChangeShapeType="1"/>
          </p:cNvSpPr>
          <p:nvPr/>
        </p:nvSpPr>
        <p:spPr bwMode="auto">
          <a:xfrm rot="3972765">
            <a:off x="4195763" y="4446588"/>
            <a:ext cx="61912" cy="747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9" name="Freeform 47"/>
          <p:cNvSpPr>
            <a:spLocks/>
          </p:cNvSpPr>
          <p:nvPr/>
        </p:nvSpPr>
        <p:spPr bwMode="auto">
          <a:xfrm>
            <a:off x="1817688" y="5264150"/>
            <a:ext cx="3152775" cy="757238"/>
          </a:xfrm>
          <a:custGeom>
            <a:avLst/>
            <a:gdLst>
              <a:gd name="T0" fmla="*/ 2147483647 w 2023"/>
              <a:gd name="T1" fmla="*/ 0 h 546"/>
              <a:gd name="T2" fmla="*/ 2147483647 w 2023"/>
              <a:gd name="T3" fmla="*/ 2147483647 h 546"/>
              <a:gd name="T4" fmla="*/ 2147483647 w 2023"/>
              <a:gd name="T5" fmla="*/ 2147483647 h 546"/>
              <a:gd name="T6" fmla="*/ 0 w 2023"/>
              <a:gd name="T7" fmla="*/ 2147483647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2023"/>
              <a:gd name="T13" fmla="*/ 0 h 546"/>
              <a:gd name="T14" fmla="*/ 2023 w 2023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3" h="546">
                <a:moveTo>
                  <a:pt x="1972" y="0"/>
                </a:moveTo>
                <a:cubicBezTo>
                  <a:pt x="1997" y="126"/>
                  <a:pt x="2023" y="253"/>
                  <a:pt x="1941" y="329"/>
                </a:cubicBezTo>
                <a:cubicBezTo>
                  <a:pt x="1859" y="405"/>
                  <a:pt x="1805" y="423"/>
                  <a:pt x="1482" y="459"/>
                </a:cubicBezTo>
                <a:cubicBezTo>
                  <a:pt x="1159" y="495"/>
                  <a:pt x="247" y="532"/>
                  <a:pt x="0" y="54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0" name="Freeform 48"/>
          <p:cNvSpPr>
            <a:spLocks/>
          </p:cNvSpPr>
          <p:nvPr/>
        </p:nvSpPr>
        <p:spPr bwMode="auto">
          <a:xfrm>
            <a:off x="5307013" y="5365750"/>
            <a:ext cx="1044575" cy="247650"/>
          </a:xfrm>
          <a:custGeom>
            <a:avLst/>
            <a:gdLst>
              <a:gd name="T0" fmla="*/ 0 w 2214"/>
              <a:gd name="T1" fmla="*/ 0 h 243"/>
              <a:gd name="T2" fmla="*/ 2147483647 w 2214"/>
              <a:gd name="T3" fmla="*/ 2147483647 h 243"/>
              <a:gd name="T4" fmla="*/ 2147483647 w 2214"/>
              <a:gd name="T5" fmla="*/ 2147483647 h 243"/>
              <a:gd name="T6" fmla="*/ 0 60000 65536"/>
              <a:gd name="T7" fmla="*/ 0 60000 65536"/>
              <a:gd name="T8" fmla="*/ 0 60000 65536"/>
              <a:gd name="T9" fmla="*/ 0 w 2214"/>
              <a:gd name="T10" fmla="*/ 0 h 243"/>
              <a:gd name="T11" fmla="*/ 2214 w 2214"/>
              <a:gd name="T12" fmla="*/ 243 h 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4" h="243">
                <a:moveTo>
                  <a:pt x="0" y="0"/>
                </a:moveTo>
                <a:cubicBezTo>
                  <a:pt x="94" y="101"/>
                  <a:pt x="189" y="203"/>
                  <a:pt x="558" y="223"/>
                </a:cubicBezTo>
                <a:cubicBezTo>
                  <a:pt x="927" y="243"/>
                  <a:pt x="1570" y="180"/>
                  <a:pt x="2214" y="1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1" name="Freeform 49"/>
          <p:cNvSpPr>
            <a:spLocks/>
          </p:cNvSpPr>
          <p:nvPr/>
        </p:nvSpPr>
        <p:spPr bwMode="auto">
          <a:xfrm>
            <a:off x="5267325" y="5395913"/>
            <a:ext cx="3554413" cy="573087"/>
          </a:xfrm>
          <a:custGeom>
            <a:avLst/>
            <a:gdLst>
              <a:gd name="T0" fmla="*/ 0 w 2295"/>
              <a:gd name="T1" fmla="*/ 0 h 423"/>
              <a:gd name="T2" fmla="*/ 2147483647 w 2295"/>
              <a:gd name="T3" fmla="*/ 2147483647 h 423"/>
              <a:gd name="T4" fmla="*/ 2147483647 w 2295"/>
              <a:gd name="T5" fmla="*/ 2147483647 h 423"/>
              <a:gd name="T6" fmla="*/ 2147483647 w 2295"/>
              <a:gd name="T7" fmla="*/ 2147483647 h 423"/>
              <a:gd name="T8" fmla="*/ 2147483647 w 2295"/>
              <a:gd name="T9" fmla="*/ 2147483647 h 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95"/>
              <a:gd name="T16" fmla="*/ 0 h 423"/>
              <a:gd name="T17" fmla="*/ 2295 w 2295"/>
              <a:gd name="T18" fmla="*/ 423 h 4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95" h="423">
                <a:moveTo>
                  <a:pt x="0" y="0"/>
                </a:moveTo>
                <a:cubicBezTo>
                  <a:pt x="2" y="104"/>
                  <a:pt x="4" y="209"/>
                  <a:pt x="106" y="279"/>
                </a:cubicBezTo>
                <a:cubicBezTo>
                  <a:pt x="208" y="349"/>
                  <a:pt x="407" y="419"/>
                  <a:pt x="614" y="421"/>
                </a:cubicBezTo>
                <a:cubicBezTo>
                  <a:pt x="821" y="423"/>
                  <a:pt x="1066" y="352"/>
                  <a:pt x="1346" y="291"/>
                </a:cubicBezTo>
                <a:cubicBezTo>
                  <a:pt x="1626" y="230"/>
                  <a:pt x="1960" y="142"/>
                  <a:pt x="2295" y="5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2" name="Freeform 50"/>
          <p:cNvSpPr>
            <a:spLocks/>
          </p:cNvSpPr>
          <p:nvPr/>
        </p:nvSpPr>
        <p:spPr bwMode="auto">
          <a:xfrm>
            <a:off x="5199063" y="5445125"/>
            <a:ext cx="3662362" cy="733425"/>
          </a:xfrm>
          <a:custGeom>
            <a:avLst/>
            <a:gdLst>
              <a:gd name="T0" fmla="*/ 0 w 2493"/>
              <a:gd name="T1" fmla="*/ 0 h 550"/>
              <a:gd name="T2" fmla="*/ 2147483647 w 2493"/>
              <a:gd name="T3" fmla="*/ 2147483647 h 550"/>
              <a:gd name="T4" fmla="*/ 2147483647 w 2493"/>
              <a:gd name="T5" fmla="*/ 2147483647 h 550"/>
              <a:gd name="T6" fmla="*/ 2147483647 w 2493"/>
              <a:gd name="T7" fmla="*/ 2147483647 h 550"/>
              <a:gd name="T8" fmla="*/ 2147483647 w 2493"/>
              <a:gd name="T9" fmla="*/ 2147483647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3"/>
              <a:gd name="T16" fmla="*/ 0 h 550"/>
              <a:gd name="T17" fmla="*/ 2493 w 2493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3" h="550">
                <a:moveTo>
                  <a:pt x="0" y="0"/>
                </a:moveTo>
                <a:cubicBezTo>
                  <a:pt x="19" y="124"/>
                  <a:pt x="39" y="248"/>
                  <a:pt x="136" y="335"/>
                </a:cubicBezTo>
                <a:cubicBezTo>
                  <a:pt x="233" y="422"/>
                  <a:pt x="338" y="492"/>
                  <a:pt x="583" y="521"/>
                </a:cubicBezTo>
                <a:cubicBezTo>
                  <a:pt x="828" y="550"/>
                  <a:pt x="1288" y="521"/>
                  <a:pt x="1606" y="508"/>
                </a:cubicBezTo>
                <a:cubicBezTo>
                  <a:pt x="1924" y="495"/>
                  <a:pt x="2208" y="467"/>
                  <a:pt x="2493" y="44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3" name="Freeform 51"/>
          <p:cNvSpPr>
            <a:spLocks/>
          </p:cNvSpPr>
          <p:nvPr/>
        </p:nvSpPr>
        <p:spPr bwMode="auto">
          <a:xfrm>
            <a:off x="1885950" y="5451475"/>
            <a:ext cx="3192463" cy="1071563"/>
          </a:xfrm>
          <a:custGeom>
            <a:avLst/>
            <a:gdLst>
              <a:gd name="T0" fmla="*/ 2147483647 w 1478"/>
              <a:gd name="T1" fmla="*/ 0 h 645"/>
              <a:gd name="T2" fmla="*/ 2147483647 w 1478"/>
              <a:gd name="T3" fmla="*/ 2147483647 h 645"/>
              <a:gd name="T4" fmla="*/ 2147483647 w 1478"/>
              <a:gd name="T5" fmla="*/ 2147483647 h 645"/>
              <a:gd name="T6" fmla="*/ 0 w 1478"/>
              <a:gd name="T7" fmla="*/ 2147483647 h 645"/>
              <a:gd name="T8" fmla="*/ 0 60000 65536"/>
              <a:gd name="T9" fmla="*/ 0 60000 65536"/>
              <a:gd name="T10" fmla="*/ 0 60000 65536"/>
              <a:gd name="T11" fmla="*/ 0 60000 65536"/>
              <a:gd name="T12" fmla="*/ 0 w 1478"/>
              <a:gd name="T13" fmla="*/ 0 h 645"/>
              <a:gd name="T14" fmla="*/ 1478 w 1478"/>
              <a:gd name="T15" fmla="*/ 645 h 6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8" h="645">
                <a:moveTo>
                  <a:pt x="1445" y="0"/>
                </a:moveTo>
                <a:cubicBezTo>
                  <a:pt x="1461" y="161"/>
                  <a:pt x="1478" y="322"/>
                  <a:pt x="1408" y="416"/>
                </a:cubicBezTo>
                <a:cubicBezTo>
                  <a:pt x="1338" y="510"/>
                  <a:pt x="1258" y="526"/>
                  <a:pt x="1023" y="564"/>
                </a:cubicBezTo>
                <a:cubicBezTo>
                  <a:pt x="788" y="602"/>
                  <a:pt x="394" y="623"/>
                  <a:pt x="0" y="64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4" name="Freeform 52"/>
          <p:cNvSpPr>
            <a:spLocks/>
          </p:cNvSpPr>
          <p:nvPr/>
        </p:nvSpPr>
        <p:spPr bwMode="auto">
          <a:xfrm>
            <a:off x="4886325" y="5538788"/>
            <a:ext cx="346075" cy="1082675"/>
          </a:xfrm>
          <a:custGeom>
            <a:avLst/>
            <a:gdLst>
              <a:gd name="T0" fmla="*/ 2147483647 w 83"/>
              <a:gd name="T1" fmla="*/ 0 h 589"/>
              <a:gd name="T2" fmla="*/ 2147483647 w 83"/>
              <a:gd name="T3" fmla="*/ 2147483647 h 589"/>
              <a:gd name="T4" fmla="*/ 0 w 83"/>
              <a:gd name="T5" fmla="*/ 2147483647 h 589"/>
              <a:gd name="T6" fmla="*/ 0 60000 65536"/>
              <a:gd name="T7" fmla="*/ 0 60000 65536"/>
              <a:gd name="T8" fmla="*/ 0 60000 65536"/>
              <a:gd name="T9" fmla="*/ 0 w 83"/>
              <a:gd name="T10" fmla="*/ 0 h 589"/>
              <a:gd name="T11" fmla="*/ 83 w 83"/>
              <a:gd name="T12" fmla="*/ 589 h 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589">
                <a:moveTo>
                  <a:pt x="50" y="0"/>
                </a:moveTo>
                <a:cubicBezTo>
                  <a:pt x="66" y="165"/>
                  <a:pt x="83" y="330"/>
                  <a:pt x="75" y="428"/>
                </a:cubicBezTo>
                <a:cubicBezTo>
                  <a:pt x="67" y="526"/>
                  <a:pt x="33" y="557"/>
                  <a:pt x="0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5" name="Freeform 53"/>
          <p:cNvSpPr>
            <a:spLocks/>
          </p:cNvSpPr>
          <p:nvPr/>
        </p:nvSpPr>
        <p:spPr bwMode="auto">
          <a:xfrm>
            <a:off x="5141913" y="5510213"/>
            <a:ext cx="2501900" cy="1092200"/>
          </a:xfrm>
          <a:custGeom>
            <a:avLst/>
            <a:gdLst>
              <a:gd name="T0" fmla="*/ 0 w 862"/>
              <a:gd name="T1" fmla="*/ 0 h 788"/>
              <a:gd name="T2" fmla="*/ 2147483647 w 862"/>
              <a:gd name="T3" fmla="*/ 2147483647 h 788"/>
              <a:gd name="T4" fmla="*/ 2147483647 w 862"/>
              <a:gd name="T5" fmla="*/ 2147483647 h 788"/>
              <a:gd name="T6" fmla="*/ 2147483647 w 862"/>
              <a:gd name="T7" fmla="*/ 2147483647 h 788"/>
              <a:gd name="T8" fmla="*/ 2147483647 w 862"/>
              <a:gd name="T9" fmla="*/ 2147483647 h 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2"/>
              <a:gd name="T16" fmla="*/ 0 h 788"/>
              <a:gd name="T17" fmla="*/ 862 w 862"/>
              <a:gd name="T18" fmla="*/ 788 h 7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2" h="788">
                <a:moveTo>
                  <a:pt x="0" y="0"/>
                </a:moveTo>
                <a:cubicBezTo>
                  <a:pt x="13" y="154"/>
                  <a:pt x="26" y="308"/>
                  <a:pt x="50" y="403"/>
                </a:cubicBezTo>
                <a:cubicBezTo>
                  <a:pt x="74" y="498"/>
                  <a:pt x="65" y="514"/>
                  <a:pt x="143" y="570"/>
                </a:cubicBezTo>
                <a:cubicBezTo>
                  <a:pt x="221" y="626"/>
                  <a:pt x="395" y="702"/>
                  <a:pt x="515" y="738"/>
                </a:cubicBezTo>
                <a:cubicBezTo>
                  <a:pt x="635" y="774"/>
                  <a:pt x="748" y="781"/>
                  <a:pt x="862" y="78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6" name="Text Box 54"/>
          <p:cNvSpPr txBox="1">
            <a:spLocks noChangeArrowheads="1"/>
          </p:cNvSpPr>
          <p:nvPr/>
        </p:nvSpPr>
        <p:spPr bwMode="auto">
          <a:xfrm>
            <a:off x="1819275" y="5453063"/>
            <a:ext cx="8640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Respected</a:t>
            </a:r>
          </a:p>
        </p:txBody>
      </p:sp>
      <p:sp>
        <p:nvSpPr>
          <p:cNvPr id="90167" name="Text Box 55"/>
          <p:cNvSpPr txBox="1">
            <a:spLocks noChangeArrowheads="1"/>
          </p:cNvSpPr>
          <p:nvPr/>
        </p:nvSpPr>
        <p:spPr bwMode="auto">
          <a:xfrm>
            <a:off x="1814513" y="5753100"/>
            <a:ext cx="10047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Hard working</a:t>
            </a:r>
          </a:p>
        </p:txBody>
      </p:sp>
      <p:sp>
        <p:nvSpPr>
          <p:cNvPr id="90168" name="Freeform 56"/>
          <p:cNvSpPr>
            <a:spLocks/>
          </p:cNvSpPr>
          <p:nvPr/>
        </p:nvSpPr>
        <p:spPr bwMode="auto">
          <a:xfrm>
            <a:off x="3810000" y="5365750"/>
            <a:ext cx="1185863" cy="846138"/>
          </a:xfrm>
          <a:custGeom>
            <a:avLst/>
            <a:gdLst>
              <a:gd name="T0" fmla="*/ 2147483647 w 1478"/>
              <a:gd name="T1" fmla="*/ 0 h 645"/>
              <a:gd name="T2" fmla="*/ 2147483647 w 1478"/>
              <a:gd name="T3" fmla="*/ 2147483647 h 645"/>
              <a:gd name="T4" fmla="*/ 2147483647 w 1478"/>
              <a:gd name="T5" fmla="*/ 2147483647 h 645"/>
              <a:gd name="T6" fmla="*/ 0 w 1478"/>
              <a:gd name="T7" fmla="*/ 2147483647 h 645"/>
              <a:gd name="T8" fmla="*/ 0 60000 65536"/>
              <a:gd name="T9" fmla="*/ 0 60000 65536"/>
              <a:gd name="T10" fmla="*/ 0 60000 65536"/>
              <a:gd name="T11" fmla="*/ 0 60000 65536"/>
              <a:gd name="T12" fmla="*/ 0 w 1478"/>
              <a:gd name="T13" fmla="*/ 0 h 645"/>
              <a:gd name="T14" fmla="*/ 1478 w 1478"/>
              <a:gd name="T15" fmla="*/ 645 h 6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8" h="645">
                <a:moveTo>
                  <a:pt x="1445" y="0"/>
                </a:moveTo>
                <a:cubicBezTo>
                  <a:pt x="1461" y="161"/>
                  <a:pt x="1478" y="322"/>
                  <a:pt x="1408" y="416"/>
                </a:cubicBezTo>
                <a:cubicBezTo>
                  <a:pt x="1338" y="510"/>
                  <a:pt x="1258" y="526"/>
                  <a:pt x="1023" y="564"/>
                </a:cubicBezTo>
                <a:cubicBezTo>
                  <a:pt x="788" y="602"/>
                  <a:pt x="394" y="623"/>
                  <a:pt x="0" y="6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9" name="Text Box 57"/>
          <p:cNvSpPr txBox="1">
            <a:spLocks noChangeArrowheads="1"/>
          </p:cNvSpPr>
          <p:nvPr/>
        </p:nvSpPr>
        <p:spPr bwMode="auto">
          <a:xfrm rot="-258447">
            <a:off x="3748088" y="5937250"/>
            <a:ext cx="882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Too critical</a:t>
            </a:r>
          </a:p>
        </p:txBody>
      </p:sp>
      <p:sp>
        <p:nvSpPr>
          <p:cNvPr id="90170" name="Text Box 58"/>
          <p:cNvSpPr txBox="1">
            <a:spLocks noChangeArrowheads="1"/>
          </p:cNvSpPr>
          <p:nvPr/>
        </p:nvSpPr>
        <p:spPr bwMode="auto">
          <a:xfrm>
            <a:off x="1816100" y="6265863"/>
            <a:ext cx="9566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Competitive</a:t>
            </a:r>
          </a:p>
        </p:txBody>
      </p:sp>
      <p:sp>
        <p:nvSpPr>
          <p:cNvPr id="90171" name="Text Box 59"/>
          <p:cNvSpPr txBox="1">
            <a:spLocks noChangeArrowheads="1"/>
          </p:cNvSpPr>
          <p:nvPr/>
        </p:nvSpPr>
        <p:spPr bwMode="auto">
          <a:xfrm rot="-5108703">
            <a:off x="4828893" y="6128464"/>
            <a:ext cx="5180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Noisy</a:t>
            </a:r>
          </a:p>
        </p:txBody>
      </p:sp>
      <p:sp>
        <p:nvSpPr>
          <p:cNvPr id="90172" name="Text Box 60"/>
          <p:cNvSpPr txBox="1">
            <a:spLocks noChangeArrowheads="1"/>
          </p:cNvSpPr>
          <p:nvPr/>
        </p:nvSpPr>
        <p:spPr bwMode="auto">
          <a:xfrm rot="664034">
            <a:off x="6181725" y="6278563"/>
            <a:ext cx="666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Friendly</a:t>
            </a:r>
          </a:p>
        </p:txBody>
      </p:sp>
      <p:sp>
        <p:nvSpPr>
          <p:cNvPr id="90173" name="Text Box 61"/>
          <p:cNvSpPr txBox="1">
            <a:spLocks noChangeArrowheads="1"/>
          </p:cNvSpPr>
          <p:nvPr/>
        </p:nvSpPr>
        <p:spPr bwMode="auto">
          <a:xfrm rot="-228813">
            <a:off x="7545258" y="5887165"/>
            <a:ext cx="8289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Motivated</a:t>
            </a:r>
          </a:p>
        </p:txBody>
      </p:sp>
      <p:sp>
        <p:nvSpPr>
          <p:cNvPr id="90174" name="Text Box 62"/>
          <p:cNvSpPr txBox="1">
            <a:spLocks noChangeArrowheads="1"/>
          </p:cNvSpPr>
          <p:nvPr/>
        </p:nvSpPr>
        <p:spPr bwMode="auto">
          <a:xfrm rot="-662272">
            <a:off x="7913656" y="5356940"/>
            <a:ext cx="8382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Organized</a:t>
            </a:r>
          </a:p>
        </p:txBody>
      </p:sp>
      <p:sp>
        <p:nvSpPr>
          <p:cNvPr id="90175" name="Text Box 63"/>
          <p:cNvSpPr txBox="1">
            <a:spLocks noChangeArrowheads="1"/>
          </p:cNvSpPr>
          <p:nvPr/>
        </p:nvSpPr>
        <p:spPr bwMode="auto">
          <a:xfrm rot="-662272">
            <a:off x="5575278" y="5293440"/>
            <a:ext cx="11208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Bad memorizer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999163" y="5702300"/>
            <a:ext cx="2670175" cy="677863"/>
            <a:chOff x="3882" y="3753"/>
            <a:chExt cx="1682" cy="427"/>
          </a:xfrm>
        </p:grpSpPr>
        <p:sp>
          <p:nvSpPr>
            <p:cNvPr id="90179" name="Freeform 65"/>
            <p:cNvSpPr>
              <a:spLocks/>
            </p:cNvSpPr>
            <p:nvPr/>
          </p:nvSpPr>
          <p:spPr bwMode="auto">
            <a:xfrm>
              <a:off x="3882" y="3753"/>
              <a:ext cx="1682" cy="427"/>
            </a:xfrm>
            <a:custGeom>
              <a:avLst/>
              <a:gdLst>
                <a:gd name="T0" fmla="*/ 649 w 2134"/>
                <a:gd name="T1" fmla="*/ 137 h 539"/>
                <a:gd name="T2" fmla="*/ 579 w 2134"/>
                <a:gd name="T3" fmla="*/ 122 h 539"/>
                <a:gd name="T4" fmla="*/ 411 w 2134"/>
                <a:gd name="T5" fmla="*/ 101 h 539"/>
                <a:gd name="T6" fmla="*/ 360 w 2134"/>
                <a:gd name="T7" fmla="*/ 79 h 539"/>
                <a:gd name="T8" fmla="*/ 306 w 2134"/>
                <a:gd name="T9" fmla="*/ 52 h 539"/>
                <a:gd name="T10" fmla="*/ 184 w 2134"/>
                <a:gd name="T11" fmla="*/ 29 h 539"/>
                <a:gd name="T12" fmla="*/ 158 w 2134"/>
                <a:gd name="T13" fmla="*/ 37 h 539"/>
                <a:gd name="T14" fmla="*/ 113 w 2134"/>
                <a:gd name="T15" fmla="*/ 10 h 539"/>
                <a:gd name="T16" fmla="*/ 85 w 2134"/>
                <a:gd name="T17" fmla="*/ 0 h 539"/>
                <a:gd name="T18" fmla="*/ 12 w 2134"/>
                <a:gd name="T19" fmla="*/ 16 h 539"/>
                <a:gd name="T20" fmla="*/ 19 w 2134"/>
                <a:gd name="T21" fmla="*/ 39 h 539"/>
                <a:gd name="T22" fmla="*/ 36 w 2134"/>
                <a:gd name="T23" fmla="*/ 37 h 539"/>
                <a:gd name="T24" fmla="*/ 53 w 2134"/>
                <a:gd name="T25" fmla="*/ 47 h 539"/>
                <a:gd name="T26" fmla="*/ 61 w 2134"/>
                <a:gd name="T27" fmla="*/ 87 h 539"/>
                <a:gd name="T28" fmla="*/ 43 w 2134"/>
                <a:gd name="T29" fmla="*/ 73 h 539"/>
                <a:gd name="T30" fmla="*/ 38 w 2134"/>
                <a:gd name="T31" fmla="*/ 85 h 539"/>
                <a:gd name="T32" fmla="*/ 31 w 2134"/>
                <a:gd name="T33" fmla="*/ 75 h 539"/>
                <a:gd name="T34" fmla="*/ 17 w 2134"/>
                <a:gd name="T35" fmla="*/ 89 h 539"/>
                <a:gd name="T36" fmla="*/ 8 w 2134"/>
                <a:gd name="T37" fmla="*/ 59 h 539"/>
                <a:gd name="T38" fmla="*/ 2 w 2134"/>
                <a:gd name="T39" fmla="*/ 77 h 539"/>
                <a:gd name="T40" fmla="*/ 59 w 2134"/>
                <a:gd name="T41" fmla="*/ 124 h 539"/>
                <a:gd name="T42" fmla="*/ 92 w 2134"/>
                <a:gd name="T43" fmla="*/ 107 h 539"/>
                <a:gd name="T44" fmla="*/ 125 w 2134"/>
                <a:gd name="T45" fmla="*/ 81 h 539"/>
                <a:gd name="T46" fmla="*/ 207 w 2134"/>
                <a:gd name="T47" fmla="*/ 73 h 539"/>
                <a:gd name="T48" fmla="*/ 251 w 2134"/>
                <a:gd name="T49" fmla="*/ 89 h 539"/>
                <a:gd name="T50" fmla="*/ 342 w 2134"/>
                <a:gd name="T51" fmla="*/ 132 h 539"/>
                <a:gd name="T52" fmla="*/ 340 w 2134"/>
                <a:gd name="T53" fmla="*/ 122 h 539"/>
                <a:gd name="T54" fmla="*/ 364 w 2134"/>
                <a:gd name="T55" fmla="*/ 132 h 539"/>
                <a:gd name="T56" fmla="*/ 489 w 2134"/>
                <a:gd name="T57" fmla="*/ 160 h 539"/>
                <a:gd name="T58" fmla="*/ 608 w 2134"/>
                <a:gd name="T59" fmla="*/ 166 h 539"/>
                <a:gd name="T60" fmla="*/ 624 w 2134"/>
                <a:gd name="T61" fmla="*/ 160 h 539"/>
                <a:gd name="T62" fmla="*/ 647 w 2134"/>
                <a:gd name="T63" fmla="*/ 145 h 5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34"/>
                <a:gd name="T97" fmla="*/ 0 h 539"/>
                <a:gd name="T98" fmla="*/ 2134 w 2134"/>
                <a:gd name="T99" fmla="*/ 539 h 5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34" h="539">
                  <a:moveTo>
                    <a:pt x="2097" y="490"/>
                  </a:moveTo>
                  <a:cubicBezTo>
                    <a:pt x="2108" y="471"/>
                    <a:pt x="2122" y="458"/>
                    <a:pt x="2134" y="440"/>
                  </a:cubicBezTo>
                  <a:cubicBezTo>
                    <a:pt x="2124" y="346"/>
                    <a:pt x="2131" y="364"/>
                    <a:pt x="2028" y="372"/>
                  </a:cubicBezTo>
                  <a:cubicBezTo>
                    <a:pt x="1986" y="379"/>
                    <a:pt x="1945" y="385"/>
                    <a:pt x="1904" y="390"/>
                  </a:cubicBezTo>
                  <a:cubicBezTo>
                    <a:pt x="1798" y="382"/>
                    <a:pt x="1709" y="371"/>
                    <a:pt x="1607" y="359"/>
                  </a:cubicBezTo>
                  <a:cubicBezTo>
                    <a:pt x="1524" y="333"/>
                    <a:pt x="1435" y="342"/>
                    <a:pt x="1352" y="322"/>
                  </a:cubicBezTo>
                  <a:cubicBezTo>
                    <a:pt x="1317" y="299"/>
                    <a:pt x="1279" y="286"/>
                    <a:pt x="1241" y="273"/>
                  </a:cubicBezTo>
                  <a:cubicBezTo>
                    <a:pt x="1197" y="257"/>
                    <a:pt x="1216" y="263"/>
                    <a:pt x="1185" y="254"/>
                  </a:cubicBezTo>
                  <a:cubicBezTo>
                    <a:pt x="1178" y="252"/>
                    <a:pt x="1166" y="248"/>
                    <a:pt x="1166" y="248"/>
                  </a:cubicBezTo>
                  <a:cubicBezTo>
                    <a:pt x="1118" y="213"/>
                    <a:pt x="1061" y="184"/>
                    <a:pt x="1005" y="167"/>
                  </a:cubicBezTo>
                  <a:cubicBezTo>
                    <a:pt x="929" y="109"/>
                    <a:pt x="829" y="102"/>
                    <a:pt x="738" y="86"/>
                  </a:cubicBezTo>
                  <a:cubicBezTo>
                    <a:pt x="692" y="88"/>
                    <a:pt x="647" y="89"/>
                    <a:pt x="602" y="93"/>
                  </a:cubicBezTo>
                  <a:cubicBezTo>
                    <a:pt x="587" y="94"/>
                    <a:pt x="573" y="100"/>
                    <a:pt x="559" y="105"/>
                  </a:cubicBezTo>
                  <a:cubicBezTo>
                    <a:pt x="546" y="108"/>
                    <a:pt x="521" y="117"/>
                    <a:pt x="521" y="117"/>
                  </a:cubicBezTo>
                  <a:cubicBezTo>
                    <a:pt x="500" y="115"/>
                    <a:pt x="479" y="115"/>
                    <a:pt x="459" y="111"/>
                  </a:cubicBezTo>
                  <a:cubicBezTo>
                    <a:pt x="429" y="104"/>
                    <a:pt x="405" y="47"/>
                    <a:pt x="373" y="31"/>
                  </a:cubicBezTo>
                  <a:cubicBezTo>
                    <a:pt x="355" y="21"/>
                    <a:pt x="335" y="18"/>
                    <a:pt x="317" y="12"/>
                  </a:cubicBezTo>
                  <a:cubicBezTo>
                    <a:pt x="304" y="8"/>
                    <a:pt x="280" y="0"/>
                    <a:pt x="280" y="0"/>
                  </a:cubicBezTo>
                  <a:cubicBezTo>
                    <a:pt x="220" y="3"/>
                    <a:pt x="152" y="6"/>
                    <a:pt x="94" y="24"/>
                  </a:cubicBezTo>
                  <a:cubicBezTo>
                    <a:pt x="73" y="30"/>
                    <a:pt x="58" y="42"/>
                    <a:pt x="38" y="49"/>
                  </a:cubicBezTo>
                  <a:cubicBezTo>
                    <a:pt x="21" y="65"/>
                    <a:pt x="8" y="70"/>
                    <a:pt x="0" y="93"/>
                  </a:cubicBezTo>
                  <a:cubicBezTo>
                    <a:pt x="12" y="135"/>
                    <a:pt x="14" y="130"/>
                    <a:pt x="62" y="124"/>
                  </a:cubicBezTo>
                  <a:cubicBezTo>
                    <a:pt x="83" y="143"/>
                    <a:pt x="83" y="176"/>
                    <a:pt x="94" y="204"/>
                  </a:cubicBezTo>
                  <a:cubicBezTo>
                    <a:pt x="101" y="174"/>
                    <a:pt x="108" y="145"/>
                    <a:pt x="118" y="117"/>
                  </a:cubicBezTo>
                  <a:cubicBezTo>
                    <a:pt x="136" y="144"/>
                    <a:pt x="142" y="171"/>
                    <a:pt x="149" y="204"/>
                  </a:cubicBezTo>
                  <a:cubicBezTo>
                    <a:pt x="170" y="174"/>
                    <a:pt x="159" y="193"/>
                    <a:pt x="174" y="148"/>
                  </a:cubicBezTo>
                  <a:cubicBezTo>
                    <a:pt x="175" y="141"/>
                    <a:pt x="180" y="130"/>
                    <a:pt x="180" y="130"/>
                  </a:cubicBezTo>
                  <a:cubicBezTo>
                    <a:pt x="226" y="144"/>
                    <a:pt x="200" y="249"/>
                    <a:pt x="199" y="279"/>
                  </a:cubicBezTo>
                  <a:cubicBezTo>
                    <a:pt x="190" y="251"/>
                    <a:pt x="187" y="230"/>
                    <a:pt x="168" y="210"/>
                  </a:cubicBezTo>
                  <a:cubicBezTo>
                    <a:pt x="160" y="218"/>
                    <a:pt x="149" y="224"/>
                    <a:pt x="143" y="235"/>
                  </a:cubicBezTo>
                  <a:cubicBezTo>
                    <a:pt x="139" y="240"/>
                    <a:pt x="139" y="247"/>
                    <a:pt x="137" y="254"/>
                  </a:cubicBezTo>
                  <a:cubicBezTo>
                    <a:pt x="133" y="260"/>
                    <a:pt x="129" y="266"/>
                    <a:pt x="125" y="273"/>
                  </a:cubicBezTo>
                  <a:cubicBezTo>
                    <a:pt x="119" y="256"/>
                    <a:pt x="125" y="233"/>
                    <a:pt x="112" y="223"/>
                  </a:cubicBezTo>
                  <a:cubicBezTo>
                    <a:pt x="106" y="218"/>
                    <a:pt x="104" y="235"/>
                    <a:pt x="100" y="241"/>
                  </a:cubicBezTo>
                  <a:cubicBezTo>
                    <a:pt x="96" y="245"/>
                    <a:pt x="91" y="249"/>
                    <a:pt x="87" y="254"/>
                  </a:cubicBezTo>
                  <a:cubicBezTo>
                    <a:pt x="84" y="260"/>
                    <a:pt x="77" y="299"/>
                    <a:pt x="56" y="285"/>
                  </a:cubicBezTo>
                  <a:cubicBezTo>
                    <a:pt x="45" y="277"/>
                    <a:pt x="47" y="260"/>
                    <a:pt x="44" y="248"/>
                  </a:cubicBezTo>
                  <a:cubicBezTo>
                    <a:pt x="37" y="229"/>
                    <a:pt x="31" y="210"/>
                    <a:pt x="25" y="192"/>
                  </a:cubicBezTo>
                  <a:cubicBezTo>
                    <a:pt x="21" y="204"/>
                    <a:pt x="16" y="216"/>
                    <a:pt x="13" y="229"/>
                  </a:cubicBezTo>
                  <a:cubicBezTo>
                    <a:pt x="10" y="235"/>
                    <a:pt x="7" y="248"/>
                    <a:pt x="7" y="248"/>
                  </a:cubicBezTo>
                  <a:cubicBezTo>
                    <a:pt x="13" y="346"/>
                    <a:pt x="6" y="373"/>
                    <a:pt x="100" y="403"/>
                  </a:cubicBezTo>
                  <a:cubicBezTo>
                    <a:pt x="131" y="401"/>
                    <a:pt x="162" y="400"/>
                    <a:pt x="193" y="397"/>
                  </a:cubicBezTo>
                  <a:cubicBezTo>
                    <a:pt x="214" y="394"/>
                    <a:pt x="255" y="378"/>
                    <a:pt x="255" y="378"/>
                  </a:cubicBezTo>
                  <a:cubicBezTo>
                    <a:pt x="270" y="353"/>
                    <a:pt x="282" y="358"/>
                    <a:pt x="304" y="341"/>
                  </a:cubicBezTo>
                  <a:cubicBezTo>
                    <a:pt x="321" y="326"/>
                    <a:pt x="313" y="328"/>
                    <a:pt x="329" y="310"/>
                  </a:cubicBezTo>
                  <a:cubicBezTo>
                    <a:pt x="349" y="284"/>
                    <a:pt x="379" y="269"/>
                    <a:pt x="410" y="260"/>
                  </a:cubicBezTo>
                  <a:cubicBezTo>
                    <a:pt x="444" y="236"/>
                    <a:pt x="487" y="226"/>
                    <a:pt x="528" y="217"/>
                  </a:cubicBezTo>
                  <a:cubicBezTo>
                    <a:pt x="653" y="223"/>
                    <a:pt x="609" y="211"/>
                    <a:pt x="683" y="235"/>
                  </a:cubicBezTo>
                  <a:cubicBezTo>
                    <a:pt x="701" y="240"/>
                    <a:pt x="738" y="254"/>
                    <a:pt x="738" y="254"/>
                  </a:cubicBezTo>
                  <a:cubicBezTo>
                    <a:pt x="762" y="276"/>
                    <a:pt x="793" y="277"/>
                    <a:pt x="825" y="285"/>
                  </a:cubicBezTo>
                  <a:cubicBezTo>
                    <a:pt x="865" y="310"/>
                    <a:pt x="916" y="326"/>
                    <a:pt x="962" y="341"/>
                  </a:cubicBezTo>
                  <a:cubicBezTo>
                    <a:pt x="1012" y="374"/>
                    <a:pt x="1064" y="402"/>
                    <a:pt x="1123" y="421"/>
                  </a:cubicBezTo>
                  <a:cubicBezTo>
                    <a:pt x="1114" y="408"/>
                    <a:pt x="1100" y="398"/>
                    <a:pt x="1098" y="384"/>
                  </a:cubicBezTo>
                  <a:cubicBezTo>
                    <a:pt x="1096" y="377"/>
                    <a:pt x="1111" y="386"/>
                    <a:pt x="1117" y="390"/>
                  </a:cubicBezTo>
                  <a:cubicBezTo>
                    <a:pt x="1123" y="393"/>
                    <a:pt x="1128" y="400"/>
                    <a:pt x="1135" y="403"/>
                  </a:cubicBezTo>
                  <a:cubicBezTo>
                    <a:pt x="1154" y="411"/>
                    <a:pt x="1197" y="421"/>
                    <a:pt x="1197" y="421"/>
                  </a:cubicBezTo>
                  <a:cubicBezTo>
                    <a:pt x="1247" y="471"/>
                    <a:pt x="1398" y="478"/>
                    <a:pt x="1464" y="483"/>
                  </a:cubicBezTo>
                  <a:cubicBezTo>
                    <a:pt x="1510" y="499"/>
                    <a:pt x="1556" y="510"/>
                    <a:pt x="1607" y="514"/>
                  </a:cubicBezTo>
                  <a:cubicBezTo>
                    <a:pt x="1664" y="518"/>
                    <a:pt x="1780" y="527"/>
                    <a:pt x="1780" y="527"/>
                  </a:cubicBezTo>
                  <a:cubicBezTo>
                    <a:pt x="1859" y="539"/>
                    <a:pt x="1908" y="536"/>
                    <a:pt x="1997" y="533"/>
                  </a:cubicBezTo>
                  <a:cubicBezTo>
                    <a:pt x="2009" y="529"/>
                    <a:pt x="2022" y="525"/>
                    <a:pt x="2035" y="521"/>
                  </a:cubicBezTo>
                  <a:cubicBezTo>
                    <a:pt x="2041" y="518"/>
                    <a:pt x="2046" y="516"/>
                    <a:pt x="2053" y="514"/>
                  </a:cubicBezTo>
                  <a:cubicBezTo>
                    <a:pt x="2065" y="509"/>
                    <a:pt x="2091" y="502"/>
                    <a:pt x="2091" y="502"/>
                  </a:cubicBezTo>
                  <a:cubicBezTo>
                    <a:pt x="2107" y="490"/>
                    <a:pt x="2118" y="483"/>
                    <a:pt x="2128" y="465"/>
                  </a:cubicBezTo>
                </a:path>
              </a:pathLst>
            </a:custGeom>
            <a:solidFill>
              <a:srgbClr val="FFC3C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80" name="Oval 66"/>
            <p:cNvSpPr>
              <a:spLocks noChangeArrowheads="1"/>
            </p:cNvSpPr>
            <p:nvPr/>
          </p:nvSpPr>
          <p:spPr bwMode="auto">
            <a:xfrm>
              <a:off x="4067" y="3800"/>
              <a:ext cx="26" cy="2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177" name="Text Box 67"/>
          <p:cNvSpPr txBox="1">
            <a:spLocks noChangeArrowheads="1"/>
          </p:cNvSpPr>
          <p:nvPr/>
        </p:nvSpPr>
        <p:spPr bwMode="auto">
          <a:xfrm rot="1007592">
            <a:off x="6704013" y="5956300"/>
            <a:ext cx="1479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FF111C"/>
                </a:solidFill>
              </a:rPr>
              <a:t>Getting an F on a test</a:t>
            </a:r>
            <a:endParaRPr lang="en-US" sz="1000"/>
          </a:p>
        </p:txBody>
      </p:sp>
      <p:sp>
        <p:nvSpPr>
          <p:cNvPr id="90178" name="Freeform 68"/>
          <p:cNvSpPr>
            <a:spLocks/>
          </p:cNvSpPr>
          <p:nvPr/>
        </p:nvSpPr>
        <p:spPr bwMode="auto">
          <a:xfrm>
            <a:off x="1447800" y="5105400"/>
            <a:ext cx="3457575" cy="609600"/>
          </a:xfrm>
          <a:custGeom>
            <a:avLst/>
            <a:gdLst>
              <a:gd name="T0" fmla="*/ 2147483647 w 2023"/>
              <a:gd name="T1" fmla="*/ 0 h 546"/>
              <a:gd name="T2" fmla="*/ 2147483647 w 2023"/>
              <a:gd name="T3" fmla="*/ 2147483647 h 546"/>
              <a:gd name="T4" fmla="*/ 2147483647 w 2023"/>
              <a:gd name="T5" fmla="*/ 2147483647 h 546"/>
              <a:gd name="T6" fmla="*/ 0 w 2023"/>
              <a:gd name="T7" fmla="*/ 2147483647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2023"/>
              <a:gd name="T13" fmla="*/ 0 h 546"/>
              <a:gd name="T14" fmla="*/ 2023 w 2023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3" h="546">
                <a:moveTo>
                  <a:pt x="1972" y="0"/>
                </a:moveTo>
                <a:cubicBezTo>
                  <a:pt x="1997" y="126"/>
                  <a:pt x="2023" y="253"/>
                  <a:pt x="1941" y="329"/>
                </a:cubicBezTo>
                <a:cubicBezTo>
                  <a:pt x="1859" y="405"/>
                  <a:pt x="1805" y="423"/>
                  <a:pt x="1482" y="459"/>
                </a:cubicBezTo>
                <a:cubicBezTo>
                  <a:pt x="1159" y="495"/>
                  <a:pt x="247" y="532"/>
                  <a:pt x="0" y="54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reeform 2"/>
          <p:cNvSpPr>
            <a:spLocks/>
          </p:cNvSpPr>
          <p:nvPr/>
        </p:nvSpPr>
        <p:spPr bwMode="auto">
          <a:xfrm>
            <a:off x="1066800" y="1524000"/>
            <a:ext cx="3287713" cy="1577975"/>
          </a:xfrm>
          <a:custGeom>
            <a:avLst/>
            <a:gdLst>
              <a:gd name="T0" fmla="*/ 0 w 2008"/>
              <a:gd name="T1" fmla="*/ 2147483647 h 1120"/>
              <a:gd name="T2" fmla="*/ 2147483647 w 2008"/>
              <a:gd name="T3" fmla="*/ 2147483647 h 1120"/>
              <a:gd name="T4" fmla="*/ 2147483647 w 2008"/>
              <a:gd name="T5" fmla="*/ 2147483647 h 1120"/>
              <a:gd name="T6" fmla="*/ 2147483647 w 2008"/>
              <a:gd name="T7" fmla="*/ 2147483647 h 1120"/>
              <a:gd name="T8" fmla="*/ 2147483647 w 2008"/>
              <a:gd name="T9" fmla="*/ 2147483647 h 1120"/>
              <a:gd name="T10" fmla="*/ 2147483647 w 2008"/>
              <a:gd name="T11" fmla="*/ 0 h 11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8"/>
              <a:gd name="T19" fmla="*/ 0 h 1120"/>
              <a:gd name="T20" fmla="*/ 2008 w 2008"/>
              <a:gd name="T21" fmla="*/ 1120 h 11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8" h="1120">
                <a:moveTo>
                  <a:pt x="0" y="816"/>
                </a:moveTo>
                <a:cubicBezTo>
                  <a:pt x="228" y="772"/>
                  <a:pt x="456" y="728"/>
                  <a:pt x="672" y="720"/>
                </a:cubicBezTo>
                <a:cubicBezTo>
                  <a:pt x="888" y="712"/>
                  <a:pt x="1088" y="712"/>
                  <a:pt x="1296" y="768"/>
                </a:cubicBezTo>
                <a:cubicBezTo>
                  <a:pt x="1504" y="824"/>
                  <a:pt x="1832" y="1120"/>
                  <a:pt x="1920" y="1056"/>
                </a:cubicBezTo>
                <a:cubicBezTo>
                  <a:pt x="2008" y="992"/>
                  <a:pt x="1832" y="560"/>
                  <a:pt x="1824" y="384"/>
                </a:cubicBezTo>
                <a:cubicBezTo>
                  <a:pt x="1816" y="208"/>
                  <a:pt x="1844" y="104"/>
                  <a:pt x="1872" y="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2163" name="Freeform 3"/>
          <p:cNvSpPr>
            <a:spLocks/>
          </p:cNvSpPr>
          <p:nvPr/>
        </p:nvSpPr>
        <p:spPr bwMode="auto">
          <a:xfrm>
            <a:off x="4343400" y="1524000"/>
            <a:ext cx="3794125" cy="1827213"/>
          </a:xfrm>
          <a:custGeom>
            <a:avLst/>
            <a:gdLst>
              <a:gd name="T0" fmla="*/ 2147483647 w 2800"/>
              <a:gd name="T1" fmla="*/ 2147483647 h 1296"/>
              <a:gd name="T2" fmla="*/ 2147483647 w 2800"/>
              <a:gd name="T3" fmla="*/ 2147483647 h 1296"/>
              <a:gd name="T4" fmla="*/ 2147483647 w 2800"/>
              <a:gd name="T5" fmla="*/ 2147483647 h 1296"/>
              <a:gd name="T6" fmla="*/ 2147483647 w 2800"/>
              <a:gd name="T7" fmla="*/ 2147483647 h 1296"/>
              <a:gd name="T8" fmla="*/ 2147483647 w 2800"/>
              <a:gd name="T9" fmla="*/ 2147483647 h 1296"/>
              <a:gd name="T10" fmla="*/ 2147483647 w 2800"/>
              <a:gd name="T11" fmla="*/ 2147483647 h 1296"/>
              <a:gd name="T12" fmla="*/ 2147483647 w 2800"/>
              <a:gd name="T13" fmla="*/ 2147483647 h 1296"/>
              <a:gd name="T14" fmla="*/ 2147483647 w 2800"/>
              <a:gd name="T15" fmla="*/ 2147483647 h 1296"/>
              <a:gd name="T16" fmla="*/ 2147483647 w 2800"/>
              <a:gd name="T17" fmla="*/ 2147483647 h 1296"/>
              <a:gd name="T18" fmla="*/ 2147483647 w 2800"/>
              <a:gd name="T19" fmla="*/ 0 h 12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00"/>
              <a:gd name="T31" fmla="*/ 0 h 1296"/>
              <a:gd name="T32" fmla="*/ 2800 w 2800"/>
              <a:gd name="T33" fmla="*/ 1296 h 12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00" h="1296">
                <a:moveTo>
                  <a:pt x="2800" y="1296"/>
                </a:moveTo>
                <a:cubicBezTo>
                  <a:pt x="2700" y="1256"/>
                  <a:pt x="2600" y="1216"/>
                  <a:pt x="2464" y="1200"/>
                </a:cubicBezTo>
                <a:cubicBezTo>
                  <a:pt x="2328" y="1184"/>
                  <a:pt x="2152" y="1192"/>
                  <a:pt x="1984" y="1200"/>
                </a:cubicBezTo>
                <a:cubicBezTo>
                  <a:pt x="1816" y="1208"/>
                  <a:pt x="1632" y="1240"/>
                  <a:pt x="1456" y="1248"/>
                </a:cubicBezTo>
                <a:cubicBezTo>
                  <a:pt x="1280" y="1256"/>
                  <a:pt x="1120" y="1264"/>
                  <a:pt x="928" y="1248"/>
                </a:cubicBezTo>
                <a:cubicBezTo>
                  <a:pt x="736" y="1232"/>
                  <a:pt x="432" y="1184"/>
                  <a:pt x="304" y="1152"/>
                </a:cubicBezTo>
                <a:cubicBezTo>
                  <a:pt x="176" y="1120"/>
                  <a:pt x="192" y="1120"/>
                  <a:pt x="160" y="1056"/>
                </a:cubicBezTo>
                <a:cubicBezTo>
                  <a:pt x="128" y="992"/>
                  <a:pt x="136" y="872"/>
                  <a:pt x="112" y="768"/>
                </a:cubicBezTo>
                <a:cubicBezTo>
                  <a:pt x="88" y="664"/>
                  <a:pt x="32" y="560"/>
                  <a:pt x="16" y="432"/>
                </a:cubicBezTo>
                <a:cubicBezTo>
                  <a:pt x="0" y="304"/>
                  <a:pt x="16" y="72"/>
                  <a:pt x="16" y="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E1C11"/>
              </a:solidFill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209800" y="2743200"/>
            <a:ext cx="894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Athlete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 rot="-775309">
            <a:off x="4933209" y="3320048"/>
            <a:ext cx="9412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Learner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 rot="4611051">
            <a:off x="3962400" y="2554288"/>
            <a:ext cx="8731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Person</a:t>
            </a:r>
          </a:p>
        </p:txBody>
      </p:sp>
      <p:sp>
        <p:nvSpPr>
          <p:cNvPr id="92167" name="Freeform 7"/>
          <p:cNvSpPr>
            <a:spLocks/>
          </p:cNvSpPr>
          <p:nvPr/>
        </p:nvSpPr>
        <p:spPr bwMode="auto">
          <a:xfrm>
            <a:off x="769938" y="2251075"/>
            <a:ext cx="1419225" cy="282575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8" name="Freeform 8"/>
          <p:cNvSpPr>
            <a:spLocks/>
          </p:cNvSpPr>
          <p:nvPr/>
        </p:nvSpPr>
        <p:spPr bwMode="auto">
          <a:xfrm>
            <a:off x="1227138" y="2022475"/>
            <a:ext cx="1636712" cy="511175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9" name="Freeform 9"/>
          <p:cNvSpPr>
            <a:spLocks/>
          </p:cNvSpPr>
          <p:nvPr/>
        </p:nvSpPr>
        <p:spPr bwMode="auto">
          <a:xfrm>
            <a:off x="1381125" y="1731963"/>
            <a:ext cx="1928813" cy="901700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614363" y="2060575"/>
            <a:ext cx="971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All American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788988" y="3948113"/>
            <a:ext cx="18025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Recognized as Best Player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1370013" y="3709988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Beat mile time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887413" y="1831975"/>
            <a:ext cx="14996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Good Concentration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923925" y="1512888"/>
            <a:ext cx="16872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Improve Avg. Every Year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704850" y="3367088"/>
            <a:ext cx="16063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Play </a:t>
            </a:r>
            <a:r>
              <a:rPr lang="en-US" sz="1000" dirty="0" err="1">
                <a:solidFill>
                  <a:srgbClr val="FFFFFF"/>
                </a:solidFill>
              </a:rPr>
              <a:t>w</a:t>
            </a:r>
            <a:r>
              <a:rPr lang="en-US" sz="1000" dirty="0">
                <a:solidFill>
                  <a:srgbClr val="FFFFFF"/>
                </a:solidFill>
              </a:rPr>
              <a:t>/out knee brace</a:t>
            </a:r>
          </a:p>
        </p:txBody>
      </p:sp>
      <p:sp>
        <p:nvSpPr>
          <p:cNvPr id="92176" name="Freeform 16"/>
          <p:cNvSpPr>
            <a:spLocks/>
          </p:cNvSpPr>
          <p:nvPr/>
        </p:nvSpPr>
        <p:spPr bwMode="auto">
          <a:xfrm>
            <a:off x="2933700" y="1103313"/>
            <a:ext cx="1162050" cy="501650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7" name="Freeform 17"/>
          <p:cNvSpPr>
            <a:spLocks/>
          </p:cNvSpPr>
          <p:nvPr/>
        </p:nvSpPr>
        <p:spPr bwMode="auto">
          <a:xfrm>
            <a:off x="2879725" y="1501775"/>
            <a:ext cx="1162050" cy="501650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8" name="Freeform 18"/>
          <p:cNvSpPr>
            <a:spLocks/>
          </p:cNvSpPr>
          <p:nvPr/>
        </p:nvSpPr>
        <p:spPr bwMode="auto">
          <a:xfrm flipH="1">
            <a:off x="4356100" y="1382713"/>
            <a:ext cx="1339850" cy="363537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9" name="Freeform 19"/>
          <p:cNvSpPr>
            <a:spLocks/>
          </p:cNvSpPr>
          <p:nvPr/>
        </p:nvSpPr>
        <p:spPr bwMode="auto">
          <a:xfrm flipH="1">
            <a:off x="4379913" y="1712913"/>
            <a:ext cx="1625600" cy="501650"/>
          </a:xfrm>
          <a:custGeom>
            <a:avLst/>
            <a:gdLst>
              <a:gd name="T0" fmla="*/ 2147483647 w 732"/>
              <a:gd name="T1" fmla="*/ 2147483647 h 291"/>
              <a:gd name="T2" fmla="*/ 2147483647 w 732"/>
              <a:gd name="T3" fmla="*/ 2147483647 h 291"/>
              <a:gd name="T4" fmla="*/ 0 w 732"/>
              <a:gd name="T5" fmla="*/ 0 h 291"/>
              <a:gd name="T6" fmla="*/ 0 60000 65536"/>
              <a:gd name="T7" fmla="*/ 0 60000 65536"/>
              <a:gd name="T8" fmla="*/ 0 60000 65536"/>
              <a:gd name="T9" fmla="*/ 0 w 732"/>
              <a:gd name="T10" fmla="*/ 0 h 291"/>
              <a:gd name="T11" fmla="*/ 732 w 732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291">
                <a:moveTo>
                  <a:pt x="732" y="291"/>
                </a:moveTo>
                <a:cubicBezTo>
                  <a:pt x="703" y="241"/>
                  <a:pt x="674" y="191"/>
                  <a:pt x="552" y="142"/>
                </a:cubicBezTo>
                <a:cubicBezTo>
                  <a:pt x="430" y="93"/>
                  <a:pt x="215" y="46"/>
                  <a:pt x="0" y="0"/>
                </a:cubicBezTo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 rot="771623">
            <a:off x="2914650" y="1398588"/>
            <a:ext cx="1009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More Trusting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 rot="771623">
            <a:off x="2991201" y="1016715"/>
            <a:ext cx="11359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Not be so quiet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 rot="-641307">
            <a:off x="4422246" y="1221502"/>
            <a:ext cx="13218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Open up to others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 rot="-641307">
            <a:off x="4526292" y="1639015"/>
            <a:ext cx="14122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Learn from mistakes</a:t>
            </a:r>
          </a:p>
        </p:txBody>
      </p:sp>
      <p:sp>
        <p:nvSpPr>
          <p:cNvPr id="92184" name="Freeform 24"/>
          <p:cNvSpPr>
            <a:spLocks/>
          </p:cNvSpPr>
          <p:nvPr/>
        </p:nvSpPr>
        <p:spPr bwMode="auto">
          <a:xfrm>
            <a:off x="6103938" y="2686050"/>
            <a:ext cx="1900237" cy="601663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5" name="Freeform 25"/>
          <p:cNvSpPr>
            <a:spLocks/>
          </p:cNvSpPr>
          <p:nvPr/>
        </p:nvSpPr>
        <p:spPr bwMode="auto">
          <a:xfrm>
            <a:off x="6591300" y="2944813"/>
            <a:ext cx="1544638" cy="327025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6" name="Freeform 26"/>
          <p:cNvSpPr>
            <a:spLocks/>
          </p:cNvSpPr>
          <p:nvPr/>
        </p:nvSpPr>
        <p:spPr bwMode="auto">
          <a:xfrm flipV="1">
            <a:off x="6704013" y="3414713"/>
            <a:ext cx="1474787" cy="331787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7" name="Freeform 27"/>
          <p:cNvSpPr>
            <a:spLocks/>
          </p:cNvSpPr>
          <p:nvPr/>
        </p:nvSpPr>
        <p:spPr bwMode="auto">
          <a:xfrm flipV="1">
            <a:off x="6423025" y="3449638"/>
            <a:ext cx="1760538" cy="577850"/>
          </a:xfrm>
          <a:custGeom>
            <a:avLst/>
            <a:gdLst>
              <a:gd name="T0" fmla="*/ 0 w 1513"/>
              <a:gd name="T1" fmla="*/ 2147483647 h 491"/>
              <a:gd name="T2" fmla="*/ 2147483647 w 1513"/>
              <a:gd name="T3" fmla="*/ 2147483647 h 491"/>
              <a:gd name="T4" fmla="*/ 2147483647 w 1513"/>
              <a:gd name="T5" fmla="*/ 2147483647 h 491"/>
              <a:gd name="T6" fmla="*/ 2147483647 w 1513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13"/>
              <a:gd name="T13" fmla="*/ 0 h 491"/>
              <a:gd name="T14" fmla="*/ 1513 w 151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3" h="491">
                <a:moveTo>
                  <a:pt x="0" y="491"/>
                </a:moveTo>
                <a:cubicBezTo>
                  <a:pt x="21" y="356"/>
                  <a:pt x="42" y="222"/>
                  <a:pt x="180" y="144"/>
                </a:cubicBezTo>
                <a:cubicBezTo>
                  <a:pt x="318" y="66"/>
                  <a:pt x="609" y="40"/>
                  <a:pt x="831" y="20"/>
                </a:cubicBezTo>
                <a:cubicBezTo>
                  <a:pt x="1053" y="0"/>
                  <a:pt x="1399" y="25"/>
                  <a:pt x="1513" y="26"/>
                </a:cubicBezTo>
              </a:path>
            </a:pathLst>
          </a:custGeom>
          <a:noFill/>
          <a:ln w="12700">
            <a:solidFill>
              <a:srgbClr val="9966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6570663" y="2484438"/>
            <a:ext cx="1149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Remain eligible</a:t>
            </a:r>
          </a:p>
        </p:txBody>
      </p:sp>
      <p:sp>
        <p:nvSpPr>
          <p:cNvPr id="92189" name="Text Box 29"/>
          <p:cNvSpPr txBox="1">
            <a:spLocks noChangeArrowheads="1"/>
          </p:cNvSpPr>
          <p:nvPr/>
        </p:nvSpPr>
        <p:spPr bwMode="auto">
          <a:xfrm>
            <a:off x="6535738" y="2744788"/>
            <a:ext cx="18635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Develop good study habits</a:t>
            </a:r>
          </a:p>
        </p:txBody>
      </p:sp>
      <p:sp>
        <p:nvSpPr>
          <p:cNvPr id="92190" name="Text Box 30"/>
          <p:cNvSpPr txBox="1">
            <a:spLocks noChangeArrowheads="1"/>
          </p:cNvSpPr>
          <p:nvPr/>
        </p:nvSpPr>
        <p:spPr bwMode="auto">
          <a:xfrm>
            <a:off x="6985000" y="3508375"/>
            <a:ext cx="15183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Get above a 2.5 GPA</a:t>
            </a:r>
          </a:p>
        </p:txBody>
      </p:sp>
      <p:sp>
        <p:nvSpPr>
          <p:cNvPr id="92191" name="Text Box 31"/>
          <p:cNvSpPr txBox="1">
            <a:spLocks noChangeArrowheads="1"/>
          </p:cNvSpPr>
          <p:nvPr/>
        </p:nvSpPr>
        <p:spPr bwMode="auto">
          <a:xfrm>
            <a:off x="6980238" y="3759200"/>
            <a:ext cx="1396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Don’t procrastinate</a:t>
            </a:r>
          </a:p>
        </p:txBody>
      </p:sp>
      <p:sp>
        <p:nvSpPr>
          <p:cNvPr id="92192" name="Freeform 32"/>
          <p:cNvSpPr>
            <a:spLocks/>
          </p:cNvSpPr>
          <p:nvPr/>
        </p:nvSpPr>
        <p:spPr bwMode="auto">
          <a:xfrm>
            <a:off x="1760538" y="5205413"/>
            <a:ext cx="3049587" cy="471487"/>
          </a:xfrm>
          <a:custGeom>
            <a:avLst/>
            <a:gdLst>
              <a:gd name="T0" fmla="*/ 2147483647 w 2337"/>
              <a:gd name="T1" fmla="*/ 0 h 502"/>
              <a:gd name="T2" fmla="*/ 2147483647 w 2337"/>
              <a:gd name="T3" fmla="*/ 2147483647 h 502"/>
              <a:gd name="T4" fmla="*/ 2147483647 w 2337"/>
              <a:gd name="T5" fmla="*/ 2147483647 h 502"/>
              <a:gd name="T6" fmla="*/ 2147483647 w 2337"/>
              <a:gd name="T7" fmla="*/ 2147483647 h 502"/>
              <a:gd name="T8" fmla="*/ 0 60000 65536"/>
              <a:gd name="T9" fmla="*/ 0 60000 65536"/>
              <a:gd name="T10" fmla="*/ 0 60000 65536"/>
              <a:gd name="T11" fmla="*/ 0 60000 65536"/>
              <a:gd name="T12" fmla="*/ 0 w 2337"/>
              <a:gd name="T13" fmla="*/ 0 h 502"/>
              <a:gd name="T14" fmla="*/ 2337 w 2337"/>
              <a:gd name="T15" fmla="*/ 502 h 5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7" h="502">
                <a:moveTo>
                  <a:pt x="2337" y="0"/>
                </a:moveTo>
                <a:cubicBezTo>
                  <a:pt x="2304" y="167"/>
                  <a:pt x="2271" y="334"/>
                  <a:pt x="1934" y="415"/>
                </a:cubicBezTo>
                <a:cubicBezTo>
                  <a:pt x="1597" y="496"/>
                  <a:pt x="630" y="476"/>
                  <a:pt x="315" y="489"/>
                </a:cubicBezTo>
                <a:cubicBezTo>
                  <a:pt x="0" y="502"/>
                  <a:pt x="21" y="499"/>
                  <a:pt x="42" y="49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3" name="Freeform 33"/>
          <p:cNvSpPr>
            <a:spLocks/>
          </p:cNvSpPr>
          <p:nvPr/>
        </p:nvSpPr>
        <p:spPr bwMode="auto">
          <a:xfrm>
            <a:off x="1817688" y="5264150"/>
            <a:ext cx="3152775" cy="757238"/>
          </a:xfrm>
          <a:custGeom>
            <a:avLst/>
            <a:gdLst>
              <a:gd name="T0" fmla="*/ 2147483647 w 2023"/>
              <a:gd name="T1" fmla="*/ 0 h 546"/>
              <a:gd name="T2" fmla="*/ 2147483647 w 2023"/>
              <a:gd name="T3" fmla="*/ 2147483647 h 546"/>
              <a:gd name="T4" fmla="*/ 2147483647 w 2023"/>
              <a:gd name="T5" fmla="*/ 2147483647 h 546"/>
              <a:gd name="T6" fmla="*/ 0 w 2023"/>
              <a:gd name="T7" fmla="*/ 2147483647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2023"/>
              <a:gd name="T13" fmla="*/ 0 h 546"/>
              <a:gd name="T14" fmla="*/ 2023 w 2023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3" h="546">
                <a:moveTo>
                  <a:pt x="1972" y="0"/>
                </a:moveTo>
                <a:cubicBezTo>
                  <a:pt x="1997" y="126"/>
                  <a:pt x="2023" y="253"/>
                  <a:pt x="1941" y="329"/>
                </a:cubicBezTo>
                <a:cubicBezTo>
                  <a:pt x="1859" y="405"/>
                  <a:pt x="1805" y="423"/>
                  <a:pt x="1482" y="459"/>
                </a:cubicBezTo>
                <a:cubicBezTo>
                  <a:pt x="1159" y="495"/>
                  <a:pt x="247" y="532"/>
                  <a:pt x="0" y="54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4" name="Freeform 34"/>
          <p:cNvSpPr>
            <a:spLocks/>
          </p:cNvSpPr>
          <p:nvPr/>
        </p:nvSpPr>
        <p:spPr bwMode="auto">
          <a:xfrm>
            <a:off x="5307013" y="5365750"/>
            <a:ext cx="1044575" cy="247650"/>
          </a:xfrm>
          <a:custGeom>
            <a:avLst/>
            <a:gdLst>
              <a:gd name="T0" fmla="*/ 0 w 2214"/>
              <a:gd name="T1" fmla="*/ 0 h 243"/>
              <a:gd name="T2" fmla="*/ 2147483647 w 2214"/>
              <a:gd name="T3" fmla="*/ 2147483647 h 243"/>
              <a:gd name="T4" fmla="*/ 2147483647 w 2214"/>
              <a:gd name="T5" fmla="*/ 2147483647 h 243"/>
              <a:gd name="T6" fmla="*/ 0 60000 65536"/>
              <a:gd name="T7" fmla="*/ 0 60000 65536"/>
              <a:gd name="T8" fmla="*/ 0 60000 65536"/>
              <a:gd name="T9" fmla="*/ 0 w 2214"/>
              <a:gd name="T10" fmla="*/ 0 h 243"/>
              <a:gd name="T11" fmla="*/ 2214 w 2214"/>
              <a:gd name="T12" fmla="*/ 243 h 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4" h="243">
                <a:moveTo>
                  <a:pt x="0" y="0"/>
                </a:moveTo>
                <a:cubicBezTo>
                  <a:pt x="94" y="101"/>
                  <a:pt x="189" y="203"/>
                  <a:pt x="558" y="223"/>
                </a:cubicBezTo>
                <a:cubicBezTo>
                  <a:pt x="927" y="243"/>
                  <a:pt x="1570" y="180"/>
                  <a:pt x="2214" y="1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5" name="Freeform 35"/>
          <p:cNvSpPr>
            <a:spLocks/>
          </p:cNvSpPr>
          <p:nvPr/>
        </p:nvSpPr>
        <p:spPr bwMode="auto">
          <a:xfrm>
            <a:off x="5267325" y="5395913"/>
            <a:ext cx="3554413" cy="573087"/>
          </a:xfrm>
          <a:custGeom>
            <a:avLst/>
            <a:gdLst>
              <a:gd name="T0" fmla="*/ 0 w 2295"/>
              <a:gd name="T1" fmla="*/ 0 h 423"/>
              <a:gd name="T2" fmla="*/ 2147483647 w 2295"/>
              <a:gd name="T3" fmla="*/ 2147483647 h 423"/>
              <a:gd name="T4" fmla="*/ 2147483647 w 2295"/>
              <a:gd name="T5" fmla="*/ 2147483647 h 423"/>
              <a:gd name="T6" fmla="*/ 2147483647 w 2295"/>
              <a:gd name="T7" fmla="*/ 2147483647 h 423"/>
              <a:gd name="T8" fmla="*/ 2147483647 w 2295"/>
              <a:gd name="T9" fmla="*/ 2147483647 h 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95"/>
              <a:gd name="T16" fmla="*/ 0 h 423"/>
              <a:gd name="T17" fmla="*/ 2295 w 2295"/>
              <a:gd name="T18" fmla="*/ 423 h 4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95" h="423">
                <a:moveTo>
                  <a:pt x="0" y="0"/>
                </a:moveTo>
                <a:cubicBezTo>
                  <a:pt x="2" y="104"/>
                  <a:pt x="4" y="209"/>
                  <a:pt x="106" y="279"/>
                </a:cubicBezTo>
                <a:cubicBezTo>
                  <a:pt x="208" y="349"/>
                  <a:pt x="407" y="419"/>
                  <a:pt x="614" y="421"/>
                </a:cubicBezTo>
                <a:cubicBezTo>
                  <a:pt x="821" y="423"/>
                  <a:pt x="1066" y="352"/>
                  <a:pt x="1346" y="291"/>
                </a:cubicBezTo>
                <a:cubicBezTo>
                  <a:pt x="1626" y="230"/>
                  <a:pt x="1960" y="142"/>
                  <a:pt x="2295" y="5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6" name="Freeform 36"/>
          <p:cNvSpPr>
            <a:spLocks/>
          </p:cNvSpPr>
          <p:nvPr/>
        </p:nvSpPr>
        <p:spPr bwMode="auto">
          <a:xfrm>
            <a:off x="5199063" y="5445125"/>
            <a:ext cx="3662362" cy="733425"/>
          </a:xfrm>
          <a:custGeom>
            <a:avLst/>
            <a:gdLst>
              <a:gd name="T0" fmla="*/ 0 w 2493"/>
              <a:gd name="T1" fmla="*/ 0 h 550"/>
              <a:gd name="T2" fmla="*/ 2147483647 w 2493"/>
              <a:gd name="T3" fmla="*/ 2147483647 h 550"/>
              <a:gd name="T4" fmla="*/ 2147483647 w 2493"/>
              <a:gd name="T5" fmla="*/ 2147483647 h 550"/>
              <a:gd name="T6" fmla="*/ 2147483647 w 2493"/>
              <a:gd name="T7" fmla="*/ 2147483647 h 550"/>
              <a:gd name="T8" fmla="*/ 2147483647 w 2493"/>
              <a:gd name="T9" fmla="*/ 2147483647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3"/>
              <a:gd name="T16" fmla="*/ 0 h 550"/>
              <a:gd name="T17" fmla="*/ 2493 w 2493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3" h="550">
                <a:moveTo>
                  <a:pt x="0" y="0"/>
                </a:moveTo>
                <a:cubicBezTo>
                  <a:pt x="19" y="124"/>
                  <a:pt x="39" y="248"/>
                  <a:pt x="136" y="335"/>
                </a:cubicBezTo>
                <a:cubicBezTo>
                  <a:pt x="233" y="422"/>
                  <a:pt x="338" y="492"/>
                  <a:pt x="583" y="521"/>
                </a:cubicBezTo>
                <a:cubicBezTo>
                  <a:pt x="828" y="550"/>
                  <a:pt x="1288" y="521"/>
                  <a:pt x="1606" y="508"/>
                </a:cubicBezTo>
                <a:cubicBezTo>
                  <a:pt x="1924" y="495"/>
                  <a:pt x="2208" y="467"/>
                  <a:pt x="2493" y="44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7" name="Freeform 37"/>
          <p:cNvSpPr>
            <a:spLocks/>
          </p:cNvSpPr>
          <p:nvPr/>
        </p:nvSpPr>
        <p:spPr bwMode="auto">
          <a:xfrm>
            <a:off x="1885950" y="5451475"/>
            <a:ext cx="3192463" cy="1071563"/>
          </a:xfrm>
          <a:custGeom>
            <a:avLst/>
            <a:gdLst>
              <a:gd name="T0" fmla="*/ 2147483647 w 1478"/>
              <a:gd name="T1" fmla="*/ 0 h 645"/>
              <a:gd name="T2" fmla="*/ 2147483647 w 1478"/>
              <a:gd name="T3" fmla="*/ 2147483647 h 645"/>
              <a:gd name="T4" fmla="*/ 2147483647 w 1478"/>
              <a:gd name="T5" fmla="*/ 2147483647 h 645"/>
              <a:gd name="T6" fmla="*/ 0 w 1478"/>
              <a:gd name="T7" fmla="*/ 2147483647 h 645"/>
              <a:gd name="T8" fmla="*/ 0 60000 65536"/>
              <a:gd name="T9" fmla="*/ 0 60000 65536"/>
              <a:gd name="T10" fmla="*/ 0 60000 65536"/>
              <a:gd name="T11" fmla="*/ 0 60000 65536"/>
              <a:gd name="T12" fmla="*/ 0 w 1478"/>
              <a:gd name="T13" fmla="*/ 0 h 645"/>
              <a:gd name="T14" fmla="*/ 1478 w 1478"/>
              <a:gd name="T15" fmla="*/ 645 h 6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8" h="645">
                <a:moveTo>
                  <a:pt x="1445" y="0"/>
                </a:moveTo>
                <a:cubicBezTo>
                  <a:pt x="1461" y="161"/>
                  <a:pt x="1478" y="322"/>
                  <a:pt x="1408" y="416"/>
                </a:cubicBezTo>
                <a:cubicBezTo>
                  <a:pt x="1338" y="510"/>
                  <a:pt x="1258" y="526"/>
                  <a:pt x="1023" y="564"/>
                </a:cubicBezTo>
                <a:cubicBezTo>
                  <a:pt x="788" y="602"/>
                  <a:pt x="394" y="623"/>
                  <a:pt x="0" y="64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8" name="Freeform 38"/>
          <p:cNvSpPr>
            <a:spLocks/>
          </p:cNvSpPr>
          <p:nvPr/>
        </p:nvSpPr>
        <p:spPr bwMode="auto">
          <a:xfrm>
            <a:off x="4886325" y="5538788"/>
            <a:ext cx="346075" cy="1082675"/>
          </a:xfrm>
          <a:custGeom>
            <a:avLst/>
            <a:gdLst>
              <a:gd name="T0" fmla="*/ 2147483647 w 83"/>
              <a:gd name="T1" fmla="*/ 0 h 589"/>
              <a:gd name="T2" fmla="*/ 2147483647 w 83"/>
              <a:gd name="T3" fmla="*/ 2147483647 h 589"/>
              <a:gd name="T4" fmla="*/ 0 w 83"/>
              <a:gd name="T5" fmla="*/ 2147483647 h 589"/>
              <a:gd name="T6" fmla="*/ 0 60000 65536"/>
              <a:gd name="T7" fmla="*/ 0 60000 65536"/>
              <a:gd name="T8" fmla="*/ 0 60000 65536"/>
              <a:gd name="T9" fmla="*/ 0 w 83"/>
              <a:gd name="T10" fmla="*/ 0 h 589"/>
              <a:gd name="T11" fmla="*/ 83 w 83"/>
              <a:gd name="T12" fmla="*/ 589 h 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589">
                <a:moveTo>
                  <a:pt x="50" y="0"/>
                </a:moveTo>
                <a:cubicBezTo>
                  <a:pt x="66" y="165"/>
                  <a:pt x="83" y="330"/>
                  <a:pt x="75" y="428"/>
                </a:cubicBezTo>
                <a:cubicBezTo>
                  <a:pt x="67" y="526"/>
                  <a:pt x="33" y="557"/>
                  <a:pt x="0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9" name="Freeform 39"/>
          <p:cNvSpPr>
            <a:spLocks/>
          </p:cNvSpPr>
          <p:nvPr/>
        </p:nvSpPr>
        <p:spPr bwMode="auto">
          <a:xfrm>
            <a:off x="5141913" y="5510213"/>
            <a:ext cx="2501900" cy="1092200"/>
          </a:xfrm>
          <a:custGeom>
            <a:avLst/>
            <a:gdLst>
              <a:gd name="T0" fmla="*/ 0 w 862"/>
              <a:gd name="T1" fmla="*/ 0 h 788"/>
              <a:gd name="T2" fmla="*/ 2147483647 w 862"/>
              <a:gd name="T3" fmla="*/ 2147483647 h 788"/>
              <a:gd name="T4" fmla="*/ 2147483647 w 862"/>
              <a:gd name="T5" fmla="*/ 2147483647 h 788"/>
              <a:gd name="T6" fmla="*/ 2147483647 w 862"/>
              <a:gd name="T7" fmla="*/ 2147483647 h 788"/>
              <a:gd name="T8" fmla="*/ 2147483647 w 862"/>
              <a:gd name="T9" fmla="*/ 2147483647 h 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2"/>
              <a:gd name="T16" fmla="*/ 0 h 788"/>
              <a:gd name="T17" fmla="*/ 862 w 862"/>
              <a:gd name="T18" fmla="*/ 788 h 7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2" h="788">
                <a:moveTo>
                  <a:pt x="0" y="0"/>
                </a:moveTo>
                <a:cubicBezTo>
                  <a:pt x="13" y="154"/>
                  <a:pt x="26" y="308"/>
                  <a:pt x="50" y="403"/>
                </a:cubicBezTo>
                <a:cubicBezTo>
                  <a:pt x="74" y="498"/>
                  <a:pt x="65" y="514"/>
                  <a:pt x="143" y="570"/>
                </a:cubicBezTo>
                <a:cubicBezTo>
                  <a:pt x="221" y="626"/>
                  <a:pt x="395" y="702"/>
                  <a:pt x="515" y="738"/>
                </a:cubicBezTo>
                <a:cubicBezTo>
                  <a:pt x="635" y="774"/>
                  <a:pt x="748" y="781"/>
                  <a:pt x="862" y="78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0" name="Text Box 40"/>
          <p:cNvSpPr txBox="1">
            <a:spLocks noChangeArrowheads="1"/>
          </p:cNvSpPr>
          <p:nvPr/>
        </p:nvSpPr>
        <p:spPr bwMode="auto">
          <a:xfrm>
            <a:off x="1819275" y="5453063"/>
            <a:ext cx="8640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Respected</a:t>
            </a:r>
          </a:p>
        </p:txBody>
      </p:sp>
      <p:sp>
        <p:nvSpPr>
          <p:cNvPr id="92201" name="Text Box 41"/>
          <p:cNvSpPr txBox="1">
            <a:spLocks noChangeArrowheads="1"/>
          </p:cNvSpPr>
          <p:nvPr/>
        </p:nvSpPr>
        <p:spPr bwMode="auto">
          <a:xfrm>
            <a:off x="1814513" y="5753100"/>
            <a:ext cx="10047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Hard working</a:t>
            </a:r>
          </a:p>
        </p:txBody>
      </p:sp>
      <p:sp>
        <p:nvSpPr>
          <p:cNvPr id="92202" name="Freeform 42"/>
          <p:cNvSpPr>
            <a:spLocks/>
          </p:cNvSpPr>
          <p:nvPr/>
        </p:nvSpPr>
        <p:spPr bwMode="auto">
          <a:xfrm>
            <a:off x="3810000" y="5365750"/>
            <a:ext cx="1185863" cy="846138"/>
          </a:xfrm>
          <a:custGeom>
            <a:avLst/>
            <a:gdLst>
              <a:gd name="T0" fmla="*/ 2147483647 w 1478"/>
              <a:gd name="T1" fmla="*/ 0 h 645"/>
              <a:gd name="T2" fmla="*/ 2147483647 w 1478"/>
              <a:gd name="T3" fmla="*/ 2147483647 h 645"/>
              <a:gd name="T4" fmla="*/ 2147483647 w 1478"/>
              <a:gd name="T5" fmla="*/ 2147483647 h 645"/>
              <a:gd name="T6" fmla="*/ 0 w 1478"/>
              <a:gd name="T7" fmla="*/ 2147483647 h 645"/>
              <a:gd name="T8" fmla="*/ 0 60000 65536"/>
              <a:gd name="T9" fmla="*/ 0 60000 65536"/>
              <a:gd name="T10" fmla="*/ 0 60000 65536"/>
              <a:gd name="T11" fmla="*/ 0 60000 65536"/>
              <a:gd name="T12" fmla="*/ 0 w 1478"/>
              <a:gd name="T13" fmla="*/ 0 h 645"/>
              <a:gd name="T14" fmla="*/ 1478 w 1478"/>
              <a:gd name="T15" fmla="*/ 645 h 6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8" h="645">
                <a:moveTo>
                  <a:pt x="1445" y="0"/>
                </a:moveTo>
                <a:cubicBezTo>
                  <a:pt x="1461" y="161"/>
                  <a:pt x="1478" y="322"/>
                  <a:pt x="1408" y="416"/>
                </a:cubicBezTo>
                <a:cubicBezTo>
                  <a:pt x="1338" y="510"/>
                  <a:pt x="1258" y="526"/>
                  <a:pt x="1023" y="564"/>
                </a:cubicBezTo>
                <a:cubicBezTo>
                  <a:pt x="788" y="602"/>
                  <a:pt x="394" y="623"/>
                  <a:pt x="0" y="6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3" name="Text Box 43"/>
          <p:cNvSpPr txBox="1">
            <a:spLocks noChangeArrowheads="1"/>
          </p:cNvSpPr>
          <p:nvPr/>
        </p:nvSpPr>
        <p:spPr bwMode="auto">
          <a:xfrm rot="-258447">
            <a:off x="3748088" y="5937250"/>
            <a:ext cx="882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Too critical</a:t>
            </a:r>
          </a:p>
        </p:txBody>
      </p:sp>
      <p:sp>
        <p:nvSpPr>
          <p:cNvPr id="92204" name="Text Box 44"/>
          <p:cNvSpPr txBox="1">
            <a:spLocks noChangeArrowheads="1"/>
          </p:cNvSpPr>
          <p:nvPr/>
        </p:nvSpPr>
        <p:spPr bwMode="auto">
          <a:xfrm>
            <a:off x="1816100" y="6265863"/>
            <a:ext cx="9566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Competitive</a:t>
            </a:r>
          </a:p>
        </p:txBody>
      </p:sp>
      <p:sp>
        <p:nvSpPr>
          <p:cNvPr id="92205" name="Text Box 45"/>
          <p:cNvSpPr txBox="1">
            <a:spLocks noChangeArrowheads="1"/>
          </p:cNvSpPr>
          <p:nvPr/>
        </p:nvSpPr>
        <p:spPr bwMode="auto">
          <a:xfrm rot="-5108703">
            <a:off x="4837113" y="6129337"/>
            <a:ext cx="501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Noisy</a:t>
            </a:r>
          </a:p>
        </p:txBody>
      </p:sp>
      <p:sp>
        <p:nvSpPr>
          <p:cNvPr id="92206" name="Text Box 46"/>
          <p:cNvSpPr txBox="1">
            <a:spLocks noChangeArrowheads="1"/>
          </p:cNvSpPr>
          <p:nvPr/>
        </p:nvSpPr>
        <p:spPr bwMode="auto">
          <a:xfrm rot="664034">
            <a:off x="6181725" y="6278563"/>
            <a:ext cx="666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Friendly</a:t>
            </a:r>
          </a:p>
        </p:txBody>
      </p:sp>
      <p:sp>
        <p:nvSpPr>
          <p:cNvPr id="92207" name="Text Box 47"/>
          <p:cNvSpPr txBox="1">
            <a:spLocks noChangeArrowheads="1"/>
          </p:cNvSpPr>
          <p:nvPr/>
        </p:nvSpPr>
        <p:spPr bwMode="auto">
          <a:xfrm rot="-228813">
            <a:off x="7545258" y="5887165"/>
            <a:ext cx="8289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Motivated</a:t>
            </a:r>
          </a:p>
        </p:txBody>
      </p:sp>
      <p:sp>
        <p:nvSpPr>
          <p:cNvPr id="92208" name="Text Box 48"/>
          <p:cNvSpPr txBox="1">
            <a:spLocks noChangeArrowheads="1"/>
          </p:cNvSpPr>
          <p:nvPr/>
        </p:nvSpPr>
        <p:spPr bwMode="auto">
          <a:xfrm rot="-662272">
            <a:off x="7913656" y="5356940"/>
            <a:ext cx="8382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Organized</a:t>
            </a:r>
          </a:p>
        </p:txBody>
      </p:sp>
      <p:sp>
        <p:nvSpPr>
          <p:cNvPr id="92209" name="Text Box 49"/>
          <p:cNvSpPr txBox="1">
            <a:spLocks noChangeArrowheads="1"/>
          </p:cNvSpPr>
          <p:nvPr/>
        </p:nvSpPr>
        <p:spPr bwMode="auto">
          <a:xfrm rot="-662272">
            <a:off x="5575278" y="5293440"/>
            <a:ext cx="11208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Bad memorizer</a:t>
            </a:r>
          </a:p>
        </p:txBody>
      </p:sp>
      <p:sp>
        <p:nvSpPr>
          <p:cNvPr id="92210" name="Rectangle 50"/>
          <p:cNvSpPr>
            <a:spLocks noChangeArrowheads="1"/>
          </p:cNvSpPr>
          <p:nvPr/>
        </p:nvSpPr>
        <p:spPr bwMode="auto">
          <a:xfrm rot="3972765">
            <a:off x="3182937" y="3433763"/>
            <a:ext cx="49213" cy="1881188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1" name="Freeform 51"/>
          <p:cNvSpPr>
            <a:spLocks/>
          </p:cNvSpPr>
          <p:nvPr/>
        </p:nvSpPr>
        <p:spPr bwMode="auto">
          <a:xfrm rot="3972765">
            <a:off x="3890963" y="4237038"/>
            <a:ext cx="828675" cy="288925"/>
          </a:xfrm>
          <a:custGeom>
            <a:avLst/>
            <a:gdLst>
              <a:gd name="T0" fmla="*/ 0 w 390"/>
              <a:gd name="T1" fmla="*/ 2147483647 h 204"/>
              <a:gd name="T2" fmla="*/ 2147483647 w 390"/>
              <a:gd name="T3" fmla="*/ 2147483647 h 204"/>
              <a:gd name="T4" fmla="*/ 2147483647 w 390"/>
              <a:gd name="T5" fmla="*/ 0 h 204"/>
              <a:gd name="T6" fmla="*/ 0 60000 65536"/>
              <a:gd name="T7" fmla="*/ 0 60000 65536"/>
              <a:gd name="T8" fmla="*/ 0 60000 65536"/>
              <a:gd name="T9" fmla="*/ 0 w 390"/>
              <a:gd name="T10" fmla="*/ 0 h 204"/>
              <a:gd name="T11" fmla="*/ 390 w 390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" h="204">
                <a:moveTo>
                  <a:pt x="0" y="180"/>
                </a:moveTo>
                <a:cubicBezTo>
                  <a:pt x="94" y="192"/>
                  <a:pt x="189" y="204"/>
                  <a:pt x="254" y="174"/>
                </a:cubicBezTo>
                <a:cubicBezTo>
                  <a:pt x="319" y="144"/>
                  <a:pt x="354" y="72"/>
                  <a:pt x="3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2" name="Freeform 52"/>
          <p:cNvSpPr>
            <a:spLocks/>
          </p:cNvSpPr>
          <p:nvPr/>
        </p:nvSpPr>
        <p:spPr bwMode="auto">
          <a:xfrm rot="3972765" flipV="1">
            <a:off x="3445669" y="4433094"/>
            <a:ext cx="881063" cy="314325"/>
          </a:xfrm>
          <a:custGeom>
            <a:avLst/>
            <a:gdLst>
              <a:gd name="T0" fmla="*/ 0 w 390"/>
              <a:gd name="T1" fmla="*/ 2147483647 h 204"/>
              <a:gd name="T2" fmla="*/ 2147483647 w 390"/>
              <a:gd name="T3" fmla="*/ 2147483647 h 204"/>
              <a:gd name="T4" fmla="*/ 2147483647 w 390"/>
              <a:gd name="T5" fmla="*/ 0 h 204"/>
              <a:gd name="T6" fmla="*/ 0 60000 65536"/>
              <a:gd name="T7" fmla="*/ 0 60000 65536"/>
              <a:gd name="T8" fmla="*/ 0 60000 65536"/>
              <a:gd name="T9" fmla="*/ 0 w 390"/>
              <a:gd name="T10" fmla="*/ 0 h 204"/>
              <a:gd name="T11" fmla="*/ 390 w 390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" h="204">
                <a:moveTo>
                  <a:pt x="0" y="180"/>
                </a:moveTo>
                <a:cubicBezTo>
                  <a:pt x="94" y="192"/>
                  <a:pt x="189" y="204"/>
                  <a:pt x="254" y="174"/>
                </a:cubicBezTo>
                <a:cubicBezTo>
                  <a:pt x="319" y="144"/>
                  <a:pt x="354" y="72"/>
                  <a:pt x="3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3" name="Line 53"/>
          <p:cNvSpPr>
            <a:spLocks noChangeShapeType="1"/>
          </p:cNvSpPr>
          <p:nvPr/>
        </p:nvSpPr>
        <p:spPr bwMode="auto">
          <a:xfrm rot="3972765">
            <a:off x="4224337" y="4502151"/>
            <a:ext cx="61913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4" name="Text Box 54"/>
          <p:cNvSpPr txBox="1">
            <a:spLocks noChangeArrowheads="1"/>
          </p:cNvSpPr>
          <p:nvPr/>
        </p:nvSpPr>
        <p:spPr bwMode="auto">
          <a:xfrm rot="3902469">
            <a:off x="3836988" y="4359275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Injury</a:t>
            </a:r>
          </a:p>
        </p:txBody>
      </p:sp>
      <p:sp>
        <p:nvSpPr>
          <p:cNvPr id="92215" name="Freeform 55"/>
          <p:cNvSpPr>
            <a:spLocks/>
          </p:cNvSpPr>
          <p:nvPr/>
        </p:nvSpPr>
        <p:spPr bwMode="auto">
          <a:xfrm rot="573285">
            <a:off x="4681538" y="1462088"/>
            <a:ext cx="2543175" cy="1641475"/>
          </a:xfrm>
          <a:custGeom>
            <a:avLst/>
            <a:gdLst>
              <a:gd name="T0" fmla="*/ 2147483647 w 1370"/>
              <a:gd name="T1" fmla="*/ 2147483647 h 1054"/>
              <a:gd name="T2" fmla="*/ 2147483647 w 1370"/>
              <a:gd name="T3" fmla="*/ 2147483647 h 1054"/>
              <a:gd name="T4" fmla="*/ 2147483647 w 1370"/>
              <a:gd name="T5" fmla="*/ 2147483647 h 1054"/>
              <a:gd name="T6" fmla="*/ 2147483647 w 1370"/>
              <a:gd name="T7" fmla="*/ 2147483647 h 1054"/>
              <a:gd name="T8" fmla="*/ 2147483647 w 1370"/>
              <a:gd name="T9" fmla="*/ 2147483647 h 1054"/>
              <a:gd name="T10" fmla="*/ 0 w 1370"/>
              <a:gd name="T11" fmla="*/ 2147483647 h 1054"/>
              <a:gd name="T12" fmla="*/ 2147483647 w 1370"/>
              <a:gd name="T13" fmla="*/ 2147483647 h 1054"/>
              <a:gd name="T14" fmla="*/ 2147483647 w 1370"/>
              <a:gd name="T15" fmla="*/ 2147483647 h 1054"/>
              <a:gd name="T16" fmla="*/ 2147483647 w 1370"/>
              <a:gd name="T17" fmla="*/ 2147483647 h 1054"/>
              <a:gd name="T18" fmla="*/ 2147483647 w 1370"/>
              <a:gd name="T19" fmla="*/ 2147483647 h 1054"/>
              <a:gd name="T20" fmla="*/ 2147483647 w 1370"/>
              <a:gd name="T21" fmla="*/ 0 h 1054"/>
              <a:gd name="T22" fmla="*/ 2147483647 w 1370"/>
              <a:gd name="T23" fmla="*/ 2147483647 h 10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0"/>
              <a:gd name="T37" fmla="*/ 0 h 1054"/>
              <a:gd name="T38" fmla="*/ 1370 w 1370"/>
              <a:gd name="T39" fmla="*/ 1054 h 10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0" h="1054">
                <a:moveTo>
                  <a:pt x="1116" y="37"/>
                </a:moveTo>
                <a:lnTo>
                  <a:pt x="651" y="328"/>
                </a:lnTo>
                <a:lnTo>
                  <a:pt x="825" y="328"/>
                </a:lnTo>
                <a:lnTo>
                  <a:pt x="328" y="607"/>
                </a:lnTo>
                <a:lnTo>
                  <a:pt x="527" y="607"/>
                </a:lnTo>
                <a:lnTo>
                  <a:pt x="0" y="1054"/>
                </a:lnTo>
                <a:lnTo>
                  <a:pt x="849" y="514"/>
                </a:lnTo>
                <a:lnTo>
                  <a:pt x="626" y="533"/>
                </a:lnTo>
                <a:lnTo>
                  <a:pt x="1141" y="217"/>
                </a:lnTo>
                <a:lnTo>
                  <a:pt x="918" y="273"/>
                </a:lnTo>
                <a:lnTo>
                  <a:pt x="1370" y="0"/>
                </a:lnTo>
                <a:lnTo>
                  <a:pt x="1116" y="3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6" name="Text Box 56"/>
          <p:cNvSpPr txBox="1">
            <a:spLocks noChangeArrowheads="1"/>
          </p:cNvSpPr>
          <p:nvPr/>
        </p:nvSpPr>
        <p:spPr bwMode="auto">
          <a:xfrm rot="-1051794">
            <a:off x="6076950" y="1708150"/>
            <a:ext cx="1149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FF111C"/>
                </a:solidFill>
              </a:rPr>
              <a:t>A job that I hate</a:t>
            </a:r>
            <a:endParaRPr lang="en-US" sz="1000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999163" y="5702300"/>
            <a:ext cx="2670175" cy="677863"/>
            <a:chOff x="3882" y="3753"/>
            <a:chExt cx="1682" cy="427"/>
          </a:xfrm>
        </p:grpSpPr>
        <p:sp>
          <p:nvSpPr>
            <p:cNvPr id="92231" name="Freeform 58"/>
            <p:cNvSpPr>
              <a:spLocks/>
            </p:cNvSpPr>
            <p:nvPr/>
          </p:nvSpPr>
          <p:spPr bwMode="auto">
            <a:xfrm>
              <a:off x="3882" y="3753"/>
              <a:ext cx="1682" cy="427"/>
            </a:xfrm>
            <a:custGeom>
              <a:avLst/>
              <a:gdLst>
                <a:gd name="T0" fmla="*/ 649 w 2134"/>
                <a:gd name="T1" fmla="*/ 137 h 539"/>
                <a:gd name="T2" fmla="*/ 579 w 2134"/>
                <a:gd name="T3" fmla="*/ 122 h 539"/>
                <a:gd name="T4" fmla="*/ 411 w 2134"/>
                <a:gd name="T5" fmla="*/ 101 h 539"/>
                <a:gd name="T6" fmla="*/ 360 w 2134"/>
                <a:gd name="T7" fmla="*/ 79 h 539"/>
                <a:gd name="T8" fmla="*/ 306 w 2134"/>
                <a:gd name="T9" fmla="*/ 52 h 539"/>
                <a:gd name="T10" fmla="*/ 184 w 2134"/>
                <a:gd name="T11" fmla="*/ 29 h 539"/>
                <a:gd name="T12" fmla="*/ 158 w 2134"/>
                <a:gd name="T13" fmla="*/ 37 h 539"/>
                <a:gd name="T14" fmla="*/ 113 w 2134"/>
                <a:gd name="T15" fmla="*/ 10 h 539"/>
                <a:gd name="T16" fmla="*/ 85 w 2134"/>
                <a:gd name="T17" fmla="*/ 0 h 539"/>
                <a:gd name="T18" fmla="*/ 12 w 2134"/>
                <a:gd name="T19" fmla="*/ 16 h 539"/>
                <a:gd name="T20" fmla="*/ 19 w 2134"/>
                <a:gd name="T21" fmla="*/ 39 h 539"/>
                <a:gd name="T22" fmla="*/ 36 w 2134"/>
                <a:gd name="T23" fmla="*/ 37 h 539"/>
                <a:gd name="T24" fmla="*/ 53 w 2134"/>
                <a:gd name="T25" fmla="*/ 47 h 539"/>
                <a:gd name="T26" fmla="*/ 61 w 2134"/>
                <a:gd name="T27" fmla="*/ 87 h 539"/>
                <a:gd name="T28" fmla="*/ 43 w 2134"/>
                <a:gd name="T29" fmla="*/ 73 h 539"/>
                <a:gd name="T30" fmla="*/ 38 w 2134"/>
                <a:gd name="T31" fmla="*/ 85 h 539"/>
                <a:gd name="T32" fmla="*/ 31 w 2134"/>
                <a:gd name="T33" fmla="*/ 75 h 539"/>
                <a:gd name="T34" fmla="*/ 17 w 2134"/>
                <a:gd name="T35" fmla="*/ 89 h 539"/>
                <a:gd name="T36" fmla="*/ 8 w 2134"/>
                <a:gd name="T37" fmla="*/ 59 h 539"/>
                <a:gd name="T38" fmla="*/ 2 w 2134"/>
                <a:gd name="T39" fmla="*/ 77 h 539"/>
                <a:gd name="T40" fmla="*/ 59 w 2134"/>
                <a:gd name="T41" fmla="*/ 124 h 539"/>
                <a:gd name="T42" fmla="*/ 92 w 2134"/>
                <a:gd name="T43" fmla="*/ 107 h 539"/>
                <a:gd name="T44" fmla="*/ 125 w 2134"/>
                <a:gd name="T45" fmla="*/ 81 h 539"/>
                <a:gd name="T46" fmla="*/ 207 w 2134"/>
                <a:gd name="T47" fmla="*/ 73 h 539"/>
                <a:gd name="T48" fmla="*/ 251 w 2134"/>
                <a:gd name="T49" fmla="*/ 89 h 539"/>
                <a:gd name="T50" fmla="*/ 342 w 2134"/>
                <a:gd name="T51" fmla="*/ 132 h 539"/>
                <a:gd name="T52" fmla="*/ 340 w 2134"/>
                <a:gd name="T53" fmla="*/ 122 h 539"/>
                <a:gd name="T54" fmla="*/ 364 w 2134"/>
                <a:gd name="T55" fmla="*/ 132 h 539"/>
                <a:gd name="T56" fmla="*/ 489 w 2134"/>
                <a:gd name="T57" fmla="*/ 160 h 539"/>
                <a:gd name="T58" fmla="*/ 608 w 2134"/>
                <a:gd name="T59" fmla="*/ 166 h 539"/>
                <a:gd name="T60" fmla="*/ 624 w 2134"/>
                <a:gd name="T61" fmla="*/ 160 h 539"/>
                <a:gd name="T62" fmla="*/ 647 w 2134"/>
                <a:gd name="T63" fmla="*/ 145 h 5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34"/>
                <a:gd name="T97" fmla="*/ 0 h 539"/>
                <a:gd name="T98" fmla="*/ 2134 w 2134"/>
                <a:gd name="T99" fmla="*/ 539 h 5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34" h="539">
                  <a:moveTo>
                    <a:pt x="2097" y="490"/>
                  </a:moveTo>
                  <a:cubicBezTo>
                    <a:pt x="2108" y="471"/>
                    <a:pt x="2122" y="458"/>
                    <a:pt x="2134" y="440"/>
                  </a:cubicBezTo>
                  <a:cubicBezTo>
                    <a:pt x="2124" y="346"/>
                    <a:pt x="2131" y="364"/>
                    <a:pt x="2028" y="372"/>
                  </a:cubicBezTo>
                  <a:cubicBezTo>
                    <a:pt x="1986" y="379"/>
                    <a:pt x="1945" y="385"/>
                    <a:pt x="1904" y="390"/>
                  </a:cubicBezTo>
                  <a:cubicBezTo>
                    <a:pt x="1798" y="382"/>
                    <a:pt x="1709" y="371"/>
                    <a:pt x="1607" y="359"/>
                  </a:cubicBezTo>
                  <a:cubicBezTo>
                    <a:pt x="1524" y="333"/>
                    <a:pt x="1435" y="342"/>
                    <a:pt x="1352" y="322"/>
                  </a:cubicBezTo>
                  <a:cubicBezTo>
                    <a:pt x="1317" y="299"/>
                    <a:pt x="1279" y="286"/>
                    <a:pt x="1241" y="273"/>
                  </a:cubicBezTo>
                  <a:cubicBezTo>
                    <a:pt x="1197" y="257"/>
                    <a:pt x="1216" y="263"/>
                    <a:pt x="1185" y="254"/>
                  </a:cubicBezTo>
                  <a:cubicBezTo>
                    <a:pt x="1178" y="252"/>
                    <a:pt x="1166" y="248"/>
                    <a:pt x="1166" y="248"/>
                  </a:cubicBezTo>
                  <a:cubicBezTo>
                    <a:pt x="1118" y="213"/>
                    <a:pt x="1061" y="184"/>
                    <a:pt x="1005" y="167"/>
                  </a:cubicBezTo>
                  <a:cubicBezTo>
                    <a:pt x="929" y="109"/>
                    <a:pt x="829" y="102"/>
                    <a:pt x="738" y="86"/>
                  </a:cubicBezTo>
                  <a:cubicBezTo>
                    <a:pt x="692" y="88"/>
                    <a:pt x="647" y="89"/>
                    <a:pt x="602" y="93"/>
                  </a:cubicBezTo>
                  <a:cubicBezTo>
                    <a:pt x="587" y="94"/>
                    <a:pt x="573" y="100"/>
                    <a:pt x="559" y="105"/>
                  </a:cubicBezTo>
                  <a:cubicBezTo>
                    <a:pt x="546" y="108"/>
                    <a:pt x="521" y="117"/>
                    <a:pt x="521" y="117"/>
                  </a:cubicBezTo>
                  <a:cubicBezTo>
                    <a:pt x="500" y="115"/>
                    <a:pt x="479" y="115"/>
                    <a:pt x="459" y="111"/>
                  </a:cubicBezTo>
                  <a:cubicBezTo>
                    <a:pt x="429" y="104"/>
                    <a:pt x="405" y="47"/>
                    <a:pt x="373" y="31"/>
                  </a:cubicBezTo>
                  <a:cubicBezTo>
                    <a:pt x="355" y="21"/>
                    <a:pt x="335" y="18"/>
                    <a:pt x="317" y="12"/>
                  </a:cubicBezTo>
                  <a:cubicBezTo>
                    <a:pt x="304" y="8"/>
                    <a:pt x="280" y="0"/>
                    <a:pt x="280" y="0"/>
                  </a:cubicBezTo>
                  <a:cubicBezTo>
                    <a:pt x="220" y="3"/>
                    <a:pt x="152" y="6"/>
                    <a:pt x="94" y="24"/>
                  </a:cubicBezTo>
                  <a:cubicBezTo>
                    <a:pt x="73" y="30"/>
                    <a:pt x="58" y="42"/>
                    <a:pt x="38" y="49"/>
                  </a:cubicBezTo>
                  <a:cubicBezTo>
                    <a:pt x="21" y="65"/>
                    <a:pt x="8" y="70"/>
                    <a:pt x="0" y="93"/>
                  </a:cubicBezTo>
                  <a:cubicBezTo>
                    <a:pt x="12" y="135"/>
                    <a:pt x="14" y="130"/>
                    <a:pt x="62" y="124"/>
                  </a:cubicBezTo>
                  <a:cubicBezTo>
                    <a:pt x="83" y="143"/>
                    <a:pt x="83" y="176"/>
                    <a:pt x="94" y="204"/>
                  </a:cubicBezTo>
                  <a:cubicBezTo>
                    <a:pt x="101" y="174"/>
                    <a:pt x="108" y="145"/>
                    <a:pt x="118" y="117"/>
                  </a:cubicBezTo>
                  <a:cubicBezTo>
                    <a:pt x="136" y="144"/>
                    <a:pt x="142" y="171"/>
                    <a:pt x="149" y="204"/>
                  </a:cubicBezTo>
                  <a:cubicBezTo>
                    <a:pt x="170" y="174"/>
                    <a:pt x="159" y="193"/>
                    <a:pt x="174" y="148"/>
                  </a:cubicBezTo>
                  <a:cubicBezTo>
                    <a:pt x="175" y="141"/>
                    <a:pt x="180" y="130"/>
                    <a:pt x="180" y="130"/>
                  </a:cubicBezTo>
                  <a:cubicBezTo>
                    <a:pt x="226" y="144"/>
                    <a:pt x="200" y="249"/>
                    <a:pt x="199" y="279"/>
                  </a:cubicBezTo>
                  <a:cubicBezTo>
                    <a:pt x="190" y="251"/>
                    <a:pt x="187" y="230"/>
                    <a:pt x="168" y="210"/>
                  </a:cubicBezTo>
                  <a:cubicBezTo>
                    <a:pt x="160" y="218"/>
                    <a:pt x="149" y="224"/>
                    <a:pt x="143" y="235"/>
                  </a:cubicBezTo>
                  <a:cubicBezTo>
                    <a:pt x="139" y="240"/>
                    <a:pt x="139" y="247"/>
                    <a:pt x="137" y="254"/>
                  </a:cubicBezTo>
                  <a:cubicBezTo>
                    <a:pt x="133" y="260"/>
                    <a:pt x="129" y="266"/>
                    <a:pt x="125" y="273"/>
                  </a:cubicBezTo>
                  <a:cubicBezTo>
                    <a:pt x="119" y="256"/>
                    <a:pt x="125" y="233"/>
                    <a:pt x="112" y="223"/>
                  </a:cubicBezTo>
                  <a:cubicBezTo>
                    <a:pt x="106" y="218"/>
                    <a:pt x="104" y="235"/>
                    <a:pt x="100" y="241"/>
                  </a:cubicBezTo>
                  <a:cubicBezTo>
                    <a:pt x="96" y="245"/>
                    <a:pt x="91" y="249"/>
                    <a:pt x="87" y="254"/>
                  </a:cubicBezTo>
                  <a:cubicBezTo>
                    <a:pt x="84" y="260"/>
                    <a:pt x="77" y="299"/>
                    <a:pt x="56" y="285"/>
                  </a:cubicBezTo>
                  <a:cubicBezTo>
                    <a:pt x="45" y="277"/>
                    <a:pt x="47" y="260"/>
                    <a:pt x="44" y="248"/>
                  </a:cubicBezTo>
                  <a:cubicBezTo>
                    <a:pt x="37" y="229"/>
                    <a:pt x="31" y="210"/>
                    <a:pt x="25" y="192"/>
                  </a:cubicBezTo>
                  <a:cubicBezTo>
                    <a:pt x="21" y="204"/>
                    <a:pt x="16" y="216"/>
                    <a:pt x="13" y="229"/>
                  </a:cubicBezTo>
                  <a:cubicBezTo>
                    <a:pt x="10" y="235"/>
                    <a:pt x="7" y="248"/>
                    <a:pt x="7" y="248"/>
                  </a:cubicBezTo>
                  <a:cubicBezTo>
                    <a:pt x="13" y="346"/>
                    <a:pt x="6" y="373"/>
                    <a:pt x="100" y="403"/>
                  </a:cubicBezTo>
                  <a:cubicBezTo>
                    <a:pt x="131" y="401"/>
                    <a:pt x="162" y="400"/>
                    <a:pt x="193" y="397"/>
                  </a:cubicBezTo>
                  <a:cubicBezTo>
                    <a:pt x="214" y="394"/>
                    <a:pt x="255" y="378"/>
                    <a:pt x="255" y="378"/>
                  </a:cubicBezTo>
                  <a:cubicBezTo>
                    <a:pt x="270" y="353"/>
                    <a:pt x="282" y="358"/>
                    <a:pt x="304" y="341"/>
                  </a:cubicBezTo>
                  <a:cubicBezTo>
                    <a:pt x="321" y="326"/>
                    <a:pt x="313" y="328"/>
                    <a:pt x="329" y="310"/>
                  </a:cubicBezTo>
                  <a:cubicBezTo>
                    <a:pt x="349" y="284"/>
                    <a:pt x="379" y="269"/>
                    <a:pt x="410" y="260"/>
                  </a:cubicBezTo>
                  <a:cubicBezTo>
                    <a:pt x="444" y="236"/>
                    <a:pt x="487" y="226"/>
                    <a:pt x="528" y="217"/>
                  </a:cubicBezTo>
                  <a:cubicBezTo>
                    <a:pt x="653" y="223"/>
                    <a:pt x="609" y="211"/>
                    <a:pt x="683" y="235"/>
                  </a:cubicBezTo>
                  <a:cubicBezTo>
                    <a:pt x="701" y="240"/>
                    <a:pt x="738" y="254"/>
                    <a:pt x="738" y="254"/>
                  </a:cubicBezTo>
                  <a:cubicBezTo>
                    <a:pt x="762" y="276"/>
                    <a:pt x="793" y="277"/>
                    <a:pt x="825" y="285"/>
                  </a:cubicBezTo>
                  <a:cubicBezTo>
                    <a:pt x="865" y="310"/>
                    <a:pt x="916" y="326"/>
                    <a:pt x="962" y="341"/>
                  </a:cubicBezTo>
                  <a:cubicBezTo>
                    <a:pt x="1012" y="374"/>
                    <a:pt x="1064" y="402"/>
                    <a:pt x="1123" y="421"/>
                  </a:cubicBezTo>
                  <a:cubicBezTo>
                    <a:pt x="1114" y="408"/>
                    <a:pt x="1100" y="398"/>
                    <a:pt x="1098" y="384"/>
                  </a:cubicBezTo>
                  <a:cubicBezTo>
                    <a:pt x="1096" y="377"/>
                    <a:pt x="1111" y="386"/>
                    <a:pt x="1117" y="390"/>
                  </a:cubicBezTo>
                  <a:cubicBezTo>
                    <a:pt x="1123" y="393"/>
                    <a:pt x="1128" y="400"/>
                    <a:pt x="1135" y="403"/>
                  </a:cubicBezTo>
                  <a:cubicBezTo>
                    <a:pt x="1154" y="411"/>
                    <a:pt x="1197" y="421"/>
                    <a:pt x="1197" y="421"/>
                  </a:cubicBezTo>
                  <a:cubicBezTo>
                    <a:pt x="1247" y="471"/>
                    <a:pt x="1398" y="478"/>
                    <a:pt x="1464" y="483"/>
                  </a:cubicBezTo>
                  <a:cubicBezTo>
                    <a:pt x="1510" y="499"/>
                    <a:pt x="1556" y="510"/>
                    <a:pt x="1607" y="514"/>
                  </a:cubicBezTo>
                  <a:cubicBezTo>
                    <a:pt x="1664" y="518"/>
                    <a:pt x="1780" y="527"/>
                    <a:pt x="1780" y="527"/>
                  </a:cubicBezTo>
                  <a:cubicBezTo>
                    <a:pt x="1859" y="539"/>
                    <a:pt x="1908" y="536"/>
                    <a:pt x="1997" y="533"/>
                  </a:cubicBezTo>
                  <a:cubicBezTo>
                    <a:pt x="2009" y="529"/>
                    <a:pt x="2022" y="525"/>
                    <a:pt x="2035" y="521"/>
                  </a:cubicBezTo>
                  <a:cubicBezTo>
                    <a:pt x="2041" y="518"/>
                    <a:pt x="2046" y="516"/>
                    <a:pt x="2053" y="514"/>
                  </a:cubicBezTo>
                  <a:cubicBezTo>
                    <a:pt x="2065" y="509"/>
                    <a:pt x="2091" y="502"/>
                    <a:pt x="2091" y="502"/>
                  </a:cubicBezTo>
                  <a:cubicBezTo>
                    <a:pt x="2107" y="490"/>
                    <a:pt x="2118" y="483"/>
                    <a:pt x="2128" y="465"/>
                  </a:cubicBezTo>
                </a:path>
              </a:pathLst>
            </a:custGeom>
            <a:solidFill>
              <a:srgbClr val="FFC3CF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2" name="Oval 59"/>
            <p:cNvSpPr>
              <a:spLocks noChangeArrowheads="1"/>
            </p:cNvSpPr>
            <p:nvPr/>
          </p:nvSpPr>
          <p:spPr bwMode="auto">
            <a:xfrm>
              <a:off x="4067" y="3800"/>
              <a:ext cx="26" cy="28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218" name="Text Box 60"/>
          <p:cNvSpPr txBox="1">
            <a:spLocks noChangeArrowheads="1"/>
          </p:cNvSpPr>
          <p:nvPr/>
        </p:nvSpPr>
        <p:spPr bwMode="auto">
          <a:xfrm rot="1007592">
            <a:off x="6748463" y="5983288"/>
            <a:ext cx="1479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FF111C"/>
                </a:solidFill>
              </a:rPr>
              <a:t>Getting an F on a test</a:t>
            </a:r>
            <a:endParaRPr lang="en-US" sz="1000"/>
          </a:p>
        </p:txBody>
      </p:sp>
      <p:sp>
        <p:nvSpPr>
          <p:cNvPr id="92219" name="Freeform 61"/>
          <p:cNvSpPr>
            <a:spLocks/>
          </p:cNvSpPr>
          <p:nvPr/>
        </p:nvSpPr>
        <p:spPr bwMode="auto">
          <a:xfrm>
            <a:off x="195263" y="230188"/>
            <a:ext cx="8705850" cy="4692650"/>
          </a:xfrm>
          <a:custGeom>
            <a:avLst/>
            <a:gdLst>
              <a:gd name="T0" fmla="*/ 2147483647 w 5626"/>
              <a:gd name="T1" fmla="*/ 2147483647 h 3042"/>
              <a:gd name="T2" fmla="*/ 2147483647 w 5626"/>
              <a:gd name="T3" fmla="*/ 2147483647 h 3042"/>
              <a:gd name="T4" fmla="*/ 2147483647 w 5626"/>
              <a:gd name="T5" fmla="*/ 2147483647 h 3042"/>
              <a:gd name="T6" fmla="*/ 2147483647 w 5626"/>
              <a:gd name="T7" fmla="*/ 2147483647 h 3042"/>
              <a:gd name="T8" fmla="*/ 2147483647 w 5626"/>
              <a:gd name="T9" fmla="*/ 2147483647 h 3042"/>
              <a:gd name="T10" fmla="*/ 2147483647 w 5626"/>
              <a:gd name="T11" fmla="*/ 2147483647 h 3042"/>
              <a:gd name="T12" fmla="*/ 2147483647 w 5626"/>
              <a:gd name="T13" fmla="*/ 2147483647 h 3042"/>
              <a:gd name="T14" fmla="*/ 2147483647 w 5626"/>
              <a:gd name="T15" fmla="*/ 2147483647 h 3042"/>
              <a:gd name="T16" fmla="*/ 2147483647 w 5626"/>
              <a:gd name="T17" fmla="*/ 2147483647 h 3042"/>
              <a:gd name="T18" fmla="*/ 2147483647 w 5626"/>
              <a:gd name="T19" fmla="*/ 2147483647 h 3042"/>
              <a:gd name="T20" fmla="*/ 2147483647 w 5626"/>
              <a:gd name="T21" fmla="*/ 2147483647 h 3042"/>
              <a:gd name="T22" fmla="*/ 2147483647 w 5626"/>
              <a:gd name="T23" fmla="*/ 2147483647 h 3042"/>
              <a:gd name="T24" fmla="*/ 2147483647 w 5626"/>
              <a:gd name="T25" fmla="*/ 2147483647 h 3042"/>
              <a:gd name="T26" fmla="*/ 2147483647 w 5626"/>
              <a:gd name="T27" fmla="*/ 2147483647 h 3042"/>
              <a:gd name="T28" fmla="*/ 2147483647 w 5626"/>
              <a:gd name="T29" fmla="*/ 2147483647 h 3042"/>
              <a:gd name="T30" fmla="*/ 2147483647 w 5626"/>
              <a:gd name="T31" fmla="*/ 2147483647 h 3042"/>
              <a:gd name="T32" fmla="*/ 2147483647 w 5626"/>
              <a:gd name="T33" fmla="*/ 2147483647 h 3042"/>
              <a:gd name="T34" fmla="*/ 2147483647 w 5626"/>
              <a:gd name="T35" fmla="*/ 2147483647 h 3042"/>
              <a:gd name="T36" fmla="*/ 2147483647 w 5626"/>
              <a:gd name="T37" fmla="*/ 2147483647 h 3042"/>
              <a:gd name="T38" fmla="*/ 2147483647 w 5626"/>
              <a:gd name="T39" fmla="*/ 2147483647 h 3042"/>
              <a:gd name="T40" fmla="*/ 2147483647 w 5626"/>
              <a:gd name="T41" fmla="*/ 2147483647 h 3042"/>
              <a:gd name="T42" fmla="*/ 2147483647 w 5626"/>
              <a:gd name="T43" fmla="*/ 2147483647 h 3042"/>
              <a:gd name="T44" fmla="*/ 2147483647 w 5626"/>
              <a:gd name="T45" fmla="*/ 2147483647 h 3042"/>
              <a:gd name="T46" fmla="*/ 2147483647 w 5626"/>
              <a:gd name="T47" fmla="*/ 2147483647 h 3042"/>
              <a:gd name="T48" fmla="*/ 2147483647 w 5626"/>
              <a:gd name="T49" fmla="*/ 2147483647 h 3042"/>
              <a:gd name="T50" fmla="*/ 2147483647 w 5626"/>
              <a:gd name="T51" fmla="*/ 2147483647 h 3042"/>
              <a:gd name="T52" fmla="*/ 2147483647 w 5626"/>
              <a:gd name="T53" fmla="*/ 2147483647 h 3042"/>
              <a:gd name="T54" fmla="*/ 2147483647 w 5626"/>
              <a:gd name="T55" fmla="*/ 2147483647 h 3042"/>
              <a:gd name="T56" fmla="*/ 2147483647 w 5626"/>
              <a:gd name="T57" fmla="*/ 2147483647 h 3042"/>
              <a:gd name="T58" fmla="*/ 2147483647 w 5626"/>
              <a:gd name="T59" fmla="*/ 2147483647 h 3042"/>
              <a:gd name="T60" fmla="*/ 2147483647 w 5626"/>
              <a:gd name="T61" fmla="*/ 2147483647 h 3042"/>
              <a:gd name="T62" fmla="*/ 2147483647 w 5626"/>
              <a:gd name="T63" fmla="*/ 2147483647 h 3042"/>
              <a:gd name="T64" fmla="*/ 2147483647 w 5626"/>
              <a:gd name="T65" fmla="*/ 2147483647 h 3042"/>
              <a:gd name="T66" fmla="*/ 2147483647 w 5626"/>
              <a:gd name="T67" fmla="*/ 2147483647 h 3042"/>
              <a:gd name="T68" fmla="*/ 2147483647 w 5626"/>
              <a:gd name="T69" fmla="*/ 2147483647 h 3042"/>
              <a:gd name="T70" fmla="*/ 2147483647 w 5626"/>
              <a:gd name="T71" fmla="*/ 2147483647 h 3042"/>
              <a:gd name="T72" fmla="*/ 2147483647 w 5626"/>
              <a:gd name="T73" fmla="*/ 2147483647 h 3042"/>
              <a:gd name="T74" fmla="*/ 2147483647 w 5626"/>
              <a:gd name="T75" fmla="*/ 2147483647 h 3042"/>
              <a:gd name="T76" fmla="*/ 2147483647 w 5626"/>
              <a:gd name="T77" fmla="*/ 2147483647 h 3042"/>
              <a:gd name="T78" fmla="*/ 2147483647 w 5626"/>
              <a:gd name="T79" fmla="*/ 2147483647 h 3042"/>
              <a:gd name="T80" fmla="*/ 2147483647 w 5626"/>
              <a:gd name="T81" fmla="*/ 2147483647 h 3042"/>
              <a:gd name="T82" fmla="*/ 2147483647 w 5626"/>
              <a:gd name="T83" fmla="*/ 2147483647 h 3042"/>
              <a:gd name="T84" fmla="*/ 2147483647 w 5626"/>
              <a:gd name="T85" fmla="*/ 2147483647 h 3042"/>
              <a:gd name="T86" fmla="*/ 2147483647 w 5626"/>
              <a:gd name="T87" fmla="*/ 2147483647 h 3042"/>
              <a:gd name="T88" fmla="*/ 2147483647 w 5626"/>
              <a:gd name="T89" fmla="*/ 2147483647 h 3042"/>
              <a:gd name="T90" fmla="*/ 2147483647 w 5626"/>
              <a:gd name="T91" fmla="*/ 2147483647 h 3042"/>
              <a:gd name="T92" fmla="*/ 2147483647 w 5626"/>
              <a:gd name="T93" fmla="*/ 2147483647 h 3042"/>
              <a:gd name="T94" fmla="*/ 2147483647 w 5626"/>
              <a:gd name="T95" fmla="*/ 2147483647 h 3042"/>
              <a:gd name="T96" fmla="*/ 2147483647 w 5626"/>
              <a:gd name="T97" fmla="*/ 2147483647 h 3042"/>
              <a:gd name="T98" fmla="*/ 2147483647 w 5626"/>
              <a:gd name="T99" fmla="*/ 2147483647 h 3042"/>
              <a:gd name="T100" fmla="*/ 2147483647 w 5626"/>
              <a:gd name="T101" fmla="*/ 2147483647 h 304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626"/>
              <a:gd name="T154" fmla="*/ 0 h 3042"/>
              <a:gd name="T155" fmla="*/ 5626 w 5626"/>
              <a:gd name="T156" fmla="*/ 3042 h 304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626" h="3042">
                <a:moveTo>
                  <a:pt x="1241" y="2756"/>
                </a:moveTo>
                <a:cubicBezTo>
                  <a:pt x="1206" y="2819"/>
                  <a:pt x="1157" y="2933"/>
                  <a:pt x="1093" y="2980"/>
                </a:cubicBezTo>
                <a:cubicBezTo>
                  <a:pt x="1072" y="3018"/>
                  <a:pt x="1052" y="3025"/>
                  <a:pt x="1012" y="3042"/>
                </a:cubicBezTo>
                <a:cubicBezTo>
                  <a:pt x="931" y="3038"/>
                  <a:pt x="833" y="3039"/>
                  <a:pt x="751" y="3023"/>
                </a:cubicBezTo>
                <a:cubicBezTo>
                  <a:pt x="719" y="3016"/>
                  <a:pt x="689" y="3006"/>
                  <a:pt x="658" y="2998"/>
                </a:cubicBezTo>
                <a:cubicBezTo>
                  <a:pt x="633" y="2991"/>
                  <a:pt x="608" y="2990"/>
                  <a:pt x="584" y="2986"/>
                </a:cubicBezTo>
                <a:cubicBezTo>
                  <a:pt x="549" y="2949"/>
                  <a:pt x="523" y="2922"/>
                  <a:pt x="497" y="2880"/>
                </a:cubicBezTo>
                <a:cubicBezTo>
                  <a:pt x="491" y="2853"/>
                  <a:pt x="480" y="2832"/>
                  <a:pt x="491" y="2806"/>
                </a:cubicBezTo>
                <a:cubicBezTo>
                  <a:pt x="496" y="2791"/>
                  <a:pt x="515" y="2774"/>
                  <a:pt x="510" y="2769"/>
                </a:cubicBezTo>
                <a:cubicBezTo>
                  <a:pt x="505" y="2764"/>
                  <a:pt x="501" y="2776"/>
                  <a:pt x="497" y="2781"/>
                </a:cubicBezTo>
                <a:cubicBezTo>
                  <a:pt x="482" y="2795"/>
                  <a:pt x="468" y="2810"/>
                  <a:pt x="454" y="2825"/>
                </a:cubicBezTo>
                <a:cubicBezTo>
                  <a:pt x="399" y="2821"/>
                  <a:pt x="339" y="2822"/>
                  <a:pt x="286" y="2806"/>
                </a:cubicBezTo>
                <a:cubicBezTo>
                  <a:pt x="255" y="2785"/>
                  <a:pt x="232" y="2757"/>
                  <a:pt x="206" y="2732"/>
                </a:cubicBezTo>
                <a:cubicBezTo>
                  <a:pt x="193" y="2719"/>
                  <a:pt x="168" y="2694"/>
                  <a:pt x="168" y="2694"/>
                </a:cubicBezTo>
                <a:cubicBezTo>
                  <a:pt x="159" y="2659"/>
                  <a:pt x="140" y="2639"/>
                  <a:pt x="125" y="2608"/>
                </a:cubicBezTo>
                <a:cubicBezTo>
                  <a:pt x="112" y="2557"/>
                  <a:pt x="127" y="2606"/>
                  <a:pt x="106" y="2564"/>
                </a:cubicBezTo>
                <a:cubicBezTo>
                  <a:pt x="91" y="2536"/>
                  <a:pt x="89" y="2505"/>
                  <a:pt x="75" y="2477"/>
                </a:cubicBezTo>
                <a:cubicBezTo>
                  <a:pt x="71" y="2460"/>
                  <a:pt x="63" y="2444"/>
                  <a:pt x="63" y="2428"/>
                </a:cubicBezTo>
                <a:cubicBezTo>
                  <a:pt x="63" y="2388"/>
                  <a:pt x="65" y="2349"/>
                  <a:pt x="69" y="2310"/>
                </a:cubicBezTo>
                <a:cubicBezTo>
                  <a:pt x="72" y="2264"/>
                  <a:pt x="132" y="2205"/>
                  <a:pt x="162" y="2173"/>
                </a:cubicBezTo>
                <a:cubicBezTo>
                  <a:pt x="164" y="2167"/>
                  <a:pt x="170" y="2160"/>
                  <a:pt x="168" y="2155"/>
                </a:cubicBezTo>
                <a:cubicBezTo>
                  <a:pt x="165" y="2149"/>
                  <a:pt x="155" y="2151"/>
                  <a:pt x="150" y="2149"/>
                </a:cubicBezTo>
                <a:cubicBezTo>
                  <a:pt x="128" y="2141"/>
                  <a:pt x="106" y="2132"/>
                  <a:pt x="88" y="2118"/>
                </a:cubicBezTo>
                <a:cubicBezTo>
                  <a:pt x="83" y="2114"/>
                  <a:pt x="78" y="2109"/>
                  <a:pt x="75" y="2105"/>
                </a:cubicBezTo>
                <a:cubicBezTo>
                  <a:pt x="70" y="2099"/>
                  <a:pt x="56" y="2083"/>
                  <a:pt x="63" y="2087"/>
                </a:cubicBezTo>
                <a:cubicBezTo>
                  <a:pt x="73" y="2091"/>
                  <a:pt x="76" y="2111"/>
                  <a:pt x="88" y="2111"/>
                </a:cubicBezTo>
                <a:cubicBezTo>
                  <a:pt x="97" y="2111"/>
                  <a:pt x="78" y="2095"/>
                  <a:pt x="75" y="2087"/>
                </a:cubicBezTo>
                <a:cubicBezTo>
                  <a:pt x="67" y="2069"/>
                  <a:pt x="68" y="2056"/>
                  <a:pt x="63" y="2037"/>
                </a:cubicBezTo>
                <a:cubicBezTo>
                  <a:pt x="59" y="2024"/>
                  <a:pt x="51" y="2000"/>
                  <a:pt x="51" y="2000"/>
                </a:cubicBezTo>
                <a:cubicBezTo>
                  <a:pt x="45" y="1954"/>
                  <a:pt x="39" y="1908"/>
                  <a:pt x="32" y="1863"/>
                </a:cubicBezTo>
                <a:cubicBezTo>
                  <a:pt x="33" y="1788"/>
                  <a:pt x="0" y="1488"/>
                  <a:pt x="144" y="1454"/>
                </a:cubicBezTo>
                <a:cubicBezTo>
                  <a:pt x="163" y="1371"/>
                  <a:pt x="168" y="1279"/>
                  <a:pt x="137" y="1200"/>
                </a:cubicBezTo>
                <a:cubicBezTo>
                  <a:pt x="122" y="1127"/>
                  <a:pt x="113" y="1040"/>
                  <a:pt x="156" y="977"/>
                </a:cubicBezTo>
                <a:cubicBezTo>
                  <a:pt x="163" y="931"/>
                  <a:pt x="170" y="928"/>
                  <a:pt x="206" y="902"/>
                </a:cubicBezTo>
                <a:cubicBezTo>
                  <a:pt x="221" y="870"/>
                  <a:pt x="239" y="862"/>
                  <a:pt x="268" y="840"/>
                </a:cubicBezTo>
                <a:cubicBezTo>
                  <a:pt x="286" y="800"/>
                  <a:pt x="361" y="747"/>
                  <a:pt x="361" y="747"/>
                </a:cubicBezTo>
                <a:cubicBezTo>
                  <a:pt x="365" y="738"/>
                  <a:pt x="365" y="728"/>
                  <a:pt x="373" y="722"/>
                </a:cubicBezTo>
                <a:cubicBezTo>
                  <a:pt x="392" y="705"/>
                  <a:pt x="487" y="672"/>
                  <a:pt x="510" y="667"/>
                </a:cubicBezTo>
                <a:cubicBezTo>
                  <a:pt x="594" y="616"/>
                  <a:pt x="555" y="627"/>
                  <a:pt x="621" y="617"/>
                </a:cubicBezTo>
                <a:cubicBezTo>
                  <a:pt x="701" y="624"/>
                  <a:pt x="662" y="611"/>
                  <a:pt x="720" y="648"/>
                </a:cubicBezTo>
                <a:cubicBezTo>
                  <a:pt x="730" y="654"/>
                  <a:pt x="740" y="661"/>
                  <a:pt x="751" y="667"/>
                </a:cubicBezTo>
                <a:cubicBezTo>
                  <a:pt x="759" y="671"/>
                  <a:pt x="782" y="685"/>
                  <a:pt x="776" y="679"/>
                </a:cubicBezTo>
                <a:cubicBezTo>
                  <a:pt x="765" y="668"/>
                  <a:pt x="750" y="663"/>
                  <a:pt x="739" y="654"/>
                </a:cubicBezTo>
                <a:cubicBezTo>
                  <a:pt x="711" y="632"/>
                  <a:pt x="694" y="603"/>
                  <a:pt x="677" y="574"/>
                </a:cubicBezTo>
                <a:cubicBezTo>
                  <a:pt x="683" y="475"/>
                  <a:pt x="691" y="401"/>
                  <a:pt x="770" y="338"/>
                </a:cubicBezTo>
                <a:cubicBezTo>
                  <a:pt x="794" y="286"/>
                  <a:pt x="850" y="255"/>
                  <a:pt x="894" y="220"/>
                </a:cubicBezTo>
                <a:cubicBezTo>
                  <a:pt x="1003" y="129"/>
                  <a:pt x="1152" y="97"/>
                  <a:pt x="1291" y="71"/>
                </a:cubicBezTo>
                <a:cubicBezTo>
                  <a:pt x="1431" y="76"/>
                  <a:pt x="1446" y="52"/>
                  <a:pt x="1527" y="133"/>
                </a:cubicBezTo>
                <a:cubicBezTo>
                  <a:pt x="1560" y="202"/>
                  <a:pt x="1577" y="288"/>
                  <a:pt x="1595" y="363"/>
                </a:cubicBezTo>
                <a:cubicBezTo>
                  <a:pt x="1605" y="494"/>
                  <a:pt x="1586" y="430"/>
                  <a:pt x="1620" y="400"/>
                </a:cubicBezTo>
                <a:cubicBezTo>
                  <a:pt x="1643" y="350"/>
                  <a:pt x="1682" y="315"/>
                  <a:pt x="1719" y="276"/>
                </a:cubicBezTo>
                <a:cubicBezTo>
                  <a:pt x="1735" y="257"/>
                  <a:pt x="1745" y="228"/>
                  <a:pt x="1769" y="220"/>
                </a:cubicBezTo>
                <a:cubicBezTo>
                  <a:pt x="1790" y="211"/>
                  <a:pt x="1814" y="207"/>
                  <a:pt x="1837" y="201"/>
                </a:cubicBezTo>
                <a:cubicBezTo>
                  <a:pt x="1888" y="160"/>
                  <a:pt x="1946" y="141"/>
                  <a:pt x="2010" y="127"/>
                </a:cubicBezTo>
                <a:cubicBezTo>
                  <a:pt x="2043" y="119"/>
                  <a:pt x="2110" y="102"/>
                  <a:pt x="2110" y="102"/>
                </a:cubicBezTo>
                <a:cubicBezTo>
                  <a:pt x="2304" y="109"/>
                  <a:pt x="2376" y="97"/>
                  <a:pt x="2525" y="139"/>
                </a:cubicBezTo>
                <a:cubicBezTo>
                  <a:pt x="2578" y="171"/>
                  <a:pt x="2602" y="210"/>
                  <a:pt x="2643" y="257"/>
                </a:cubicBezTo>
                <a:cubicBezTo>
                  <a:pt x="2657" y="329"/>
                  <a:pt x="2672" y="399"/>
                  <a:pt x="2680" y="474"/>
                </a:cubicBezTo>
                <a:cubicBezTo>
                  <a:pt x="2719" y="395"/>
                  <a:pt x="2760" y="319"/>
                  <a:pt x="2823" y="257"/>
                </a:cubicBezTo>
                <a:cubicBezTo>
                  <a:pt x="2965" y="114"/>
                  <a:pt x="3194" y="20"/>
                  <a:pt x="3393" y="3"/>
                </a:cubicBezTo>
                <a:cubicBezTo>
                  <a:pt x="3442" y="9"/>
                  <a:pt x="3496" y="0"/>
                  <a:pt x="3542" y="22"/>
                </a:cubicBezTo>
                <a:cubicBezTo>
                  <a:pt x="3565" y="32"/>
                  <a:pt x="3564" y="68"/>
                  <a:pt x="3580" y="90"/>
                </a:cubicBezTo>
                <a:cubicBezTo>
                  <a:pt x="3641" y="175"/>
                  <a:pt x="3681" y="283"/>
                  <a:pt x="3722" y="381"/>
                </a:cubicBezTo>
                <a:cubicBezTo>
                  <a:pt x="3732" y="434"/>
                  <a:pt x="3745" y="472"/>
                  <a:pt x="3753" y="530"/>
                </a:cubicBezTo>
                <a:cubicBezTo>
                  <a:pt x="3814" y="432"/>
                  <a:pt x="3883" y="335"/>
                  <a:pt x="3976" y="263"/>
                </a:cubicBezTo>
                <a:cubicBezTo>
                  <a:pt x="4133" y="139"/>
                  <a:pt x="4323" y="96"/>
                  <a:pt x="4516" y="77"/>
                </a:cubicBezTo>
                <a:cubicBezTo>
                  <a:pt x="4630" y="84"/>
                  <a:pt x="4626" y="66"/>
                  <a:pt x="4690" y="139"/>
                </a:cubicBezTo>
                <a:cubicBezTo>
                  <a:pt x="4701" y="181"/>
                  <a:pt x="4721" y="220"/>
                  <a:pt x="4733" y="263"/>
                </a:cubicBezTo>
                <a:cubicBezTo>
                  <a:pt x="4748" y="321"/>
                  <a:pt x="4752" y="383"/>
                  <a:pt x="4764" y="443"/>
                </a:cubicBezTo>
                <a:cubicBezTo>
                  <a:pt x="4777" y="622"/>
                  <a:pt x="4773" y="530"/>
                  <a:pt x="4758" y="846"/>
                </a:cubicBezTo>
                <a:cubicBezTo>
                  <a:pt x="4757" y="860"/>
                  <a:pt x="4756" y="875"/>
                  <a:pt x="4752" y="890"/>
                </a:cubicBezTo>
                <a:cubicBezTo>
                  <a:pt x="4748" y="901"/>
                  <a:pt x="4716" y="920"/>
                  <a:pt x="4727" y="915"/>
                </a:cubicBezTo>
                <a:cubicBezTo>
                  <a:pt x="4748" y="904"/>
                  <a:pt x="4765" y="884"/>
                  <a:pt x="4789" y="877"/>
                </a:cubicBezTo>
                <a:cubicBezTo>
                  <a:pt x="4835" y="863"/>
                  <a:pt x="4932" y="853"/>
                  <a:pt x="4932" y="853"/>
                </a:cubicBezTo>
                <a:cubicBezTo>
                  <a:pt x="5018" y="855"/>
                  <a:pt x="5105" y="852"/>
                  <a:pt x="5192" y="859"/>
                </a:cubicBezTo>
                <a:cubicBezTo>
                  <a:pt x="5288" y="866"/>
                  <a:pt x="5388" y="965"/>
                  <a:pt x="5440" y="1039"/>
                </a:cubicBezTo>
                <a:cubicBezTo>
                  <a:pt x="5453" y="1092"/>
                  <a:pt x="5477" y="1133"/>
                  <a:pt x="5490" y="1187"/>
                </a:cubicBezTo>
                <a:cubicBezTo>
                  <a:pt x="5481" y="1214"/>
                  <a:pt x="5477" y="1242"/>
                  <a:pt x="5465" y="1268"/>
                </a:cubicBezTo>
                <a:cubicBezTo>
                  <a:pt x="5457" y="1282"/>
                  <a:pt x="5434" y="1278"/>
                  <a:pt x="5421" y="1287"/>
                </a:cubicBezTo>
                <a:cubicBezTo>
                  <a:pt x="5394" y="1304"/>
                  <a:pt x="5394" y="1306"/>
                  <a:pt x="5378" y="1324"/>
                </a:cubicBezTo>
                <a:cubicBezTo>
                  <a:pt x="5393" y="1410"/>
                  <a:pt x="5409" y="1411"/>
                  <a:pt x="5452" y="1479"/>
                </a:cubicBezTo>
                <a:cubicBezTo>
                  <a:pt x="5499" y="1554"/>
                  <a:pt x="5533" y="1634"/>
                  <a:pt x="5583" y="1708"/>
                </a:cubicBezTo>
                <a:cubicBezTo>
                  <a:pt x="5598" y="1772"/>
                  <a:pt x="5616" y="1834"/>
                  <a:pt x="5626" y="1901"/>
                </a:cubicBezTo>
                <a:cubicBezTo>
                  <a:pt x="5622" y="1952"/>
                  <a:pt x="5620" y="2004"/>
                  <a:pt x="5614" y="2056"/>
                </a:cubicBezTo>
                <a:cubicBezTo>
                  <a:pt x="5605" y="2119"/>
                  <a:pt x="5475" y="2151"/>
                  <a:pt x="5421" y="2173"/>
                </a:cubicBezTo>
                <a:cubicBezTo>
                  <a:pt x="5395" y="2193"/>
                  <a:pt x="5374" y="2217"/>
                  <a:pt x="5347" y="2235"/>
                </a:cubicBezTo>
                <a:cubicBezTo>
                  <a:pt x="5304" y="2324"/>
                  <a:pt x="5343" y="2449"/>
                  <a:pt x="5378" y="2539"/>
                </a:cubicBezTo>
                <a:cubicBezTo>
                  <a:pt x="5391" y="2625"/>
                  <a:pt x="5413" y="2658"/>
                  <a:pt x="5390" y="2763"/>
                </a:cubicBezTo>
                <a:cubicBezTo>
                  <a:pt x="5382" y="2797"/>
                  <a:pt x="5271" y="2815"/>
                  <a:pt x="5248" y="2818"/>
                </a:cubicBezTo>
                <a:cubicBezTo>
                  <a:pt x="5130" y="2816"/>
                  <a:pt x="5011" y="2817"/>
                  <a:pt x="4894" y="2812"/>
                </a:cubicBezTo>
                <a:cubicBezTo>
                  <a:pt x="4811" y="2808"/>
                  <a:pt x="4733" y="2755"/>
                  <a:pt x="4652" y="2738"/>
                </a:cubicBezTo>
                <a:cubicBezTo>
                  <a:pt x="4614" y="2718"/>
                  <a:pt x="4581" y="2705"/>
                  <a:pt x="4541" y="2694"/>
                </a:cubicBezTo>
                <a:cubicBezTo>
                  <a:pt x="4541" y="2694"/>
                  <a:pt x="4539" y="2731"/>
                  <a:pt x="4535" y="2750"/>
                </a:cubicBezTo>
                <a:cubicBezTo>
                  <a:pt x="4532" y="2757"/>
                  <a:pt x="4429" y="2839"/>
                  <a:pt x="4417" y="2849"/>
                </a:cubicBezTo>
                <a:cubicBezTo>
                  <a:pt x="4335" y="2912"/>
                  <a:pt x="4240" y="2962"/>
                  <a:pt x="4144" y="2998"/>
                </a:cubicBezTo>
                <a:cubicBezTo>
                  <a:pt x="4124" y="3005"/>
                  <a:pt x="4102" y="3007"/>
                  <a:pt x="4082" y="3011"/>
                </a:cubicBezTo>
                <a:cubicBezTo>
                  <a:pt x="4049" y="3017"/>
                  <a:pt x="3983" y="3029"/>
                  <a:pt x="3983" y="3029"/>
                </a:cubicBezTo>
                <a:cubicBezTo>
                  <a:pt x="3945" y="3025"/>
                  <a:pt x="3907" y="3026"/>
                  <a:pt x="3871" y="3017"/>
                </a:cubicBezTo>
                <a:cubicBezTo>
                  <a:pt x="3832" y="3006"/>
                  <a:pt x="3797" y="2960"/>
                  <a:pt x="3772" y="2936"/>
                </a:cubicBezTo>
                <a:cubicBezTo>
                  <a:pt x="3716" y="2882"/>
                  <a:pt x="3655" y="2844"/>
                  <a:pt x="3598" y="2794"/>
                </a:cubicBezTo>
                <a:cubicBezTo>
                  <a:pt x="3581" y="2779"/>
                  <a:pt x="3518" y="2713"/>
                  <a:pt x="3499" y="2694"/>
                </a:cubicBezTo>
                <a:cubicBezTo>
                  <a:pt x="3490" y="2685"/>
                  <a:pt x="3474" y="2670"/>
                  <a:pt x="3474" y="2670"/>
                </a:cubicBezTo>
                <a:cubicBezTo>
                  <a:pt x="3460" y="2641"/>
                  <a:pt x="3462" y="2654"/>
                  <a:pt x="3462" y="2632"/>
                </a:cubicBezTo>
              </a:path>
            </a:pathLst>
          </a:custGeom>
          <a:noFill/>
          <a:ln w="60325">
            <a:solidFill>
              <a:srgbClr val="37E43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0" name="Freeform 62"/>
          <p:cNvSpPr>
            <a:spLocks/>
          </p:cNvSpPr>
          <p:nvPr/>
        </p:nvSpPr>
        <p:spPr bwMode="auto">
          <a:xfrm>
            <a:off x="276225" y="639763"/>
            <a:ext cx="482600" cy="246062"/>
          </a:xfrm>
          <a:custGeom>
            <a:avLst/>
            <a:gdLst>
              <a:gd name="T0" fmla="*/ 0 w 304"/>
              <a:gd name="T1" fmla="*/ 2147483647 h 155"/>
              <a:gd name="T2" fmla="*/ 2147483647 w 304"/>
              <a:gd name="T3" fmla="*/ 2147483647 h 155"/>
              <a:gd name="T4" fmla="*/ 2147483647 w 304"/>
              <a:gd name="T5" fmla="*/ 2147483647 h 155"/>
              <a:gd name="T6" fmla="*/ 2147483647 w 304"/>
              <a:gd name="T7" fmla="*/ 2147483647 h 155"/>
              <a:gd name="T8" fmla="*/ 2147483647 w 304"/>
              <a:gd name="T9" fmla="*/ 2147483647 h 155"/>
              <a:gd name="T10" fmla="*/ 2147483647 w 304"/>
              <a:gd name="T11" fmla="*/ 2147483647 h 155"/>
              <a:gd name="T12" fmla="*/ 2147483647 w 304"/>
              <a:gd name="T13" fmla="*/ 0 h 155"/>
              <a:gd name="T14" fmla="*/ 2147483647 w 304"/>
              <a:gd name="T15" fmla="*/ 2147483647 h 155"/>
              <a:gd name="T16" fmla="*/ 2147483647 w 304"/>
              <a:gd name="T17" fmla="*/ 2147483647 h 1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4"/>
              <a:gd name="T28" fmla="*/ 0 h 155"/>
              <a:gd name="T29" fmla="*/ 304 w 304"/>
              <a:gd name="T30" fmla="*/ 155 h 1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4" h="155">
                <a:moveTo>
                  <a:pt x="0" y="155"/>
                </a:moveTo>
                <a:cubicBezTo>
                  <a:pt x="3" y="128"/>
                  <a:pt x="1" y="89"/>
                  <a:pt x="31" y="75"/>
                </a:cubicBezTo>
                <a:cubicBezTo>
                  <a:pt x="44" y="68"/>
                  <a:pt x="74" y="62"/>
                  <a:pt x="74" y="62"/>
                </a:cubicBezTo>
                <a:cubicBezTo>
                  <a:pt x="92" y="64"/>
                  <a:pt x="112" y="61"/>
                  <a:pt x="130" y="68"/>
                </a:cubicBezTo>
                <a:cubicBezTo>
                  <a:pt x="137" y="70"/>
                  <a:pt x="134" y="84"/>
                  <a:pt x="142" y="87"/>
                </a:cubicBezTo>
                <a:cubicBezTo>
                  <a:pt x="147" y="88"/>
                  <a:pt x="150" y="79"/>
                  <a:pt x="155" y="75"/>
                </a:cubicBezTo>
                <a:cubicBezTo>
                  <a:pt x="171" y="40"/>
                  <a:pt x="189" y="25"/>
                  <a:pt x="217" y="0"/>
                </a:cubicBezTo>
                <a:cubicBezTo>
                  <a:pt x="229" y="2"/>
                  <a:pt x="242" y="1"/>
                  <a:pt x="254" y="6"/>
                </a:cubicBezTo>
                <a:cubicBezTo>
                  <a:pt x="276" y="13"/>
                  <a:pt x="286" y="41"/>
                  <a:pt x="304" y="5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1" name="Freeform 63"/>
          <p:cNvSpPr>
            <a:spLocks/>
          </p:cNvSpPr>
          <p:nvPr/>
        </p:nvSpPr>
        <p:spPr bwMode="auto">
          <a:xfrm>
            <a:off x="7877175" y="423863"/>
            <a:ext cx="481013" cy="373062"/>
          </a:xfrm>
          <a:custGeom>
            <a:avLst/>
            <a:gdLst>
              <a:gd name="T0" fmla="*/ 0 w 303"/>
              <a:gd name="T1" fmla="*/ 0 h 235"/>
              <a:gd name="T2" fmla="*/ 2147483647 w 303"/>
              <a:gd name="T3" fmla="*/ 2147483647 h 235"/>
              <a:gd name="T4" fmla="*/ 2147483647 w 303"/>
              <a:gd name="T5" fmla="*/ 2147483647 h 235"/>
              <a:gd name="T6" fmla="*/ 2147483647 w 303"/>
              <a:gd name="T7" fmla="*/ 2147483647 h 235"/>
              <a:gd name="T8" fmla="*/ 2147483647 w 303"/>
              <a:gd name="T9" fmla="*/ 2147483647 h 235"/>
              <a:gd name="T10" fmla="*/ 2147483647 w 303"/>
              <a:gd name="T11" fmla="*/ 2147483647 h 235"/>
              <a:gd name="T12" fmla="*/ 2147483647 w 303"/>
              <a:gd name="T13" fmla="*/ 2147483647 h 2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3"/>
              <a:gd name="T22" fmla="*/ 0 h 235"/>
              <a:gd name="T23" fmla="*/ 303 w 303"/>
              <a:gd name="T24" fmla="*/ 235 h 2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3" h="235">
                <a:moveTo>
                  <a:pt x="0" y="0"/>
                </a:moveTo>
                <a:cubicBezTo>
                  <a:pt x="63" y="9"/>
                  <a:pt x="95" y="1"/>
                  <a:pt x="130" y="49"/>
                </a:cubicBezTo>
                <a:cubicBezTo>
                  <a:pt x="136" y="75"/>
                  <a:pt x="128" y="106"/>
                  <a:pt x="142" y="130"/>
                </a:cubicBezTo>
                <a:cubicBezTo>
                  <a:pt x="145" y="136"/>
                  <a:pt x="153" y="119"/>
                  <a:pt x="161" y="117"/>
                </a:cubicBezTo>
                <a:cubicBezTo>
                  <a:pt x="176" y="111"/>
                  <a:pt x="194" y="110"/>
                  <a:pt x="210" y="105"/>
                </a:cubicBezTo>
                <a:cubicBezTo>
                  <a:pt x="257" y="111"/>
                  <a:pt x="250" y="109"/>
                  <a:pt x="279" y="136"/>
                </a:cubicBezTo>
                <a:cubicBezTo>
                  <a:pt x="293" y="182"/>
                  <a:pt x="303" y="179"/>
                  <a:pt x="303" y="23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2" name="Freeform 64"/>
          <p:cNvSpPr>
            <a:spLocks/>
          </p:cNvSpPr>
          <p:nvPr/>
        </p:nvSpPr>
        <p:spPr bwMode="auto">
          <a:xfrm rot="-375170">
            <a:off x="4708525" y="3930650"/>
            <a:ext cx="412750" cy="823913"/>
          </a:xfrm>
          <a:custGeom>
            <a:avLst/>
            <a:gdLst>
              <a:gd name="T0" fmla="*/ 2147483647 w 260"/>
              <a:gd name="T1" fmla="*/ 2147483647 h 519"/>
              <a:gd name="T2" fmla="*/ 2147483647 w 260"/>
              <a:gd name="T3" fmla="*/ 2147483647 h 519"/>
              <a:gd name="T4" fmla="*/ 2147483647 w 260"/>
              <a:gd name="T5" fmla="*/ 2147483647 h 519"/>
              <a:gd name="T6" fmla="*/ 2147483647 w 260"/>
              <a:gd name="T7" fmla="*/ 2147483647 h 519"/>
              <a:gd name="T8" fmla="*/ 2147483647 w 260"/>
              <a:gd name="T9" fmla="*/ 2147483647 h 519"/>
              <a:gd name="T10" fmla="*/ 2147483647 w 260"/>
              <a:gd name="T11" fmla="*/ 2147483647 h 519"/>
              <a:gd name="T12" fmla="*/ 2147483647 w 260"/>
              <a:gd name="T13" fmla="*/ 2147483647 h 519"/>
              <a:gd name="T14" fmla="*/ 2147483647 w 260"/>
              <a:gd name="T15" fmla="*/ 2147483647 h 519"/>
              <a:gd name="T16" fmla="*/ 2147483647 w 260"/>
              <a:gd name="T17" fmla="*/ 2147483647 h 519"/>
              <a:gd name="T18" fmla="*/ 2147483647 w 260"/>
              <a:gd name="T19" fmla="*/ 2147483647 h 519"/>
              <a:gd name="T20" fmla="*/ 2147483647 w 260"/>
              <a:gd name="T21" fmla="*/ 2147483647 h 519"/>
              <a:gd name="T22" fmla="*/ 2147483647 w 260"/>
              <a:gd name="T23" fmla="*/ 2147483647 h 519"/>
              <a:gd name="T24" fmla="*/ 2147483647 w 260"/>
              <a:gd name="T25" fmla="*/ 2147483647 h 519"/>
              <a:gd name="T26" fmla="*/ 2147483647 w 260"/>
              <a:gd name="T27" fmla="*/ 2147483647 h 519"/>
              <a:gd name="T28" fmla="*/ 2147483647 w 260"/>
              <a:gd name="T29" fmla="*/ 2147483647 h 519"/>
              <a:gd name="T30" fmla="*/ 2147483647 w 260"/>
              <a:gd name="T31" fmla="*/ 2147483647 h 519"/>
              <a:gd name="T32" fmla="*/ 2147483647 w 260"/>
              <a:gd name="T33" fmla="*/ 2147483647 h 519"/>
              <a:gd name="T34" fmla="*/ 2147483647 w 260"/>
              <a:gd name="T35" fmla="*/ 2147483647 h 519"/>
              <a:gd name="T36" fmla="*/ 2147483647 w 260"/>
              <a:gd name="T37" fmla="*/ 2147483647 h 519"/>
              <a:gd name="T38" fmla="*/ 2147483647 w 260"/>
              <a:gd name="T39" fmla="*/ 2147483647 h 519"/>
              <a:gd name="T40" fmla="*/ 2147483647 w 260"/>
              <a:gd name="T41" fmla="*/ 2147483647 h 519"/>
              <a:gd name="T42" fmla="*/ 2147483647 w 260"/>
              <a:gd name="T43" fmla="*/ 2147483647 h 519"/>
              <a:gd name="T44" fmla="*/ 2147483647 w 260"/>
              <a:gd name="T45" fmla="*/ 2147483647 h 519"/>
              <a:gd name="T46" fmla="*/ 2147483647 w 260"/>
              <a:gd name="T47" fmla="*/ 2147483647 h 519"/>
              <a:gd name="T48" fmla="*/ 2147483647 w 260"/>
              <a:gd name="T49" fmla="*/ 2147483647 h 519"/>
              <a:gd name="T50" fmla="*/ 2147483647 w 260"/>
              <a:gd name="T51" fmla="*/ 2147483647 h 519"/>
              <a:gd name="T52" fmla="*/ 2147483647 w 260"/>
              <a:gd name="T53" fmla="*/ 2147483647 h 519"/>
              <a:gd name="T54" fmla="*/ 2147483647 w 260"/>
              <a:gd name="T55" fmla="*/ 2147483647 h 519"/>
              <a:gd name="T56" fmla="*/ 2147483647 w 260"/>
              <a:gd name="T57" fmla="*/ 2147483647 h 519"/>
              <a:gd name="T58" fmla="*/ 2147483647 w 260"/>
              <a:gd name="T59" fmla="*/ 2147483647 h 519"/>
              <a:gd name="T60" fmla="*/ 2147483647 w 260"/>
              <a:gd name="T61" fmla="*/ 2147483647 h 519"/>
              <a:gd name="T62" fmla="*/ 2147483647 w 260"/>
              <a:gd name="T63" fmla="*/ 2147483647 h 519"/>
              <a:gd name="T64" fmla="*/ 2147483647 w 260"/>
              <a:gd name="T65" fmla="*/ 2147483647 h 519"/>
              <a:gd name="T66" fmla="*/ 2147483647 w 260"/>
              <a:gd name="T67" fmla="*/ 2147483647 h 519"/>
              <a:gd name="T68" fmla="*/ 2147483647 w 260"/>
              <a:gd name="T69" fmla="*/ 2147483647 h 519"/>
              <a:gd name="T70" fmla="*/ 2147483647 w 260"/>
              <a:gd name="T71" fmla="*/ 2147483647 h 519"/>
              <a:gd name="T72" fmla="*/ 2147483647 w 260"/>
              <a:gd name="T73" fmla="*/ 2147483647 h 519"/>
              <a:gd name="T74" fmla="*/ 2147483647 w 260"/>
              <a:gd name="T75" fmla="*/ 2147483647 h 519"/>
              <a:gd name="T76" fmla="*/ 2147483647 w 260"/>
              <a:gd name="T77" fmla="*/ 2147483647 h 519"/>
              <a:gd name="T78" fmla="*/ 2147483647 w 260"/>
              <a:gd name="T79" fmla="*/ 2147483647 h 519"/>
              <a:gd name="T80" fmla="*/ 2147483647 w 260"/>
              <a:gd name="T81" fmla="*/ 2147483647 h 519"/>
              <a:gd name="T82" fmla="*/ 2147483647 w 260"/>
              <a:gd name="T83" fmla="*/ 2147483647 h 5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0"/>
              <a:gd name="T127" fmla="*/ 0 h 519"/>
              <a:gd name="T128" fmla="*/ 260 w 260"/>
              <a:gd name="T129" fmla="*/ 519 h 51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0" h="519">
                <a:moveTo>
                  <a:pt x="204" y="11"/>
                </a:moveTo>
                <a:cubicBezTo>
                  <a:pt x="132" y="16"/>
                  <a:pt x="133" y="8"/>
                  <a:pt x="92" y="48"/>
                </a:cubicBezTo>
                <a:cubicBezTo>
                  <a:pt x="84" y="70"/>
                  <a:pt x="72" y="88"/>
                  <a:pt x="61" y="110"/>
                </a:cubicBezTo>
                <a:cubicBezTo>
                  <a:pt x="53" y="139"/>
                  <a:pt x="44" y="167"/>
                  <a:pt x="36" y="197"/>
                </a:cubicBezTo>
                <a:cubicBezTo>
                  <a:pt x="34" y="215"/>
                  <a:pt x="30" y="234"/>
                  <a:pt x="30" y="253"/>
                </a:cubicBezTo>
                <a:cubicBezTo>
                  <a:pt x="30" y="321"/>
                  <a:pt x="14" y="482"/>
                  <a:pt x="111" y="513"/>
                </a:cubicBezTo>
                <a:cubicBezTo>
                  <a:pt x="124" y="509"/>
                  <a:pt x="149" y="505"/>
                  <a:pt x="160" y="495"/>
                </a:cubicBezTo>
                <a:cubicBezTo>
                  <a:pt x="170" y="484"/>
                  <a:pt x="185" y="458"/>
                  <a:pt x="185" y="458"/>
                </a:cubicBezTo>
                <a:cubicBezTo>
                  <a:pt x="190" y="440"/>
                  <a:pt x="200" y="425"/>
                  <a:pt x="204" y="408"/>
                </a:cubicBezTo>
                <a:cubicBezTo>
                  <a:pt x="211" y="369"/>
                  <a:pt x="209" y="339"/>
                  <a:pt x="222" y="303"/>
                </a:cubicBezTo>
                <a:cubicBezTo>
                  <a:pt x="220" y="252"/>
                  <a:pt x="247" y="55"/>
                  <a:pt x="148" y="24"/>
                </a:cubicBezTo>
                <a:cubicBezTo>
                  <a:pt x="112" y="35"/>
                  <a:pt x="107" y="67"/>
                  <a:pt x="92" y="98"/>
                </a:cubicBezTo>
                <a:cubicBezTo>
                  <a:pt x="82" y="137"/>
                  <a:pt x="77" y="177"/>
                  <a:pt x="67" y="216"/>
                </a:cubicBezTo>
                <a:cubicBezTo>
                  <a:pt x="62" y="232"/>
                  <a:pt x="55" y="265"/>
                  <a:pt x="55" y="265"/>
                </a:cubicBezTo>
                <a:cubicBezTo>
                  <a:pt x="48" y="329"/>
                  <a:pt x="0" y="477"/>
                  <a:pt x="74" y="501"/>
                </a:cubicBezTo>
                <a:cubicBezTo>
                  <a:pt x="123" y="494"/>
                  <a:pt x="128" y="496"/>
                  <a:pt x="154" y="458"/>
                </a:cubicBezTo>
                <a:cubicBezTo>
                  <a:pt x="162" y="429"/>
                  <a:pt x="166" y="400"/>
                  <a:pt x="173" y="371"/>
                </a:cubicBezTo>
                <a:cubicBezTo>
                  <a:pt x="177" y="325"/>
                  <a:pt x="185" y="286"/>
                  <a:pt x="191" y="241"/>
                </a:cubicBezTo>
                <a:cubicBezTo>
                  <a:pt x="189" y="210"/>
                  <a:pt x="202" y="107"/>
                  <a:pt x="154" y="92"/>
                </a:cubicBezTo>
                <a:cubicBezTo>
                  <a:pt x="98" y="110"/>
                  <a:pt x="111" y="205"/>
                  <a:pt x="98" y="253"/>
                </a:cubicBezTo>
                <a:cubicBezTo>
                  <a:pt x="93" y="284"/>
                  <a:pt x="87" y="309"/>
                  <a:pt x="80" y="340"/>
                </a:cubicBezTo>
                <a:cubicBezTo>
                  <a:pt x="83" y="405"/>
                  <a:pt x="49" y="494"/>
                  <a:pt x="123" y="470"/>
                </a:cubicBezTo>
                <a:cubicBezTo>
                  <a:pt x="153" y="425"/>
                  <a:pt x="144" y="262"/>
                  <a:pt x="154" y="179"/>
                </a:cubicBezTo>
                <a:cubicBezTo>
                  <a:pt x="152" y="168"/>
                  <a:pt x="155" y="140"/>
                  <a:pt x="148" y="148"/>
                </a:cubicBezTo>
                <a:cubicBezTo>
                  <a:pt x="134" y="161"/>
                  <a:pt x="129" y="203"/>
                  <a:pt x="129" y="203"/>
                </a:cubicBezTo>
                <a:cubicBezTo>
                  <a:pt x="122" y="288"/>
                  <a:pt x="118" y="358"/>
                  <a:pt x="123" y="445"/>
                </a:cubicBezTo>
                <a:cubicBezTo>
                  <a:pt x="168" y="434"/>
                  <a:pt x="175" y="387"/>
                  <a:pt x="185" y="346"/>
                </a:cubicBezTo>
                <a:cubicBezTo>
                  <a:pt x="191" y="269"/>
                  <a:pt x="200" y="207"/>
                  <a:pt x="204" y="129"/>
                </a:cubicBezTo>
                <a:cubicBezTo>
                  <a:pt x="201" y="96"/>
                  <a:pt x="210" y="36"/>
                  <a:pt x="173" y="24"/>
                </a:cubicBezTo>
                <a:cubicBezTo>
                  <a:pt x="128" y="36"/>
                  <a:pt x="122" y="38"/>
                  <a:pt x="98" y="73"/>
                </a:cubicBezTo>
                <a:cubicBezTo>
                  <a:pt x="85" y="111"/>
                  <a:pt x="77" y="151"/>
                  <a:pt x="67" y="191"/>
                </a:cubicBezTo>
                <a:cubicBezTo>
                  <a:pt x="63" y="203"/>
                  <a:pt x="55" y="228"/>
                  <a:pt x="55" y="228"/>
                </a:cubicBezTo>
                <a:cubicBezTo>
                  <a:pt x="57" y="288"/>
                  <a:pt x="43" y="352"/>
                  <a:pt x="67" y="408"/>
                </a:cubicBezTo>
                <a:cubicBezTo>
                  <a:pt x="74" y="426"/>
                  <a:pt x="117" y="439"/>
                  <a:pt x="117" y="439"/>
                </a:cubicBezTo>
                <a:cubicBezTo>
                  <a:pt x="135" y="437"/>
                  <a:pt x="155" y="440"/>
                  <a:pt x="173" y="433"/>
                </a:cubicBezTo>
                <a:cubicBezTo>
                  <a:pt x="179" y="430"/>
                  <a:pt x="175" y="419"/>
                  <a:pt x="179" y="414"/>
                </a:cubicBezTo>
                <a:cubicBezTo>
                  <a:pt x="184" y="404"/>
                  <a:pt x="192" y="397"/>
                  <a:pt x="198" y="389"/>
                </a:cubicBezTo>
                <a:cubicBezTo>
                  <a:pt x="202" y="381"/>
                  <a:pt x="206" y="373"/>
                  <a:pt x="210" y="365"/>
                </a:cubicBezTo>
                <a:cubicBezTo>
                  <a:pt x="218" y="262"/>
                  <a:pt x="221" y="266"/>
                  <a:pt x="210" y="129"/>
                </a:cubicBezTo>
                <a:cubicBezTo>
                  <a:pt x="206" y="82"/>
                  <a:pt x="207" y="87"/>
                  <a:pt x="185" y="67"/>
                </a:cubicBezTo>
                <a:cubicBezTo>
                  <a:pt x="159" y="73"/>
                  <a:pt x="148" y="80"/>
                  <a:pt x="129" y="98"/>
                </a:cubicBezTo>
                <a:cubicBezTo>
                  <a:pt x="120" y="126"/>
                  <a:pt x="117" y="155"/>
                  <a:pt x="111" y="185"/>
                </a:cubicBezTo>
                <a:cubicBezTo>
                  <a:pt x="103" y="258"/>
                  <a:pt x="106" y="338"/>
                  <a:pt x="80" y="408"/>
                </a:cubicBezTo>
                <a:cubicBezTo>
                  <a:pt x="78" y="424"/>
                  <a:pt x="66" y="494"/>
                  <a:pt x="80" y="513"/>
                </a:cubicBezTo>
                <a:cubicBezTo>
                  <a:pt x="85" y="519"/>
                  <a:pt x="96" y="509"/>
                  <a:pt x="105" y="507"/>
                </a:cubicBezTo>
                <a:cubicBezTo>
                  <a:pt x="155" y="468"/>
                  <a:pt x="189" y="406"/>
                  <a:pt x="204" y="346"/>
                </a:cubicBezTo>
                <a:cubicBezTo>
                  <a:pt x="202" y="302"/>
                  <a:pt x="231" y="147"/>
                  <a:pt x="154" y="123"/>
                </a:cubicBezTo>
                <a:cubicBezTo>
                  <a:pt x="145" y="125"/>
                  <a:pt x="135" y="123"/>
                  <a:pt x="129" y="129"/>
                </a:cubicBezTo>
                <a:cubicBezTo>
                  <a:pt x="118" y="137"/>
                  <a:pt x="107" y="228"/>
                  <a:pt x="105" y="241"/>
                </a:cubicBezTo>
                <a:cubicBezTo>
                  <a:pt x="105" y="254"/>
                  <a:pt x="54" y="486"/>
                  <a:pt x="148" y="464"/>
                </a:cubicBezTo>
                <a:cubicBezTo>
                  <a:pt x="218" y="348"/>
                  <a:pt x="217" y="0"/>
                  <a:pt x="105" y="179"/>
                </a:cubicBezTo>
                <a:cubicBezTo>
                  <a:pt x="87" y="237"/>
                  <a:pt x="70" y="306"/>
                  <a:pt x="129" y="346"/>
                </a:cubicBezTo>
                <a:cubicBezTo>
                  <a:pt x="137" y="344"/>
                  <a:pt x="147" y="346"/>
                  <a:pt x="154" y="340"/>
                </a:cubicBezTo>
                <a:cubicBezTo>
                  <a:pt x="169" y="324"/>
                  <a:pt x="191" y="284"/>
                  <a:pt x="191" y="284"/>
                </a:cubicBezTo>
                <a:cubicBezTo>
                  <a:pt x="189" y="232"/>
                  <a:pt x="188" y="180"/>
                  <a:pt x="185" y="129"/>
                </a:cubicBezTo>
                <a:cubicBezTo>
                  <a:pt x="184" y="122"/>
                  <a:pt x="183" y="114"/>
                  <a:pt x="179" y="110"/>
                </a:cubicBezTo>
                <a:cubicBezTo>
                  <a:pt x="168" y="99"/>
                  <a:pt x="155" y="90"/>
                  <a:pt x="142" y="86"/>
                </a:cubicBezTo>
                <a:cubicBezTo>
                  <a:pt x="129" y="81"/>
                  <a:pt x="105" y="73"/>
                  <a:pt x="105" y="73"/>
                </a:cubicBezTo>
                <a:cubicBezTo>
                  <a:pt x="98" y="77"/>
                  <a:pt x="90" y="80"/>
                  <a:pt x="86" y="86"/>
                </a:cubicBezTo>
                <a:cubicBezTo>
                  <a:pt x="80" y="92"/>
                  <a:pt x="74" y="133"/>
                  <a:pt x="74" y="135"/>
                </a:cubicBezTo>
                <a:cubicBezTo>
                  <a:pt x="68" y="155"/>
                  <a:pt x="60" y="175"/>
                  <a:pt x="55" y="197"/>
                </a:cubicBezTo>
                <a:cubicBezTo>
                  <a:pt x="59" y="338"/>
                  <a:pt x="4" y="382"/>
                  <a:pt x="98" y="414"/>
                </a:cubicBezTo>
                <a:cubicBezTo>
                  <a:pt x="112" y="412"/>
                  <a:pt x="129" y="415"/>
                  <a:pt x="142" y="408"/>
                </a:cubicBezTo>
                <a:cubicBezTo>
                  <a:pt x="152" y="402"/>
                  <a:pt x="164" y="338"/>
                  <a:pt x="173" y="321"/>
                </a:cubicBezTo>
                <a:cubicBezTo>
                  <a:pt x="171" y="250"/>
                  <a:pt x="179" y="179"/>
                  <a:pt x="167" y="110"/>
                </a:cubicBezTo>
                <a:cubicBezTo>
                  <a:pt x="163" y="89"/>
                  <a:pt x="125" y="126"/>
                  <a:pt x="123" y="129"/>
                </a:cubicBezTo>
                <a:cubicBezTo>
                  <a:pt x="109" y="145"/>
                  <a:pt x="97" y="166"/>
                  <a:pt x="86" y="185"/>
                </a:cubicBezTo>
                <a:cubicBezTo>
                  <a:pt x="71" y="373"/>
                  <a:pt x="67" y="288"/>
                  <a:pt x="86" y="439"/>
                </a:cubicBezTo>
                <a:cubicBezTo>
                  <a:pt x="121" y="430"/>
                  <a:pt x="137" y="403"/>
                  <a:pt x="167" y="383"/>
                </a:cubicBezTo>
                <a:cubicBezTo>
                  <a:pt x="184" y="346"/>
                  <a:pt x="196" y="311"/>
                  <a:pt x="204" y="272"/>
                </a:cubicBezTo>
                <a:cubicBezTo>
                  <a:pt x="202" y="223"/>
                  <a:pt x="260" y="23"/>
                  <a:pt x="160" y="48"/>
                </a:cubicBezTo>
                <a:cubicBezTo>
                  <a:pt x="147" y="75"/>
                  <a:pt x="127" y="99"/>
                  <a:pt x="123" y="129"/>
                </a:cubicBezTo>
                <a:cubicBezTo>
                  <a:pt x="115" y="175"/>
                  <a:pt x="122" y="154"/>
                  <a:pt x="105" y="191"/>
                </a:cubicBezTo>
                <a:cubicBezTo>
                  <a:pt x="99" y="244"/>
                  <a:pt x="67" y="372"/>
                  <a:pt x="129" y="396"/>
                </a:cubicBezTo>
                <a:cubicBezTo>
                  <a:pt x="161" y="386"/>
                  <a:pt x="166" y="377"/>
                  <a:pt x="191" y="352"/>
                </a:cubicBezTo>
                <a:cubicBezTo>
                  <a:pt x="224" y="273"/>
                  <a:pt x="234" y="118"/>
                  <a:pt x="136" y="86"/>
                </a:cubicBezTo>
                <a:cubicBezTo>
                  <a:pt x="102" y="107"/>
                  <a:pt x="79" y="185"/>
                  <a:pt x="67" y="228"/>
                </a:cubicBezTo>
                <a:cubicBezTo>
                  <a:pt x="59" y="284"/>
                  <a:pt x="34" y="365"/>
                  <a:pt x="80" y="408"/>
                </a:cubicBezTo>
                <a:cubicBezTo>
                  <a:pt x="111" y="397"/>
                  <a:pt x="113" y="374"/>
                  <a:pt x="136" y="352"/>
                </a:cubicBezTo>
                <a:cubicBezTo>
                  <a:pt x="149" y="280"/>
                  <a:pt x="152" y="265"/>
                  <a:pt x="148" y="179"/>
                </a:cubicBezTo>
                <a:cubicBezTo>
                  <a:pt x="126" y="243"/>
                  <a:pt x="117" y="282"/>
                  <a:pt x="105" y="346"/>
                </a:cubicBezTo>
                <a:cubicBezTo>
                  <a:pt x="107" y="362"/>
                  <a:pt x="101" y="382"/>
                  <a:pt x="111" y="396"/>
                </a:cubicBezTo>
                <a:cubicBezTo>
                  <a:pt x="126" y="417"/>
                  <a:pt x="140" y="379"/>
                  <a:pt x="148" y="365"/>
                </a:cubicBezTo>
                <a:cubicBezTo>
                  <a:pt x="155" y="333"/>
                  <a:pt x="154" y="348"/>
                  <a:pt x="154" y="321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3" name="Text Box 65"/>
          <p:cNvSpPr txBox="1">
            <a:spLocks noChangeArrowheads="1"/>
          </p:cNvSpPr>
          <p:nvPr/>
        </p:nvSpPr>
        <p:spPr bwMode="auto">
          <a:xfrm>
            <a:off x="1905000" y="319088"/>
            <a:ext cx="487838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Dress up the tree with “enhancers”</a:t>
            </a:r>
            <a:endParaRPr lang="en-US" sz="1400" dirty="0"/>
          </a:p>
        </p:txBody>
      </p:sp>
      <p:sp>
        <p:nvSpPr>
          <p:cNvPr id="92224" name="Freeform 66"/>
          <p:cNvSpPr>
            <a:spLocks/>
          </p:cNvSpPr>
          <p:nvPr/>
        </p:nvSpPr>
        <p:spPr bwMode="auto">
          <a:xfrm>
            <a:off x="152400" y="5092700"/>
            <a:ext cx="4611688" cy="74613"/>
          </a:xfrm>
          <a:custGeom>
            <a:avLst/>
            <a:gdLst>
              <a:gd name="T0" fmla="*/ 2147483647 w 2352"/>
              <a:gd name="T1" fmla="*/ 2147483647 h 64"/>
              <a:gd name="T2" fmla="*/ 2147483647 w 2352"/>
              <a:gd name="T3" fmla="*/ 2147483647 h 64"/>
              <a:gd name="T4" fmla="*/ 2147483647 w 2352"/>
              <a:gd name="T5" fmla="*/ 2147483647 h 64"/>
              <a:gd name="T6" fmla="*/ 2147483647 w 2352"/>
              <a:gd name="T7" fmla="*/ 2147483647 h 64"/>
              <a:gd name="T8" fmla="*/ 0 w 2352"/>
              <a:gd name="T9" fmla="*/ 2147483647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2"/>
              <a:gd name="T16" fmla="*/ 0 h 64"/>
              <a:gd name="T17" fmla="*/ 2352 w 2352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2" h="64">
                <a:moveTo>
                  <a:pt x="2352" y="56"/>
                </a:moveTo>
                <a:cubicBezTo>
                  <a:pt x="2276" y="36"/>
                  <a:pt x="2200" y="16"/>
                  <a:pt x="1968" y="8"/>
                </a:cubicBezTo>
                <a:cubicBezTo>
                  <a:pt x="1736" y="0"/>
                  <a:pt x="1256" y="0"/>
                  <a:pt x="960" y="8"/>
                </a:cubicBezTo>
                <a:cubicBezTo>
                  <a:pt x="664" y="16"/>
                  <a:pt x="352" y="48"/>
                  <a:pt x="192" y="56"/>
                </a:cubicBezTo>
                <a:cubicBezTo>
                  <a:pt x="32" y="64"/>
                  <a:pt x="16" y="60"/>
                  <a:pt x="0" y="56"/>
                </a:cubicBezTo>
              </a:path>
            </a:pathLst>
          </a:custGeom>
          <a:noFill/>
          <a:ln w="38100">
            <a:solidFill>
              <a:srgbClr val="37E43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5" name="Freeform 67"/>
          <p:cNvSpPr>
            <a:spLocks/>
          </p:cNvSpPr>
          <p:nvPr/>
        </p:nvSpPr>
        <p:spPr bwMode="auto">
          <a:xfrm>
            <a:off x="6226175" y="5029200"/>
            <a:ext cx="2841625" cy="150813"/>
          </a:xfrm>
          <a:custGeom>
            <a:avLst/>
            <a:gdLst>
              <a:gd name="T0" fmla="*/ 0 w 2400"/>
              <a:gd name="T1" fmla="*/ 2147483647 h 360"/>
              <a:gd name="T2" fmla="*/ 2147483647 w 2400"/>
              <a:gd name="T3" fmla="*/ 2147483647 h 360"/>
              <a:gd name="T4" fmla="*/ 2147483647 w 2400"/>
              <a:gd name="T5" fmla="*/ 2147483647 h 360"/>
              <a:gd name="T6" fmla="*/ 2147483647 w 2400"/>
              <a:gd name="T7" fmla="*/ 2147483647 h 360"/>
              <a:gd name="T8" fmla="*/ 2147483647 w 2400"/>
              <a:gd name="T9" fmla="*/ 2147483647 h 360"/>
              <a:gd name="T10" fmla="*/ 2147483647 w 2400"/>
              <a:gd name="T11" fmla="*/ 2147483647 h 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0"/>
              <a:gd name="T19" fmla="*/ 0 h 360"/>
              <a:gd name="T20" fmla="*/ 2400 w 2400"/>
              <a:gd name="T21" fmla="*/ 360 h 3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0" h="360">
                <a:moveTo>
                  <a:pt x="0" y="320"/>
                </a:moveTo>
                <a:cubicBezTo>
                  <a:pt x="112" y="296"/>
                  <a:pt x="224" y="272"/>
                  <a:pt x="432" y="272"/>
                </a:cubicBezTo>
                <a:cubicBezTo>
                  <a:pt x="640" y="272"/>
                  <a:pt x="1032" y="360"/>
                  <a:pt x="1248" y="320"/>
                </a:cubicBezTo>
                <a:cubicBezTo>
                  <a:pt x="1464" y="280"/>
                  <a:pt x="1584" y="64"/>
                  <a:pt x="1728" y="32"/>
                </a:cubicBezTo>
                <a:cubicBezTo>
                  <a:pt x="1872" y="0"/>
                  <a:pt x="2000" y="96"/>
                  <a:pt x="2112" y="128"/>
                </a:cubicBezTo>
                <a:cubicBezTo>
                  <a:pt x="2224" y="160"/>
                  <a:pt x="2312" y="192"/>
                  <a:pt x="2400" y="224"/>
                </a:cubicBezTo>
              </a:path>
            </a:pathLst>
          </a:custGeom>
          <a:noFill/>
          <a:ln w="38100">
            <a:solidFill>
              <a:srgbClr val="37E43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6" name="Freeform 68"/>
          <p:cNvSpPr>
            <a:spLocks/>
          </p:cNvSpPr>
          <p:nvPr/>
        </p:nvSpPr>
        <p:spPr bwMode="auto">
          <a:xfrm flipV="1">
            <a:off x="1090613" y="3276600"/>
            <a:ext cx="1730375" cy="355600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9525">
            <a:solidFill>
              <a:srgbClr val="5A3C1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7" name="Freeform 69"/>
          <p:cNvSpPr>
            <a:spLocks/>
          </p:cNvSpPr>
          <p:nvPr/>
        </p:nvSpPr>
        <p:spPr bwMode="auto">
          <a:xfrm flipV="1">
            <a:off x="1477963" y="3351213"/>
            <a:ext cx="1785937" cy="582612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9525">
            <a:solidFill>
              <a:srgbClr val="5A3C1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8" name="Freeform 70"/>
          <p:cNvSpPr>
            <a:spLocks/>
          </p:cNvSpPr>
          <p:nvPr/>
        </p:nvSpPr>
        <p:spPr bwMode="auto">
          <a:xfrm flipV="1">
            <a:off x="1365250" y="3552825"/>
            <a:ext cx="2336800" cy="687388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0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960" y="288"/>
                </a:moveTo>
                <a:cubicBezTo>
                  <a:pt x="848" y="192"/>
                  <a:pt x="736" y="96"/>
                  <a:pt x="576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9525">
            <a:solidFill>
              <a:srgbClr val="5A3C1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9" name="Freeform 71"/>
          <p:cNvSpPr>
            <a:spLocks/>
          </p:cNvSpPr>
          <p:nvPr/>
        </p:nvSpPr>
        <p:spPr bwMode="auto">
          <a:xfrm>
            <a:off x="5083175" y="3338513"/>
            <a:ext cx="3057525" cy="1868487"/>
          </a:xfrm>
          <a:custGeom>
            <a:avLst/>
            <a:gdLst>
              <a:gd name="T0" fmla="*/ 2147483647 w 1926"/>
              <a:gd name="T1" fmla="*/ 2147483647 h 1177"/>
              <a:gd name="T2" fmla="*/ 2147483647 w 1926"/>
              <a:gd name="T3" fmla="*/ 2147483647 h 1177"/>
              <a:gd name="T4" fmla="*/ 2147483647 w 1926"/>
              <a:gd name="T5" fmla="*/ 2147483647 h 1177"/>
              <a:gd name="T6" fmla="*/ 2147483647 w 1926"/>
              <a:gd name="T7" fmla="*/ 2147483647 h 1177"/>
              <a:gd name="T8" fmla="*/ 2147483647 w 1926"/>
              <a:gd name="T9" fmla="*/ 2147483647 h 1177"/>
              <a:gd name="T10" fmla="*/ 2147483647 w 1926"/>
              <a:gd name="T11" fmla="*/ 2147483647 h 1177"/>
              <a:gd name="T12" fmla="*/ 2147483647 w 1926"/>
              <a:gd name="T13" fmla="*/ 2147483647 h 1177"/>
              <a:gd name="T14" fmla="*/ 2147483647 w 1926"/>
              <a:gd name="T15" fmla="*/ 2147483647 h 1177"/>
              <a:gd name="T16" fmla="*/ 2147483647 w 1926"/>
              <a:gd name="T17" fmla="*/ 2147483647 h 1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6"/>
              <a:gd name="T28" fmla="*/ 0 h 1177"/>
              <a:gd name="T29" fmla="*/ 1926 w 1926"/>
              <a:gd name="T30" fmla="*/ 1177 h 1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6" h="1177">
                <a:moveTo>
                  <a:pt x="810" y="1177"/>
                </a:moveTo>
                <a:cubicBezTo>
                  <a:pt x="587" y="1110"/>
                  <a:pt x="364" y="1043"/>
                  <a:pt x="234" y="959"/>
                </a:cubicBezTo>
                <a:cubicBezTo>
                  <a:pt x="104" y="875"/>
                  <a:pt x="54" y="775"/>
                  <a:pt x="27" y="671"/>
                </a:cubicBezTo>
                <a:cubicBezTo>
                  <a:pt x="0" y="567"/>
                  <a:pt x="14" y="427"/>
                  <a:pt x="73" y="337"/>
                </a:cubicBezTo>
                <a:cubicBezTo>
                  <a:pt x="132" y="247"/>
                  <a:pt x="227" y="179"/>
                  <a:pt x="378" y="130"/>
                </a:cubicBezTo>
                <a:cubicBezTo>
                  <a:pt x="529" y="81"/>
                  <a:pt x="804" y="65"/>
                  <a:pt x="977" y="44"/>
                </a:cubicBezTo>
                <a:cubicBezTo>
                  <a:pt x="1150" y="23"/>
                  <a:pt x="1286" y="6"/>
                  <a:pt x="1414" y="3"/>
                </a:cubicBezTo>
                <a:cubicBezTo>
                  <a:pt x="1542" y="0"/>
                  <a:pt x="1663" y="10"/>
                  <a:pt x="1748" y="26"/>
                </a:cubicBezTo>
                <a:cubicBezTo>
                  <a:pt x="1833" y="42"/>
                  <a:pt x="1879" y="71"/>
                  <a:pt x="1926" y="101"/>
                </a:cubicBezTo>
              </a:path>
            </a:pathLst>
          </a:custGeom>
          <a:noFill/>
          <a:ln w="28575">
            <a:solidFill>
              <a:srgbClr val="5A3C1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30" name="Freeform 72"/>
          <p:cNvSpPr>
            <a:spLocks/>
          </p:cNvSpPr>
          <p:nvPr/>
        </p:nvSpPr>
        <p:spPr bwMode="auto">
          <a:xfrm>
            <a:off x="1104900" y="3051175"/>
            <a:ext cx="3692525" cy="2165350"/>
          </a:xfrm>
          <a:custGeom>
            <a:avLst/>
            <a:gdLst>
              <a:gd name="T0" fmla="*/ 0 w 2326"/>
              <a:gd name="T1" fmla="*/ 2147483647 h 1364"/>
              <a:gd name="T2" fmla="*/ 2147483647 w 2326"/>
              <a:gd name="T3" fmla="*/ 0 h 1364"/>
              <a:gd name="T4" fmla="*/ 2147483647 w 2326"/>
              <a:gd name="T5" fmla="*/ 2147483647 h 1364"/>
              <a:gd name="T6" fmla="*/ 2147483647 w 2326"/>
              <a:gd name="T7" fmla="*/ 2147483647 h 1364"/>
              <a:gd name="T8" fmla="*/ 2147483647 w 2326"/>
              <a:gd name="T9" fmla="*/ 2147483647 h 1364"/>
              <a:gd name="T10" fmla="*/ 2147483647 w 2326"/>
              <a:gd name="T11" fmla="*/ 2147483647 h 1364"/>
              <a:gd name="T12" fmla="*/ 2147483647 w 2326"/>
              <a:gd name="T13" fmla="*/ 2147483647 h 1364"/>
              <a:gd name="T14" fmla="*/ 2147483647 w 2326"/>
              <a:gd name="T15" fmla="*/ 2147483647 h 13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6"/>
              <a:gd name="T25" fmla="*/ 0 h 1364"/>
              <a:gd name="T26" fmla="*/ 2326 w 2326"/>
              <a:gd name="T27" fmla="*/ 1364 h 13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6" h="1364">
                <a:moveTo>
                  <a:pt x="0" y="18"/>
                </a:moveTo>
                <a:cubicBezTo>
                  <a:pt x="101" y="9"/>
                  <a:pt x="202" y="0"/>
                  <a:pt x="277" y="0"/>
                </a:cubicBezTo>
                <a:cubicBezTo>
                  <a:pt x="352" y="0"/>
                  <a:pt x="362" y="4"/>
                  <a:pt x="449" y="18"/>
                </a:cubicBezTo>
                <a:cubicBezTo>
                  <a:pt x="536" y="32"/>
                  <a:pt x="620" y="48"/>
                  <a:pt x="800" y="87"/>
                </a:cubicBezTo>
                <a:cubicBezTo>
                  <a:pt x="980" y="126"/>
                  <a:pt x="1313" y="150"/>
                  <a:pt x="1526" y="253"/>
                </a:cubicBezTo>
                <a:cubicBezTo>
                  <a:pt x="1739" y="356"/>
                  <a:pt x="1958" y="550"/>
                  <a:pt x="2078" y="708"/>
                </a:cubicBezTo>
                <a:cubicBezTo>
                  <a:pt x="2198" y="866"/>
                  <a:pt x="2204" y="1094"/>
                  <a:pt x="2245" y="1203"/>
                </a:cubicBezTo>
                <a:cubicBezTo>
                  <a:pt x="2286" y="1312"/>
                  <a:pt x="2306" y="1338"/>
                  <a:pt x="2326" y="1364"/>
                </a:cubicBezTo>
              </a:path>
            </a:pathLst>
          </a:custGeom>
          <a:noFill/>
          <a:ln w="28575">
            <a:solidFill>
              <a:srgbClr val="5A3C1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 … think about your future.</a:t>
            </a:r>
            <a:endParaRPr lang="en-US" dirty="0"/>
          </a:p>
        </p:txBody>
      </p:sp>
      <p:pic>
        <p:nvPicPr>
          <p:cNvPr id="5" name="Content Placeholder 4" descr="student_think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>
          <a:xfrm>
            <a:off x="2497457" y="2350803"/>
            <a:ext cx="4825849" cy="2654031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685800" y="914400"/>
            <a:ext cx="7772400" cy="5257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685800" y="914400"/>
          <a:ext cx="7772400" cy="5257800"/>
        </p:xfrm>
        <a:graphic>
          <a:graphicData uri="http://schemas.openxmlformats.org/presentationml/2006/ole">
            <p:oleObj spid="_x0000_s75778" name="Document" r:id="rId4" imgW="6096000" imgH="3745992" progId="Word.Document.8">
              <p:embed/>
            </p:oleObj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pic>
        <p:nvPicPr>
          <p:cNvPr id="6" name="Picture 5" descr="jumping-success-teen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898"/>
            <a:ext cx="9144000" cy="6984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3022" y="301660"/>
            <a:ext cx="46010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Take Action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5638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Times" pitchFamily="27" charset="0"/>
              </a:rPr>
              <a:t>My Action Plan</a:t>
            </a:r>
            <a:endParaRPr lang="en-US" sz="4800">
              <a:solidFill>
                <a:srgbClr val="FFFF00"/>
              </a:solidFill>
              <a:latin typeface="Times" pitchFamily="27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219200" y="10668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" pitchFamily="27" charset="0"/>
              </a:rPr>
              <a:t>The Hope</a:t>
            </a:r>
            <a:endParaRPr lang="en-US" sz="3200">
              <a:solidFill>
                <a:srgbClr val="FFFF00"/>
              </a:solidFill>
              <a:latin typeface="Times" pitchFamily="27" charset="0"/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219200" y="20574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" pitchFamily="27" charset="0"/>
              </a:rPr>
              <a:t>The Goal</a:t>
            </a:r>
            <a:endParaRPr lang="en-US" sz="3200">
              <a:solidFill>
                <a:srgbClr val="FFFF00"/>
              </a:solidFill>
              <a:latin typeface="Times" pitchFamily="27" charset="0"/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219200" y="41148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" pitchFamily="27" charset="0"/>
              </a:rPr>
              <a:t>The</a:t>
            </a:r>
            <a:r>
              <a:rPr lang="en-US" sz="3200">
                <a:solidFill>
                  <a:srgbClr val="FFFF00"/>
                </a:solidFill>
                <a:latin typeface="Times" pitchFamily="27" charset="0"/>
              </a:rPr>
              <a:t> </a:t>
            </a:r>
            <a:r>
              <a:rPr lang="en-US" sz="3200">
                <a:latin typeface="Times" pitchFamily="27" charset="0"/>
              </a:rPr>
              <a:t>Tasks</a:t>
            </a:r>
            <a:endParaRPr lang="en-US" sz="3200">
              <a:solidFill>
                <a:srgbClr val="FFFF00"/>
              </a:solidFill>
              <a:latin typeface="Times" pitchFamily="27" charset="0"/>
            </a:endParaRPr>
          </a:p>
        </p:txBody>
      </p:sp>
      <p:sp>
        <p:nvSpPr>
          <p:cNvPr id="532486" name="AutoShape 6"/>
          <p:cNvSpPr>
            <a:spLocks noChangeArrowheads="1"/>
          </p:cNvSpPr>
          <p:nvPr/>
        </p:nvSpPr>
        <p:spPr bwMode="auto">
          <a:xfrm>
            <a:off x="7086600" y="152400"/>
            <a:ext cx="1876425" cy="1676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3048000" y="1066800"/>
            <a:ext cx="5791200" cy="381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3048000" y="1066800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" pitchFamily="27" charset="0"/>
              </a:rPr>
              <a:t>My hope is to become a certified diesel technician</a:t>
            </a: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3048000" y="2057400"/>
            <a:ext cx="5791200" cy="685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3048000" y="2133600"/>
            <a:ext cx="571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" pitchFamily="27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Times" pitchFamily="27" charset="0"/>
              </a:rPr>
              <a:t> </a:t>
            </a:r>
            <a:r>
              <a:rPr lang="en-US" sz="2000" dirty="0">
                <a:latin typeface="Times" pitchFamily="27" charset="0"/>
              </a:rPr>
              <a:t>will graduate from Gates Technology School by May </a:t>
            </a:r>
            <a:r>
              <a:rPr lang="en-US" sz="2000" dirty="0" smtClean="0">
                <a:latin typeface="Times" pitchFamily="27" charset="0"/>
              </a:rPr>
              <a:t>2015.</a:t>
            </a:r>
            <a:r>
              <a:rPr lang="en-US" sz="2000" dirty="0" smtClean="0">
                <a:solidFill>
                  <a:schemeClr val="bg1"/>
                </a:solidFill>
                <a:latin typeface="Times" pitchFamily="27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" pitchFamily="27" charset="0"/>
            </a:endParaRP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H="1">
            <a:off x="7543800" y="3352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H="1">
            <a:off x="6248400" y="4038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 flipH="1">
            <a:off x="4953000" y="4724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 flipH="1">
            <a:off x="3657600" y="5410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 flipH="1">
            <a:off x="9144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 flipV="1">
            <a:off x="3657600" y="541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V="1">
            <a:off x="75438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 flipV="1">
            <a:off x="6248400" y="403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5" name="Line 19"/>
          <p:cNvSpPr>
            <a:spLocks noChangeShapeType="1"/>
          </p:cNvSpPr>
          <p:nvPr/>
        </p:nvSpPr>
        <p:spPr bwMode="auto">
          <a:xfrm flipV="1">
            <a:off x="49530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00" name="AutoShape 20"/>
          <p:cNvSpPr>
            <a:spLocks noChangeArrowheads="1"/>
          </p:cNvSpPr>
          <p:nvPr/>
        </p:nvSpPr>
        <p:spPr bwMode="auto">
          <a:xfrm>
            <a:off x="762000" y="5181600"/>
            <a:ext cx="962025" cy="914400"/>
          </a:xfrm>
          <a:prstGeom prst="star5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000">
              <a:solidFill>
                <a:schemeClr val="accent1"/>
              </a:solidFill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32501" name="AutoShape 21"/>
          <p:cNvSpPr>
            <a:spLocks noChangeArrowheads="1"/>
          </p:cNvSpPr>
          <p:nvPr/>
        </p:nvSpPr>
        <p:spPr bwMode="auto">
          <a:xfrm>
            <a:off x="7239000" y="2438400"/>
            <a:ext cx="962025" cy="914400"/>
          </a:xfrm>
          <a:prstGeom prst="star5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32502" name="AutoShape 22"/>
          <p:cNvSpPr>
            <a:spLocks noChangeArrowheads="1"/>
          </p:cNvSpPr>
          <p:nvPr/>
        </p:nvSpPr>
        <p:spPr bwMode="auto">
          <a:xfrm>
            <a:off x="5943600" y="3048000"/>
            <a:ext cx="962025" cy="914400"/>
          </a:xfrm>
          <a:prstGeom prst="star5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32503" name="AutoShape 23"/>
          <p:cNvSpPr>
            <a:spLocks noChangeArrowheads="1"/>
          </p:cNvSpPr>
          <p:nvPr/>
        </p:nvSpPr>
        <p:spPr bwMode="auto">
          <a:xfrm>
            <a:off x="4572000" y="3733800"/>
            <a:ext cx="962025" cy="914400"/>
          </a:xfrm>
          <a:prstGeom prst="star5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32504" name="AutoShape 24"/>
          <p:cNvSpPr>
            <a:spLocks noChangeArrowheads="1"/>
          </p:cNvSpPr>
          <p:nvPr/>
        </p:nvSpPr>
        <p:spPr bwMode="auto">
          <a:xfrm>
            <a:off x="3276600" y="4419600"/>
            <a:ext cx="962025" cy="914400"/>
          </a:xfrm>
          <a:prstGeom prst="star5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1600200" y="57150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" pitchFamily="27" charset="0"/>
              </a:rPr>
              <a:t>Step 1</a:t>
            </a:r>
          </a:p>
        </p:txBody>
      </p:sp>
      <p:sp>
        <p:nvSpPr>
          <p:cNvPr id="116762" name="Text Box 26"/>
          <p:cNvSpPr txBox="1">
            <a:spLocks noChangeArrowheads="1"/>
          </p:cNvSpPr>
          <p:nvPr/>
        </p:nvSpPr>
        <p:spPr bwMode="auto">
          <a:xfrm>
            <a:off x="6781800" y="3657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" pitchFamily="27" charset="0"/>
              </a:rPr>
              <a:t>Step 4</a:t>
            </a:r>
          </a:p>
        </p:txBody>
      </p:sp>
      <p:sp>
        <p:nvSpPr>
          <p:cNvPr id="116763" name="Text Box 27"/>
          <p:cNvSpPr txBox="1">
            <a:spLocks noChangeArrowheads="1"/>
          </p:cNvSpPr>
          <p:nvPr/>
        </p:nvSpPr>
        <p:spPr bwMode="auto">
          <a:xfrm>
            <a:off x="5486400" y="43434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" pitchFamily="27" charset="0"/>
              </a:rPr>
              <a:t>Step 3</a:t>
            </a:r>
          </a:p>
        </p:txBody>
      </p:sp>
      <p:sp>
        <p:nvSpPr>
          <p:cNvPr id="116764" name="Text Box 28"/>
          <p:cNvSpPr txBox="1">
            <a:spLocks noChangeArrowheads="1"/>
          </p:cNvSpPr>
          <p:nvPr/>
        </p:nvSpPr>
        <p:spPr bwMode="auto">
          <a:xfrm>
            <a:off x="4114800" y="5029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" pitchFamily="27" charset="0"/>
              </a:rPr>
              <a:t>Step 2</a:t>
            </a:r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auto">
          <a:xfrm>
            <a:off x="8153400" y="29718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" pitchFamily="27" charset="0"/>
              </a:rPr>
              <a:t>Step 5</a:t>
            </a:r>
          </a:p>
        </p:txBody>
      </p:sp>
      <p:sp>
        <p:nvSpPr>
          <p:cNvPr id="116766" name="Rectangle 30"/>
          <p:cNvSpPr>
            <a:spLocks noChangeArrowheads="1"/>
          </p:cNvSpPr>
          <p:nvPr/>
        </p:nvSpPr>
        <p:spPr bwMode="auto">
          <a:xfrm>
            <a:off x="3733800" y="5486400"/>
            <a:ext cx="1219200" cy="1219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7" name="Rectangle 31"/>
          <p:cNvSpPr>
            <a:spLocks noChangeArrowheads="1"/>
          </p:cNvSpPr>
          <p:nvPr/>
        </p:nvSpPr>
        <p:spPr bwMode="auto">
          <a:xfrm>
            <a:off x="5029200" y="4800600"/>
            <a:ext cx="1219200" cy="1905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Times" pitchFamily="27" charset="0"/>
            </a:endParaRPr>
          </a:p>
        </p:txBody>
      </p:sp>
      <p:sp>
        <p:nvSpPr>
          <p:cNvPr id="116768" name="Rectangle 32"/>
          <p:cNvSpPr>
            <a:spLocks noChangeArrowheads="1"/>
          </p:cNvSpPr>
          <p:nvPr/>
        </p:nvSpPr>
        <p:spPr bwMode="auto">
          <a:xfrm>
            <a:off x="6324600" y="4114800"/>
            <a:ext cx="1219200" cy="2590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9" name="Rectangle 33"/>
          <p:cNvSpPr>
            <a:spLocks noChangeArrowheads="1"/>
          </p:cNvSpPr>
          <p:nvPr/>
        </p:nvSpPr>
        <p:spPr bwMode="auto">
          <a:xfrm>
            <a:off x="7620000" y="3429000"/>
            <a:ext cx="1219200" cy="3276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0" name="Rectangle 34"/>
          <p:cNvSpPr>
            <a:spLocks noChangeArrowheads="1"/>
          </p:cNvSpPr>
          <p:nvPr/>
        </p:nvSpPr>
        <p:spPr bwMode="auto">
          <a:xfrm>
            <a:off x="914400" y="6096000"/>
            <a:ext cx="26670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1" name="Text Box 35"/>
          <p:cNvSpPr txBox="1">
            <a:spLocks noChangeArrowheads="1"/>
          </p:cNvSpPr>
          <p:nvPr/>
        </p:nvSpPr>
        <p:spPr bwMode="auto">
          <a:xfrm>
            <a:off x="914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" pitchFamily="27" charset="0"/>
              </a:rPr>
              <a:t>Determine what I need to do to get into Tech school- H.S. diploma??</a:t>
            </a:r>
          </a:p>
        </p:txBody>
      </p:sp>
      <p:sp>
        <p:nvSpPr>
          <p:cNvPr id="116772" name="Text Box 36"/>
          <p:cNvSpPr txBox="1">
            <a:spLocks noChangeArrowheads="1"/>
          </p:cNvSpPr>
          <p:nvPr/>
        </p:nvSpPr>
        <p:spPr bwMode="auto">
          <a:xfrm>
            <a:off x="3810000" y="5562600"/>
            <a:ext cx="106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" pitchFamily="27" charset="0"/>
              </a:rPr>
              <a:t>Put together a graduation plan.</a:t>
            </a:r>
          </a:p>
        </p:txBody>
      </p:sp>
      <p:sp>
        <p:nvSpPr>
          <p:cNvPr id="116773" name="Text Box 37"/>
          <p:cNvSpPr txBox="1">
            <a:spLocks noChangeArrowheads="1"/>
          </p:cNvSpPr>
          <p:nvPr/>
        </p:nvSpPr>
        <p:spPr bwMode="auto">
          <a:xfrm>
            <a:off x="5105400" y="4868863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" pitchFamily="27" charset="0"/>
              </a:rPr>
              <a:t>Pass all my</a:t>
            </a:r>
            <a:r>
              <a:rPr lang="en-US" sz="1200">
                <a:solidFill>
                  <a:schemeClr val="bg2"/>
                </a:solidFill>
                <a:latin typeface="Times" pitchFamily="27" charset="0"/>
              </a:rPr>
              <a:t> </a:t>
            </a:r>
            <a:r>
              <a:rPr lang="en-US" sz="1200">
                <a:latin typeface="Times" pitchFamily="27" charset="0"/>
              </a:rPr>
              <a:t>classes with a gpa of 2.75</a:t>
            </a:r>
          </a:p>
          <a:p>
            <a:pPr>
              <a:spcBef>
                <a:spcPct val="50000"/>
              </a:spcBef>
            </a:pPr>
            <a:endParaRPr lang="en-US" sz="1200">
              <a:latin typeface="Times" pitchFamily="27" charset="0"/>
            </a:endParaRPr>
          </a:p>
          <a:p>
            <a:pPr>
              <a:spcBef>
                <a:spcPct val="50000"/>
              </a:spcBef>
            </a:pPr>
            <a:r>
              <a:rPr lang="en-US" sz="1200">
                <a:latin typeface="Times" pitchFamily="27" charset="0"/>
              </a:rPr>
              <a:t>Attend class regularly.</a:t>
            </a:r>
            <a:endParaRPr lang="en-US" sz="1200">
              <a:solidFill>
                <a:schemeClr val="bg2"/>
              </a:solidFill>
              <a:latin typeface="Times" pitchFamily="27" charset="0"/>
            </a:endParaRPr>
          </a:p>
        </p:txBody>
      </p:sp>
      <p:sp>
        <p:nvSpPr>
          <p:cNvPr id="116774" name="Text Box 38"/>
          <p:cNvSpPr txBox="1">
            <a:spLocks noChangeArrowheads="1"/>
          </p:cNvSpPr>
          <p:nvPr/>
        </p:nvSpPr>
        <p:spPr bwMode="auto">
          <a:xfrm>
            <a:off x="6400800" y="4267200"/>
            <a:ext cx="106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" pitchFamily="27" charset="0"/>
              </a:rPr>
              <a:t>Set up tutoring with the After School Prog for math and English.</a:t>
            </a:r>
          </a:p>
        </p:txBody>
      </p:sp>
      <p:sp>
        <p:nvSpPr>
          <p:cNvPr id="116775" name="Text Box 39"/>
          <p:cNvSpPr txBox="1">
            <a:spLocks noChangeArrowheads="1"/>
          </p:cNvSpPr>
          <p:nvPr/>
        </p:nvSpPr>
        <p:spPr bwMode="auto">
          <a:xfrm>
            <a:off x="7696200" y="3505200"/>
            <a:ext cx="10668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" pitchFamily="27" charset="0"/>
              </a:rPr>
              <a:t>Improve my basic algebra skills with a Strategic</a:t>
            </a:r>
            <a:r>
              <a:rPr lang="en-US" sz="1200">
                <a:solidFill>
                  <a:schemeClr val="bg2"/>
                </a:solidFill>
                <a:latin typeface="Times" pitchFamily="27" charset="0"/>
              </a:rPr>
              <a:t> </a:t>
            </a:r>
            <a:r>
              <a:rPr lang="en-US" sz="1200">
                <a:latin typeface="Times" pitchFamily="27" charset="0"/>
              </a:rPr>
              <a:t>Tutor.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Times" pitchFamily="27" charset="0"/>
              </a:rPr>
              <a:t>Improve my textbook reading skills with a Strategic Tutor.</a:t>
            </a: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48574" y="838200"/>
            <a:ext cx="5852233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latin typeface="Times" pitchFamily="27" charset="0"/>
              </a:rPr>
              <a:t>Success starts</a:t>
            </a:r>
          </a:p>
          <a:p>
            <a:pPr algn="ctr"/>
            <a:r>
              <a:rPr lang="en-US" sz="7200" b="1" dirty="0">
                <a:latin typeface="Times" pitchFamily="27" charset="0"/>
              </a:rPr>
              <a:t>with a</a:t>
            </a:r>
          </a:p>
          <a:p>
            <a:pPr algn="ctr"/>
            <a:r>
              <a:rPr lang="en-US" sz="11700" b="1" dirty="0">
                <a:solidFill>
                  <a:srgbClr val="000080"/>
                </a:solidFill>
                <a:latin typeface="Times" pitchFamily="27" charset="0"/>
              </a:rPr>
              <a:t>DREAM</a:t>
            </a:r>
            <a:endParaRPr lang="en-US" sz="7200" b="1" dirty="0">
              <a:solidFill>
                <a:srgbClr val="FF6911"/>
              </a:solidFill>
              <a:latin typeface="Times" pitchFamily="27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6911"/>
                </a:solidFill>
                <a:latin typeface="Times" pitchFamily="27" charset="0"/>
              </a:rPr>
              <a:t>My Mission Statement</a:t>
            </a:r>
            <a:endParaRPr lang="en-US" sz="2000">
              <a:latin typeface="Times" pitchFamily="27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447800" y="9144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6911"/>
                </a:solidFill>
                <a:latin typeface="Times" pitchFamily="27" charset="0"/>
              </a:rPr>
              <a:t>“A vision of what is possible for me.”</a:t>
            </a:r>
            <a:endParaRPr lang="en-US" sz="2800">
              <a:solidFill>
                <a:srgbClr val="FFFF00"/>
              </a:solidFill>
              <a:latin typeface="Times" pitchFamily="27" charset="0"/>
            </a:endParaRPr>
          </a:p>
        </p:txBody>
      </p:sp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7162800" y="1447800"/>
            <a:ext cx="1676400" cy="1524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A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Times" pitchFamily="27" charset="0"/>
            </a:endParaRPr>
          </a:p>
        </p:txBody>
      </p:sp>
      <p:sp>
        <p:nvSpPr>
          <p:cNvPr id="120837" name="AutoShape 5"/>
          <p:cNvSpPr>
            <a:spLocks noChangeArrowheads="1"/>
          </p:cNvSpPr>
          <p:nvPr/>
        </p:nvSpPr>
        <p:spPr bwMode="auto">
          <a:xfrm rot="21171977" flipH="1">
            <a:off x="571500" y="1725613"/>
            <a:ext cx="2127250" cy="117157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A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Times" pitchFamily="27" charset="0"/>
            </a:endParaRPr>
          </a:p>
        </p:txBody>
      </p:sp>
      <p:sp>
        <p:nvSpPr>
          <p:cNvPr id="120838" name="AutoShape 6"/>
          <p:cNvSpPr>
            <a:spLocks noChangeArrowheads="1"/>
          </p:cNvSpPr>
          <p:nvPr/>
        </p:nvSpPr>
        <p:spPr bwMode="auto">
          <a:xfrm>
            <a:off x="3810000" y="1828800"/>
            <a:ext cx="1828800" cy="1066800"/>
          </a:xfrm>
          <a:prstGeom prst="cloudCallout">
            <a:avLst>
              <a:gd name="adj1" fmla="val 3037"/>
              <a:gd name="adj2" fmla="val 119495"/>
            </a:avLst>
          </a:prstGeom>
          <a:solidFill>
            <a:srgbClr val="FFFA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Times" pitchFamily="27" charset="0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838200" y="19812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imes" pitchFamily="27" charset="0"/>
              </a:rPr>
              <a:t>What do I want to be?</a:t>
            </a:r>
            <a:endParaRPr lang="en-US" sz="2000">
              <a:latin typeface="Times" pitchFamily="27" charset="0"/>
            </a:endParaRP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3962400" y="19812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imes" pitchFamily="27" charset="0"/>
              </a:rPr>
              <a:t>What do I want to do?</a:t>
            </a:r>
            <a:endParaRPr lang="en-US" sz="2000">
              <a:latin typeface="Times" pitchFamily="27" charset="0"/>
            </a:endParaRP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7239000" y="1676400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imes" pitchFamily="27" charset="0"/>
              </a:rPr>
              <a:t>What do I want to be like?</a:t>
            </a:r>
            <a:endParaRPr lang="en-US" sz="2000">
              <a:latin typeface="Times" pitchFamily="27" charset="0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81000" y="3810000"/>
            <a:ext cx="8458200" cy="2743200"/>
          </a:xfrm>
          <a:prstGeom prst="rect">
            <a:avLst/>
          </a:prstGeom>
          <a:solidFill>
            <a:srgbClr val="FFFA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1981200" y="3962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6911"/>
                </a:solidFill>
                <a:latin typeface="Times" pitchFamily="27" charset="0"/>
              </a:rPr>
              <a:t>My Personal Mission Statement</a:t>
            </a:r>
            <a:endParaRPr lang="en-US" sz="2000">
              <a:latin typeface="Times" pitchFamily="27" charset="0"/>
            </a:endParaRPr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>
            <a:off x="533400" y="44958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914400" y="4435475"/>
            <a:ext cx="7467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27" charset="0"/>
              </a:rPr>
              <a:t>I want to be a veterinarian and help take care of animals. I will go to college for four years, and I will use my knowledge in the workplace.</a:t>
            </a:r>
            <a:r>
              <a:rPr lang="en-US" sz="2000" b="1">
                <a:latin typeface="Times New Roman" pitchFamily="27" charset="0"/>
              </a:rPr>
              <a:t>		     7th Grade Student</a:t>
            </a:r>
            <a:endParaRPr lang="en-US" sz="2000">
              <a:latin typeface="Times New Roman" pitchFamily="27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WordArt 2"/>
          <p:cNvSpPr>
            <a:spLocks noChangeArrowheads="1" noChangeShapeType="1" noTextEdit="1"/>
          </p:cNvSpPr>
          <p:nvPr/>
        </p:nvSpPr>
        <p:spPr bwMode="auto">
          <a:xfrm>
            <a:off x="0" y="1161858"/>
            <a:ext cx="9144000" cy="428829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Hope and a Dream </a:t>
            </a:r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+ Mentor + Effort = Success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pic>
        <p:nvPicPr>
          <p:cNvPr id="8" name="Content Placeholder 7" descr="succes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858" r="-10858"/>
          <a:stretch>
            <a:fillRect/>
          </a:stretch>
        </p:blipFill>
        <p:spPr>
          <a:xfrm>
            <a:off x="-655885" y="365974"/>
            <a:ext cx="10535625" cy="5794188"/>
          </a:xfrm>
        </p:spPr>
      </p:pic>
      <p:sp>
        <p:nvSpPr>
          <p:cNvPr id="10" name="TextBox 9"/>
          <p:cNvSpPr txBox="1"/>
          <p:nvPr/>
        </p:nvSpPr>
        <p:spPr>
          <a:xfrm>
            <a:off x="976850" y="435498"/>
            <a:ext cx="720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Thinking about my Possible Selves can lead to success!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3562" y="6475254"/>
            <a:ext cx="1761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Leitzell –NC CLC Project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Arial Black"/>
                <a:cs typeface="Arial Black"/>
              </a:rPr>
              <a:t>SO</a:t>
            </a:r>
            <a:endParaRPr lang="en-US" sz="9600" b="1" dirty="0">
              <a:latin typeface="Arial Black"/>
              <a:cs typeface="Arial Black"/>
            </a:endParaRPr>
          </a:p>
        </p:txBody>
      </p:sp>
      <p:pic>
        <p:nvPicPr>
          <p:cNvPr id="5" name="Content Placeholder 4" descr="Dream-B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4652" r="-34652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b="1"/>
              <a:t>       The power of a dream …</a:t>
            </a:r>
            <a:endParaRPr lang="en-US"/>
          </a:p>
        </p:txBody>
      </p:sp>
      <p:pic>
        <p:nvPicPr>
          <p:cNvPr id="56115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4419600"/>
            <a:ext cx="1981200" cy="2241550"/>
          </a:xfrm>
        </p:spPr>
      </p:pic>
      <p:pic>
        <p:nvPicPr>
          <p:cNvPr id="5611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553200" y="4648200"/>
            <a:ext cx="2590800" cy="2176463"/>
          </a:xfrm>
        </p:spPr>
      </p:pic>
      <p:pic>
        <p:nvPicPr>
          <p:cNvPr id="56115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724400" y="4191000"/>
            <a:ext cx="1757363" cy="2133600"/>
          </a:xfrm>
        </p:spPr>
      </p:pic>
      <p:pic>
        <p:nvPicPr>
          <p:cNvPr id="56115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3200400" y="1905000"/>
            <a:ext cx="2057400" cy="1936750"/>
          </a:xfrm>
        </p:spPr>
      </p:pic>
      <p:pic>
        <p:nvPicPr>
          <p:cNvPr id="5611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914400"/>
            <a:ext cx="2154238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16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1600200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16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3962400"/>
            <a:ext cx="18049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/>
      <p:bldP spid="561156" grpId="0"/>
      <p:bldP spid="561157" grpId="0"/>
      <p:bldP spid="561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0" y="1634707"/>
            <a:ext cx="9144000" cy="2472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Hope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and a Dream+ </a:t>
            </a:r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Mentor + Effort = Success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 Yourself!</a:t>
            </a:r>
            <a:endParaRPr lang="en-US" dirty="0"/>
          </a:p>
        </p:txBody>
      </p:sp>
      <p:pic>
        <p:nvPicPr>
          <p:cNvPr id="5" name="Content Placeholder 4" descr="Hispanic-Teen-Thinking-168023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3080" r="-43080"/>
          <a:stretch>
            <a:fillRect/>
          </a:stretch>
        </p:blipFill>
        <p:spPr>
          <a:xfrm>
            <a:off x="1470572" y="2188616"/>
            <a:ext cx="5744641" cy="3159331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2692958"/>
            <a:ext cx="125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uhaus 93"/>
                <a:cs typeface="Bauhaus 93"/>
              </a:rPr>
              <a:t>Who am I?</a:t>
            </a:r>
            <a:endParaRPr lang="en-US" dirty="0">
              <a:latin typeface="Bauhaus 93"/>
              <a:cs typeface="Bauhaus 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your interests …</a:t>
            </a:r>
            <a:endParaRPr lang="en-US" dirty="0"/>
          </a:p>
        </p:txBody>
      </p:sp>
      <p:pic>
        <p:nvPicPr>
          <p:cNvPr id="5" name="Content Placeholder 4" descr="704majorcareer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6810" b="-36810"/>
          <a:stretch>
            <a:fillRect/>
          </a:stretch>
        </p:blipFill>
        <p:spPr>
          <a:xfrm>
            <a:off x="0" y="1229408"/>
            <a:ext cx="9322365" cy="512694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rengths and weakness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267294" y="216160"/>
            <a:ext cx="10746213" cy="591000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-tree-clipart-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5034" r="-45034"/>
          <a:stretch>
            <a:fillRect/>
          </a:stretch>
        </p:blipFill>
        <p:spPr>
          <a:xfrm>
            <a:off x="-471221" y="364771"/>
            <a:ext cx="10009254" cy="550470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3977" y="3877362"/>
            <a:ext cx="376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Create your Possible Selves Tree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821</Words>
  <Application>Microsoft Macintosh PowerPoint</Application>
  <PresentationFormat>On-screen Show (4:3)</PresentationFormat>
  <Paragraphs>201</Paragraphs>
  <Slides>22</Slides>
  <Notes>14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Document</vt:lpstr>
      <vt:lpstr>Introducing The  Possible Selves Strategy</vt:lpstr>
      <vt:lpstr>Slide 2</vt:lpstr>
      <vt:lpstr>SO</vt:lpstr>
      <vt:lpstr>       The power of a dream …</vt:lpstr>
      <vt:lpstr>Slide 5</vt:lpstr>
      <vt:lpstr>Discover Yourself!</vt:lpstr>
      <vt:lpstr>Identify your interests …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Reflect … think about your future.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Graner User</dc:creator>
  <cp:lastModifiedBy>Pam Leitzell</cp:lastModifiedBy>
  <cp:revision>14</cp:revision>
  <dcterms:created xsi:type="dcterms:W3CDTF">2012-10-14T12:55:41Z</dcterms:created>
  <dcterms:modified xsi:type="dcterms:W3CDTF">2012-10-14T12:57:04Z</dcterms:modified>
</cp:coreProperties>
</file>