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9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E6E66-F844-3D4B-84A1-6378F1E06813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66DFA-9350-5746-8AC9-F547385897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671AD6-3B98-6C46-B68E-206BB96E1734}" type="slidenum">
              <a:rPr lang="en-US"/>
              <a:pPr/>
              <a:t>2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B9CE-9E8A-1A4E-B8EE-D35BB56082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745D3-DF09-D243-85BD-72A36C8095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 Passage for</a:t>
            </a:r>
            <a:br>
              <a:rPr lang="en-US" dirty="0" smtClean="0"/>
            </a:br>
            <a:r>
              <a:rPr lang="en-US" dirty="0" smtClean="0"/>
              <a:t>Paraphrasing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1905000" y="0"/>
            <a:ext cx="5715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dirty="0">
                <a:latin typeface="Times New Roman" pitchFamily="-105" charset="0"/>
              </a:rPr>
              <a:t>                  WANDERING IN THE WILDS</a:t>
            </a:r>
          </a:p>
          <a:p>
            <a:pPr algn="l" eaLnBrk="1" hangingPunct="1"/>
            <a:endParaRPr lang="en-US" sz="1800" dirty="0">
              <a:latin typeface="Times New Roman" pitchFamily="-105" charset="0"/>
            </a:endParaRP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    Backpacking offers freedom found in no other type of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wilderness travel.  However, you must know what to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expect when you hike off into the wilderness.  There will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be no piped water or shelters to use.  There will be no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tables to eat from and no grills to hold your pots and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pans.  There will be few trail signs to guide you.  You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must know how to follow a map.  You will be on your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own.</a:t>
            </a:r>
          </a:p>
          <a:p>
            <a:pPr algn="l" eaLnBrk="1" hangingPunct="1"/>
            <a:endParaRPr lang="en-US" sz="1800" dirty="0">
              <a:latin typeface="Times New Roman" pitchFamily="-105" charset="0"/>
            </a:endParaRP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   Still, there are countless places you can go.  Try an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overnight trip to a mountain or stream.  Follow an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unmarked trail that seems inviting.  A trial run will help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to tone up muscles and show up mistakes in plans. 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During a short trip, you will not suffer too badly if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something has been left at home.</a:t>
            </a:r>
          </a:p>
          <a:p>
            <a:pPr algn="l" eaLnBrk="1" hangingPunct="1"/>
            <a:endParaRPr lang="en-US" sz="1800" dirty="0">
              <a:latin typeface="Times New Roman" pitchFamily="-105" charset="0"/>
            </a:endParaRP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   Experienced backpackers pride themselves on being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able to travel light.  With many, weight saving is a game.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some cut towels in half and saw the handles off toothbrushes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to save ounces.  They measure out just the right amount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of food needed and put it in plastic bags.  Plastic bags are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lighter than cardboard.  There are dozens of tricks to save </a:t>
            </a:r>
          </a:p>
          <a:p>
            <a:pPr algn="l" eaLnBrk="1" hangingPunct="1"/>
            <a:r>
              <a:rPr lang="en-US" sz="1800" dirty="0">
                <a:latin typeface="Times New Roman" pitchFamily="-105" charset="0"/>
              </a:rPr>
              <a:t>ounces that add up to pounds.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81200" y="914400"/>
            <a:ext cx="5029200" cy="381000"/>
            <a:chOff x="1248" y="576"/>
            <a:chExt cx="3168" cy="240"/>
          </a:xfrm>
        </p:grpSpPr>
        <p:sp>
          <p:nvSpPr>
            <p:cNvPr id="80925" name="Rectangle 4"/>
            <p:cNvSpPr>
              <a:spLocks noChangeArrowheads="1"/>
            </p:cNvSpPr>
            <p:nvPr/>
          </p:nvSpPr>
          <p:spPr bwMode="auto">
            <a:xfrm>
              <a:off x="3504" y="576"/>
              <a:ext cx="912" cy="96"/>
            </a:xfrm>
            <a:prstGeom prst="rect">
              <a:avLst/>
            </a:prstGeom>
            <a:solidFill>
              <a:srgbClr val="FFFF66">
                <a:alpha val="50195"/>
              </a:srgbClr>
            </a:solidFill>
            <a:ln w="9525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6" name="Rectangle 5"/>
            <p:cNvSpPr>
              <a:spLocks noChangeArrowheads="1"/>
            </p:cNvSpPr>
            <p:nvPr/>
          </p:nvSpPr>
          <p:spPr bwMode="auto">
            <a:xfrm>
              <a:off x="1248" y="720"/>
              <a:ext cx="384" cy="96"/>
            </a:xfrm>
            <a:prstGeom prst="rect">
              <a:avLst/>
            </a:prstGeom>
            <a:solidFill>
              <a:srgbClr val="FFFF66">
                <a:alpha val="50195"/>
              </a:srgbClr>
            </a:solidFill>
            <a:ln w="9525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326" name="Line 6"/>
          <p:cNvSpPr>
            <a:spLocks noChangeShapeType="1"/>
          </p:cNvSpPr>
          <p:nvPr/>
        </p:nvSpPr>
        <p:spPr bwMode="auto">
          <a:xfrm flipV="1">
            <a:off x="2286000" y="1600200"/>
            <a:ext cx="2286000" cy="0"/>
          </a:xfrm>
          <a:prstGeom prst="line">
            <a:avLst/>
          </a:prstGeom>
          <a:noFill/>
          <a:ln w="28575">
            <a:solidFill>
              <a:srgbClr val="40008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27" name="Line 7"/>
          <p:cNvSpPr>
            <a:spLocks noChangeShapeType="1"/>
          </p:cNvSpPr>
          <p:nvPr/>
        </p:nvSpPr>
        <p:spPr bwMode="auto">
          <a:xfrm flipV="1">
            <a:off x="4038600" y="1905000"/>
            <a:ext cx="762000" cy="0"/>
          </a:xfrm>
          <a:prstGeom prst="line">
            <a:avLst/>
          </a:prstGeom>
          <a:noFill/>
          <a:ln w="28575">
            <a:solidFill>
              <a:srgbClr val="40008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81200" y="1600200"/>
            <a:ext cx="5029200" cy="304800"/>
            <a:chOff x="1248" y="1008"/>
            <a:chExt cx="3168" cy="192"/>
          </a:xfrm>
        </p:grpSpPr>
        <p:sp>
          <p:nvSpPr>
            <p:cNvPr id="80923" name="Line 9"/>
            <p:cNvSpPr>
              <a:spLocks noChangeShapeType="1"/>
            </p:cNvSpPr>
            <p:nvPr/>
          </p:nvSpPr>
          <p:spPr bwMode="auto">
            <a:xfrm flipV="1">
              <a:off x="4176" y="1008"/>
              <a:ext cx="240" cy="0"/>
            </a:xfrm>
            <a:prstGeom prst="line">
              <a:avLst/>
            </a:prstGeom>
            <a:noFill/>
            <a:ln w="28575">
              <a:solidFill>
                <a:srgbClr val="400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4" name="Line 10"/>
            <p:cNvSpPr>
              <a:spLocks noChangeShapeType="1"/>
            </p:cNvSpPr>
            <p:nvPr/>
          </p:nvSpPr>
          <p:spPr bwMode="auto">
            <a:xfrm flipV="1">
              <a:off x="1248" y="1200"/>
              <a:ext cx="336" cy="0"/>
            </a:xfrm>
            <a:prstGeom prst="line">
              <a:avLst/>
            </a:prstGeom>
            <a:noFill/>
            <a:ln w="28575">
              <a:solidFill>
                <a:srgbClr val="400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331" name="Line 11"/>
          <p:cNvSpPr>
            <a:spLocks noChangeShapeType="1"/>
          </p:cNvSpPr>
          <p:nvPr/>
        </p:nvSpPr>
        <p:spPr bwMode="auto">
          <a:xfrm flipV="1">
            <a:off x="3886200" y="2209800"/>
            <a:ext cx="1219200" cy="0"/>
          </a:xfrm>
          <a:prstGeom prst="line">
            <a:avLst/>
          </a:prstGeom>
          <a:noFill/>
          <a:ln w="28575">
            <a:solidFill>
              <a:srgbClr val="40008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32" name="Line 12"/>
          <p:cNvSpPr>
            <a:spLocks noChangeShapeType="1"/>
          </p:cNvSpPr>
          <p:nvPr/>
        </p:nvSpPr>
        <p:spPr bwMode="auto">
          <a:xfrm flipV="1">
            <a:off x="2514600" y="2438400"/>
            <a:ext cx="2362200" cy="0"/>
          </a:xfrm>
          <a:prstGeom prst="line">
            <a:avLst/>
          </a:prstGeom>
          <a:noFill/>
          <a:ln w="28575">
            <a:solidFill>
              <a:srgbClr val="40008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057400" y="5257800"/>
            <a:ext cx="5486400" cy="990600"/>
            <a:chOff x="1296" y="3312"/>
            <a:chExt cx="3408" cy="624"/>
          </a:xfrm>
        </p:grpSpPr>
        <p:sp>
          <p:nvSpPr>
            <p:cNvPr id="80915" name="Rectangle 14"/>
            <p:cNvSpPr>
              <a:spLocks noChangeArrowheads="1"/>
            </p:cNvSpPr>
            <p:nvPr/>
          </p:nvSpPr>
          <p:spPr bwMode="auto">
            <a:xfrm>
              <a:off x="1680" y="3312"/>
              <a:ext cx="720" cy="96"/>
            </a:xfrm>
            <a:prstGeom prst="rect">
              <a:avLst/>
            </a:prstGeom>
            <a:solidFill>
              <a:srgbClr val="FFFF66">
                <a:alpha val="50195"/>
              </a:srgbClr>
            </a:solidFill>
            <a:ln w="9525">
              <a:solidFill>
                <a:srgbClr val="40008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6" name="Line 15"/>
            <p:cNvSpPr>
              <a:spLocks noChangeShapeType="1"/>
            </p:cNvSpPr>
            <p:nvPr/>
          </p:nvSpPr>
          <p:spPr bwMode="auto">
            <a:xfrm flipV="1">
              <a:off x="3168" y="3456"/>
              <a:ext cx="1296" cy="0"/>
            </a:xfrm>
            <a:prstGeom prst="line">
              <a:avLst/>
            </a:prstGeom>
            <a:noFill/>
            <a:ln w="28575">
              <a:solidFill>
                <a:srgbClr val="400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7" name="Line 16"/>
            <p:cNvSpPr>
              <a:spLocks noChangeShapeType="1"/>
            </p:cNvSpPr>
            <p:nvPr/>
          </p:nvSpPr>
          <p:spPr bwMode="auto">
            <a:xfrm flipV="1">
              <a:off x="1584" y="3600"/>
              <a:ext cx="1008" cy="0"/>
            </a:xfrm>
            <a:prstGeom prst="line">
              <a:avLst/>
            </a:prstGeom>
            <a:noFill/>
            <a:ln w="28575">
              <a:solidFill>
                <a:srgbClr val="400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8" name="Line 17"/>
            <p:cNvSpPr>
              <a:spLocks noChangeShapeType="1"/>
            </p:cNvSpPr>
            <p:nvPr/>
          </p:nvSpPr>
          <p:spPr bwMode="auto">
            <a:xfrm flipV="1">
              <a:off x="2880" y="3600"/>
              <a:ext cx="1824" cy="0"/>
            </a:xfrm>
            <a:prstGeom prst="line">
              <a:avLst/>
            </a:prstGeom>
            <a:noFill/>
            <a:ln w="28575">
              <a:solidFill>
                <a:srgbClr val="400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296" y="3792"/>
              <a:ext cx="3264" cy="144"/>
              <a:chOff x="1296" y="3792"/>
              <a:chExt cx="3264" cy="144"/>
            </a:xfrm>
          </p:grpSpPr>
          <p:sp>
            <p:nvSpPr>
              <p:cNvPr id="80921" name="Line 19"/>
              <p:cNvSpPr>
                <a:spLocks noChangeShapeType="1"/>
              </p:cNvSpPr>
              <p:nvPr/>
            </p:nvSpPr>
            <p:spPr bwMode="auto">
              <a:xfrm flipV="1">
                <a:off x="3264" y="3792"/>
                <a:ext cx="1296" cy="0"/>
              </a:xfrm>
              <a:prstGeom prst="line">
                <a:avLst/>
              </a:prstGeom>
              <a:noFill/>
              <a:ln w="28575">
                <a:solidFill>
                  <a:srgbClr val="40008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922" name="Line 20"/>
              <p:cNvSpPr>
                <a:spLocks noChangeShapeType="1"/>
              </p:cNvSpPr>
              <p:nvPr/>
            </p:nvSpPr>
            <p:spPr bwMode="auto">
              <a:xfrm flipV="1">
                <a:off x="1296" y="3936"/>
                <a:ext cx="384" cy="0"/>
              </a:xfrm>
              <a:prstGeom prst="line">
                <a:avLst/>
              </a:prstGeom>
              <a:noFill/>
              <a:ln w="28575">
                <a:solidFill>
                  <a:srgbClr val="40008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0920" name="Line 21"/>
            <p:cNvSpPr>
              <a:spLocks noChangeShapeType="1"/>
            </p:cNvSpPr>
            <p:nvPr/>
          </p:nvSpPr>
          <p:spPr bwMode="auto">
            <a:xfrm flipV="1">
              <a:off x="2880" y="3936"/>
              <a:ext cx="672" cy="0"/>
            </a:xfrm>
            <a:prstGeom prst="line">
              <a:avLst/>
            </a:prstGeom>
            <a:noFill/>
            <a:ln w="28575">
              <a:solidFill>
                <a:srgbClr val="400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212725" y="2982913"/>
            <a:ext cx="1616075" cy="179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chemeClr val="tx2"/>
                </a:solidFill>
                <a:latin typeface="Times New Roman" pitchFamily="-105" charset="0"/>
              </a:rPr>
              <a:t>Sometimes the main idea isn’t explicitly written in the paragraph.  If students highlight key words, give it to them.</a:t>
            </a:r>
          </a:p>
        </p:txBody>
      </p:sp>
      <p:sp>
        <p:nvSpPr>
          <p:cNvPr id="184343" name="Rectangle 23"/>
          <p:cNvSpPr>
            <a:spLocks noChangeArrowheads="1"/>
          </p:cNvSpPr>
          <p:nvPr/>
        </p:nvSpPr>
        <p:spPr bwMode="auto">
          <a:xfrm>
            <a:off x="1981200" y="3352800"/>
            <a:ext cx="1295400" cy="152400"/>
          </a:xfrm>
          <a:prstGeom prst="rect">
            <a:avLst/>
          </a:prstGeom>
          <a:solidFill>
            <a:srgbClr val="FFFF66">
              <a:alpha val="50195"/>
            </a:srgbClr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4" name="Rectangle 24"/>
          <p:cNvSpPr>
            <a:spLocks noChangeArrowheads="1"/>
          </p:cNvSpPr>
          <p:nvPr/>
        </p:nvSpPr>
        <p:spPr bwMode="auto">
          <a:xfrm>
            <a:off x="5486400" y="3657600"/>
            <a:ext cx="762000" cy="152400"/>
          </a:xfrm>
          <a:prstGeom prst="rect">
            <a:avLst/>
          </a:prstGeom>
          <a:solidFill>
            <a:srgbClr val="FFFF66">
              <a:alpha val="50195"/>
            </a:srgbClr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5" name="Rectangle 25"/>
          <p:cNvSpPr>
            <a:spLocks noChangeArrowheads="1"/>
          </p:cNvSpPr>
          <p:nvPr/>
        </p:nvSpPr>
        <p:spPr bwMode="auto">
          <a:xfrm>
            <a:off x="2895600" y="4191000"/>
            <a:ext cx="762000" cy="152400"/>
          </a:xfrm>
          <a:prstGeom prst="rect">
            <a:avLst/>
          </a:prstGeom>
          <a:solidFill>
            <a:srgbClr val="FFFF66">
              <a:alpha val="50195"/>
            </a:srgbClr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6" name="Line 26"/>
          <p:cNvSpPr>
            <a:spLocks noChangeShapeType="1"/>
          </p:cNvSpPr>
          <p:nvPr/>
        </p:nvSpPr>
        <p:spPr bwMode="auto">
          <a:xfrm flipV="1">
            <a:off x="2209800" y="4114800"/>
            <a:ext cx="1447800" cy="0"/>
          </a:xfrm>
          <a:prstGeom prst="line">
            <a:avLst/>
          </a:prstGeom>
          <a:noFill/>
          <a:ln w="28575">
            <a:solidFill>
              <a:srgbClr val="40008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7" name="Line 27"/>
          <p:cNvSpPr>
            <a:spLocks noChangeShapeType="1"/>
          </p:cNvSpPr>
          <p:nvPr/>
        </p:nvSpPr>
        <p:spPr bwMode="auto">
          <a:xfrm flipV="1">
            <a:off x="4114800" y="4114800"/>
            <a:ext cx="2362200" cy="0"/>
          </a:xfrm>
          <a:prstGeom prst="line">
            <a:avLst/>
          </a:prstGeom>
          <a:noFill/>
          <a:ln w="28575">
            <a:solidFill>
              <a:srgbClr val="40008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8" name="Line 28"/>
          <p:cNvSpPr>
            <a:spLocks noChangeShapeType="1"/>
          </p:cNvSpPr>
          <p:nvPr/>
        </p:nvSpPr>
        <p:spPr bwMode="auto">
          <a:xfrm flipV="1">
            <a:off x="4648200" y="4343400"/>
            <a:ext cx="1676400" cy="0"/>
          </a:xfrm>
          <a:prstGeom prst="line">
            <a:avLst/>
          </a:prstGeom>
          <a:noFill/>
          <a:ln w="28575">
            <a:solidFill>
              <a:srgbClr val="40008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7696200" y="2971800"/>
            <a:ext cx="1447800" cy="1581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chemeClr val="tx2"/>
                </a:solidFill>
                <a:latin typeface="Times New Roman" pitchFamily="-105" charset="0"/>
              </a:rPr>
              <a:t>There will be times when it is easier to find the main idea, and times when it is easier to find details.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304800" y="4953000"/>
            <a:ext cx="1616075" cy="1155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400" b="1">
                <a:solidFill>
                  <a:schemeClr val="tx2"/>
                </a:solidFill>
                <a:latin typeface="Times New Roman" pitchFamily="-105" charset="0"/>
              </a:rPr>
              <a:t>Once in a while the main idea will be explicitly stated in the first sentence!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2725" y="548797"/>
            <a:ext cx="505267" cy="19851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00" b="1" dirty="0" smtClean="0"/>
              <a:t>R</a:t>
            </a:r>
          </a:p>
          <a:p>
            <a:r>
              <a:rPr lang="en-US" sz="4100" b="1" dirty="0" smtClean="0"/>
              <a:t>A</a:t>
            </a:r>
          </a:p>
          <a:p>
            <a:r>
              <a:rPr lang="en-US" sz="4100" b="1" dirty="0" smtClean="0"/>
              <a:t>P</a:t>
            </a:r>
            <a:endParaRPr lang="en-US" sz="41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8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6" grpId="0" animBg="1"/>
      <p:bldP spid="184327" grpId="0" animBg="1"/>
      <p:bldP spid="184331" grpId="0" animBg="1"/>
      <p:bldP spid="184332" grpId="0" animBg="1"/>
      <p:bldP spid="184342" grpId="0" animBg="1" autoUpdateAnimBg="0"/>
      <p:bldP spid="184343" grpId="0" animBg="1"/>
      <p:bldP spid="184344" grpId="0" animBg="1"/>
      <p:bldP spid="184345" grpId="0" animBg="1"/>
      <p:bldP spid="184346" grpId="0" animBg="1"/>
      <p:bldP spid="184347" grpId="0" animBg="1"/>
      <p:bldP spid="184348" grpId="0" animBg="1"/>
      <p:bldP spid="184349" grpId="0" animBg="1" autoUpdateAnimBg="0"/>
      <p:bldP spid="184350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298</Words>
  <Application>Microsoft Macintosh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Model Passage for Paraphrasing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Passage for Paraphrasing</dc:title>
  <dc:creator>Pam Leitzell</dc:creator>
  <cp:lastModifiedBy>Pam Leitzell</cp:lastModifiedBy>
  <cp:revision>1</cp:revision>
  <dcterms:created xsi:type="dcterms:W3CDTF">2018-11-07T15:33:38Z</dcterms:created>
  <dcterms:modified xsi:type="dcterms:W3CDTF">2018-11-07T15:38:17Z</dcterms:modified>
</cp:coreProperties>
</file>