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2" r:id="rId2"/>
    <p:sldId id="333" r:id="rId3"/>
    <p:sldId id="334" r:id="rId4"/>
    <p:sldId id="335" r:id="rId5"/>
    <p:sldId id="336" r:id="rId6"/>
    <p:sldId id="337" r:id="rId7"/>
    <p:sldId id="340" r:id="rId8"/>
    <p:sldId id="342" r:id="rId9"/>
    <p:sldId id="343" r:id="rId10"/>
    <p:sldId id="344" r:id="rId11"/>
    <p:sldId id="341" r:id="rId12"/>
    <p:sldId id="345" r:id="rId13"/>
    <p:sldId id="346" r:id="rId14"/>
    <p:sldId id="378" r:id="rId15"/>
    <p:sldId id="338" r:id="rId16"/>
    <p:sldId id="339" r:id="rId17"/>
    <p:sldId id="347" r:id="rId18"/>
    <p:sldId id="350" r:id="rId19"/>
    <p:sldId id="348" r:id="rId20"/>
    <p:sldId id="349" r:id="rId21"/>
    <p:sldId id="351" r:id="rId22"/>
    <p:sldId id="379" r:id="rId23"/>
    <p:sldId id="352" r:id="rId24"/>
    <p:sldId id="353" r:id="rId25"/>
    <p:sldId id="354" r:id="rId26"/>
    <p:sldId id="355" r:id="rId27"/>
    <p:sldId id="357" r:id="rId28"/>
    <p:sldId id="359" r:id="rId29"/>
    <p:sldId id="361" r:id="rId30"/>
    <p:sldId id="362" r:id="rId31"/>
    <p:sldId id="363" r:id="rId32"/>
    <p:sldId id="380" r:id="rId33"/>
    <p:sldId id="364" r:id="rId34"/>
    <p:sldId id="365" r:id="rId35"/>
    <p:sldId id="367" r:id="rId36"/>
    <p:sldId id="366" r:id="rId37"/>
    <p:sldId id="368" r:id="rId38"/>
    <p:sldId id="369" r:id="rId39"/>
    <p:sldId id="381" r:id="rId40"/>
    <p:sldId id="371" r:id="rId41"/>
    <p:sldId id="370" r:id="rId42"/>
    <p:sldId id="372" r:id="rId43"/>
    <p:sldId id="373" r:id="rId44"/>
    <p:sldId id="374" r:id="rId45"/>
    <p:sldId id="375" r:id="rId46"/>
    <p:sldId id="376" r:id="rId47"/>
    <p:sldId id="382" r:id="rId48"/>
    <p:sldId id="37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516F-654F-5346-856A-B8D1BD42B57B}" type="datetimeFigureOut">
              <a:rPr lang="en-US" smtClean="0"/>
              <a:pPr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D31B7-ABC5-4345-B180-00031BB94B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8051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1125E-F056-9F4E-A20A-126A8C052BB1}" type="datetimeFigureOut">
              <a:rPr lang="en-US" smtClean="0"/>
              <a:pPr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7D1DF-54D0-7C40-AED8-3A5C98B03C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5317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9704" y="6437411"/>
            <a:ext cx="1071097" cy="365125"/>
          </a:xfrm>
        </p:spPr>
        <p:txBody>
          <a:bodyPr/>
          <a:lstStyle>
            <a:lvl1pPr>
              <a:defRPr sz="1000"/>
            </a:lvl1pPr>
          </a:lstStyle>
          <a:p>
            <a:fld id="{830ECFED-FD88-7440-BE0D-DAC959A01C3D}" type="datetime1">
              <a:rPr lang="en-US" smtClean="0"/>
              <a:pPr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7248" y="6396881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202E3643-EB1A-A34D-BF05-129A3150A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179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28F0-9BF8-304A-85CB-984738FE062B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20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8EF03-949D-6D47-A5AB-FA80BF17C276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69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AB2E-3B0D-284F-8A84-8B0EB699AC8B}" type="datetime1">
              <a:rPr lang="en-US" smtClean="0"/>
              <a:pPr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44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6665-2563-494C-9389-703AA57E2A4A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15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6AAA-E829-684E-8AC0-91842CFFAAE1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31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C1-470D-7D43-992E-CD6AD20F6165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54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75319-C224-8448-8515-D9958E70DB67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81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D4CF-0FAE-5040-B144-9B01EFE73017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938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AC41-B73C-B947-8C7D-0EBFCF008472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956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E555-9F6B-2C49-82CD-954A50F3CD38}" type="datetime1">
              <a:rPr lang="en-US" smtClean="0"/>
              <a:pPr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E3643-EB1A-A34D-BF05-129A3150A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972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80EB-729C-9B46-8A3B-31A62457A951}" type="datetime1">
              <a:rPr lang="en-US" smtClean="0"/>
              <a:pPr/>
              <a:t>10/27/17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724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E3643-EB1A-A34D-BF05-129A3150AC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/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188327" y="6356350"/>
            <a:ext cx="2229476" cy="36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076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9141"/>
            <a:ext cx="7772400" cy="716028"/>
          </a:xfrm>
        </p:spPr>
        <p:txBody>
          <a:bodyPr>
            <a:noAutofit/>
          </a:bodyPr>
          <a:lstStyle/>
          <a:p>
            <a:r>
              <a:rPr lang="en-US" sz="5300" b="1" dirty="0" smtClean="0">
                <a:solidFill>
                  <a:schemeClr val="accent2"/>
                </a:solidFill>
              </a:rPr>
              <a:t>The Inference Strategy</a:t>
            </a:r>
            <a:endParaRPr lang="en-US" sz="5300" b="1" dirty="0">
              <a:solidFill>
                <a:schemeClr val="accent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905169"/>
            <a:ext cx="6400800" cy="17526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ill help you understand what you read.</a:t>
            </a:r>
            <a:endParaRPr lang="en-US" dirty="0"/>
          </a:p>
        </p:txBody>
      </p:sp>
      <p:pic>
        <p:nvPicPr>
          <p:cNvPr id="6" name="Picture 5" descr="girl_reading_thi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98" y="1932937"/>
            <a:ext cx="7303629" cy="4265319"/>
          </a:xfrm>
          <a:prstGeom prst="rect">
            <a:avLst/>
          </a:prstGeom>
        </p:spPr>
      </p:pic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types of questions altogether.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900" b="1" dirty="0" smtClean="0">
                <a:solidFill>
                  <a:srgbClr val="FF0000"/>
                </a:solidFill>
              </a:rPr>
              <a:t>Factual</a:t>
            </a:r>
          </a:p>
          <a:p>
            <a:pPr algn="ctr"/>
            <a:r>
              <a:rPr lang="en-US" sz="5900" b="1" dirty="0" smtClean="0">
                <a:solidFill>
                  <a:srgbClr val="FF0000"/>
                </a:solidFill>
              </a:rPr>
              <a:t>Big Picture</a:t>
            </a:r>
          </a:p>
          <a:p>
            <a:pPr algn="ctr"/>
            <a:r>
              <a:rPr lang="en-US" sz="5900" b="1" dirty="0" smtClean="0">
                <a:solidFill>
                  <a:srgbClr val="FF0000"/>
                </a:solidFill>
              </a:rPr>
              <a:t>Predicting</a:t>
            </a:r>
          </a:p>
          <a:p>
            <a:pPr algn="ctr"/>
            <a:r>
              <a:rPr lang="en-US" sz="5900" b="1" dirty="0" smtClean="0">
                <a:solidFill>
                  <a:srgbClr val="FF0000"/>
                </a:solidFill>
              </a:rPr>
              <a:t>Clarifying</a:t>
            </a:r>
            <a:endParaRPr lang="en-US" sz="59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5" name="Picture 4" descr="f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1280160" cy="128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Step:</a:t>
            </a:r>
            <a:br>
              <a:rPr lang="en-US" dirty="0" smtClean="0"/>
            </a:br>
            <a:r>
              <a:rPr lang="en-US" sz="4444" b="1" dirty="0" smtClean="0">
                <a:solidFill>
                  <a:srgbClr val="FF0000"/>
                </a:solidFill>
              </a:rPr>
              <a:t>F</a:t>
            </a:r>
            <a:r>
              <a:rPr lang="en-US" sz="3556" dirty="0" smtClean="0"/>
              <a:t>ind the clues.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34" y="1600201"/>
            <a:ext cx="8873767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Look for clues to help answer the questions.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8" name="Picture 7" descr="search-magnif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25" y="2059540"/>
            <a:ext cx="4112635" cy="3084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Fourth Step:</a:t>
            </a:r>
            <a:br>
              <a:rPr lang="en-US" dirty="0" smtClean="0"/>
            </a:br>
            <a:r>
              <a:rPr lang="en-US" sz="4444" b="1" dirty="0" smtClean="0">
                <a:solidFill>
                  <a:srgbClr val="FF0000"/>
                </a:solidFill>
              </a:rPr>
              <a:t>E</a:t>
            </a:r>
            <a:r>
              <a:rPr lang="en-US" sz="3200" b="1" dirty="0" smtClean="0"/>
              <a:t>xplore any supporting details.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34" y="1600201"/>
            <a:ext cx="8873767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Look for more details to support your answer.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7" name="Picture 6" descr="eyeglas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443" y="1600200"/>
            <a:ext cx="4694027" cy="2955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3472" y="3165807"/>
            <a:ext cx="77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Keep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68049" y="3165807"/>
            <a:ext cx="106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Looking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Fifth Step:</a:t>
            </a:r>
            <a:br>
              <a:rPr lang="en-US" dirty="0" smtClean="0"/>
            </a:br>
            <a:r>
              <a:rPr lang="en-US" sz="4444" b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>
                <a:solidFill>
                  <a:srgbClr val="000000"/>
                </a:solidFill>
              </a:rPr>
              <a:t>eturn to the question.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34" y="1600201"/>
            <a:ext cx="8873767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Remember to answer the question!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8" name="Picture 7" descr="road to question 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396" y="1600201"/>
            <a:ext cx="6447819" cy="333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Note Sheet #1</a:t>
            </a:r>
            <a:br>
              <a:rPr lang="en-US" dirty="0" smtClean="0"/>
            </a:br>
            <a:r>
              <a:rPr lang="en-US" dirty="0" smtClean="0"/>
              <a:t>Now Practice 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Factual and </a:t>
            </a:r>
            <a:br>
              <a:rPr lang="en-US" dirty="0" smtClean="0"/>
            </a:br>
            <a:r>
              <a:rPr lang="en-US" dirty="0" smtClean="0"/>
              <a:t>Think and Seek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121" y="2715506"/>
            <a:ext cx="4729073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Factual Question will have an answer that is </a:t>
            </a:r>
            <a:r>
              <a:rPr lang="en-US" b="1" dirty="0" smtClean="0">
                <a:solidFill>
                  <a:srgbClr val="FF0000"/>
                </a:solidFill>
              </a:rPr>
              <a:t>right there </a:t>
            </a:r>
            <a:r>
              <a:rPr lang="en-US" dirty="0" smtClean="0"/>
              <a:t>in the passage.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5" name="Picture 4" descr="Finger-pointing-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948371"/>
            <a:ext cx="4182767" cy="2509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7014" y="2086596"/>
            <a:ext cx="77859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FACT is something that is </a:t>
            </a:r>
            <a:r>
              <a:rPr lang="en-US" sz="3200" b="1" dirty="0" smtClean="0">
                <a:solidFill>
                  <a:srgbClr val="FF0000"/>
                </a:solidFill>
              </a:rPr>
              <a:t>true </a:t>
            </a:r>
            <a:r>
              <a:rPr lang="en-US" sz="3200" dirty="0" smtClean="0"/>
              <a:t>or </a:t>
            </a:r>
            <a:r>
              <a:rPr lang="en-US" sz="3200" b="1" dirty="0" smtClean="0">
                <a:solidFill>
                  <a:srgbClr val="FF0000"/>
                </a:solidFill>
              </a:rPr>
              <a:t>real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Factual Question </a:t>
            </a:r>
            <a:br>
              <a:rPr lang="en-US" dirty="0" smtClean="0"/>
            </a:br>
            <a:r>
              <a:rPr lang="en-US" dirty="0" smtClean="0"/>
              <a:t>may begin with words like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5966"/>
            <a:ext cx="8229600" cy="3613308"/>
          </a:xfrm>
        </p:spPr>
        <p:txBody>
          <a:bodyPr/>
          <a:lstStyle/>
          <a:p>
            <a:pPr algn="ctr"/>
            <a:r>
              <a:rPr lang="en-US" dirty="0" smtClean="0"/>
              <a:t>Who</a:t>
            </a:r>
          </a:p>
          <a:p>
            <a:pPr algn="ctr"/>
            <a:r>
              <a:rPr lang="en-US" dirty="0" smtClean="0"/>
              <a:t>What </a:t>
            </a:r>
          </a:p>
          <a:p>
            <a:pPr algn="ctr"/>
            <a:r>
              <a:rPr lang="en-US" dirty="0" smtClean="0"/>
              <a:t>Where</a:t>
            </a:r>
          </a:p>
          <a:p>
            <a:pPr algn="ctr"/>
            <a:r>
              <a:rPr lang="en-US" dirty="0" smtClean="0"/>
              <a:t>When</a:t>
            </a:r>
          </a:p>
          <a:p>
            <a:pPr algn="ctr"/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3760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Factual questions will always ask for something </a:t>
            </a:r>
          </a:p>
          <a:p>
            <a:pPr algn="ctr"/>
            <a:r>
              <a:rPr lang="en-US" sz="2700" dirty="0" smtClean="0"/>
              <a:t>that is </a:t>
            </a:r>
            <a:r>
              <a:rPr lang="en-US" sz="2700" b="1" dirty="0" smtClean="0">
                <a:solidFill>
                  <a:srgbClr val="FF0000"/>
                </a:solidFill>
              </a:rPr>
              <a:t>right there </a:t>
            </a:r>
            <a:r>
              <a:rPr lang="en-US" sz="2700" dirty="0" smtClean="0"/>
              <a:t>in the passage.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Attending to </a:t>
            </a:r>
            <a:r>
              <a:rPr lang="en-US" b="1" dirty="0" smtClean="0">
                <a:solidFill>
                  <a:srgbClr val="FF0000"/>
                </a:solidFill>
              </a:rPr>
              <a:t>facts </a:t>
            </a:r>
            <a:r>
              <a:rPr lang="en-US" dirty="0" smtClean="0"/>
              <a:t>in a passage will help you be a better reader.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7" name="Content Placeholder 6" descr="girl reading book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436" r="-9436"/>
          <a:stretch>
            <a:fillRect/>
          </a:stretch>
        </p:blipFill>
        <p:spPr>
          <a:xfrm>
            <a:off x="1254387" y="1775899"/>
            <a:ext cx="6730991" cy="3701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answer a factual question,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3"/>
            <a:ext cx="8229600" cy="4525963"/>
          </a:xfrm>
        </p:spPr>
        <p:txBody>
          <a:bodyPr/>
          <a:lstStyle/>
          <a:p>
            <a:r>
              <a:rPr lang="en-US" dirty="0" smtClean="0"/>
              <a:t>Make sure that the answer you choose is the </a:t>
            </a:r>
            <a:r>
              <a:rPr lang="en-US" b="1" dirty="0" smtClean="0">
                <a:solidFill>
                  <a:srgbClr val="FF0000"/>
                </a:solidFill>
              </a:rPr>
              <a:t>same as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directly </a:t>
            </a:r>
            <a:r>
              <a:rPr lang="en-US" dirty="0" smtClean="0"/>
              <a:t>related to the information in the passage.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you read a factual question,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987"/>
            <a:ext cx="8229600" cy="2452792"/>
          </a:xfrm>
        </p:spPr>
        <p:txBody>
          <a:bodyPr/>
          <a:lstStyle/>
          <a:p>
            <a:r>
              <a:rPr lang="en-US" dirty="0" smtClean="0"/>
              <a:t>Be sure to attend to </a:t>
            </a:r>
            <a:r>
              <a:rPr lang="en-US" b="1" dirty="0" smtClean="0">
                <a:solidFill>
                  <a:srgbClr val="FF0000"/>
                </a:solidFill>
              </a:rPr>
              <a:t>key words </a:t>
            </a:r>
            <a:r>
              <a:rPr lang="en-US" dirty="0" smtClean="0"/>
              <a:t>in the question, so you know what clues to look for while you are reading,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800" b="1" dirty="0" smtClean="0"/>
              <a:t>What does infer mean?</a:t>
            </a:r>
            <a:endParaRPr lang="en-US" sz="5800" b="1" dirty="0"/>
          </a:p>
        </p:txBody>
      </p:sp>
      <p:pic>
        <p:nvPicPr>
          <p:cNvPr id="4" name="Picture 3" descr="archeolog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93" y="1850868"/>
            <a:ext cx="2091209" cy="3157726"/>
          </a:xfrm>
          <a:prstGeom prst="rect">
            <a:avLst/>
          </a:prstGeom>
        </p:spPr>
      </p:pic>
      <p:pic>
        <p:nvPicPr>
          <p:cNvPr id="5" name="Picture 4" descr="group-of-scientists-labora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91" y="4115622"/>
            <a:ext cx="2700063" cy="1822542"/>
          </a:xfrm>
          <a:prstGeom prst="rect">
            <a:avLst/>
          </a:prstGeom>
        </p:spPr>
      </p:pic>
      <p:pic>
        <p:nvPicPr>
          <p:cNvPr id="6" name="Picture 5" descr="crime-scene-investiga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046" y="1566312"/>
            <a:ext cx="2629287" cy="1882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793" y="5008593"/>
            <a:ext cx="229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Archeologists do it.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2314" y="5938164"/>
            <a:ext cx="179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Scientists do it.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5538" y="3449011"/>
            <a:ext cx="330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Crime scene investigators do it.</a:t>
            </a:r>
            <a:endParaRPr lang="en-US" dirty="0"/>
          </a:p>
        </p:txBody>
      </p:sp>
      <p:pic>
        <p:nvPicPr>
          <p:cNvPr id="11" name="Picture 10" descr="Judge Jud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752" y="2449682"/>
            <a:ext cx="2666747" cy="19986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43178" y="4448338"/>
            <a:ext cx="161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Judges do it.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you read a factual question,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006"/>
            <a:ext cx="8229600" cy="2277162"/>
          </a:xfrm>
        </p:spPr>
        <p:txBody>
          <a:bodyPr/>
          <a:lstStyle/>
          <a:p>
            <a:r>
              <a:rPr lang="en-US" dirty="0" smtClean="0"/>
              <a:t>You need to look for </a:t>
            </a:r>
            <a:r>
              <a:rPr lang="en-US" b="1" dirty="0" smtClean="0">
                <a:solidFill>
                  <a:srgbClr val="FF0000"/>
                </a:solidFill>
              </a:rPr>
              <a:t>key words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clues </a:t>
            </a:r>
            <a:r>
              <a:rPr lang="en-US" dirty="0" smtClean="0"/>
              <a:t>that are in the passage to help you answer correctly.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000000"/>
                </a:solidFill>
              </a:rPr>
              <a:t>The </a:t>
            </a:r>
            <a:r>
              <a:rPr lang="en-US" sz="3800" b="1" dirty="0" smtClean="0">
                <a:solidFill>
                  <a:srgbClr val="FF0000"/>
                </a:solidFill>
              </a:rPr>
              <a:t>Steps </a:t>
            </a:r>
            <a:r>
              <a:rPr lang="en-US" sz="3800" b="1" dirty="0" smtClean="0"/>
              <a:t>of the Inference Strategy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 with the questions and passage.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ote what you know.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ind the clues.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xplore any supporting details.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eturn to the questions</a:t>
            </a:r>
            <a:endParaRPr lang="en-US" dirty="0"/>
          </a:p>
        </p:txBody>
      </p:sp>
      <p:sp>
        <p:nvSpPr>
          <p:cNvPr id="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Note Sheet #2</a:t>
            </a:r>
            <a:br>
              <a:rPr lang="en-US" dirty="0" smtClean="0"/>
            </a:br>
            <a:r>
              <a:rPr lang="en-US" dirty="0" smtClean="0"/>
              <a:t>Now Practice 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Factual Questions and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Think and Seek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121" y="3163853"/>
            <a:ext cx="4729073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Big Picture - </a:t>
            </a:r>
            <a:r>
              <a:rPr lang="en-US" sz="4000" b="1" dirty="0" smtClean="0">
                <a:solidFill>
                  <a:srgbClr val="FF0000"/>
                </a:solidFill>
              </a:rPr>
              <a:t>B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2086596"/>
            <a:ext cx="85683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first type of Think and Seek Question is:</a:t>
            </a:r>
          </a:p>
          <a:p>
            <a:endParaRPr lang="en-US" dirty="0"/>
          </a:p>
        </p:txBody>
      </p:sp>
      <p:pic>
        <p:nvPicPr>
          <p:cNvPr id="7" name="Picture 6" descr="The_Big_Pictur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29" y="3163852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Big Picture Question</a:t>
            </a:r>
            <a:br>
              <a:rPr lang="en-US" dirty="0" smtClean="0"/>
            </a:br>
            <a:r>
              <a:rPr lang="en-US" dirty="0" smtClean="0"/>
              <a:t>will ask for the</a:t>
            </a:r>
            <a:endParaRPr lang="en-US" dirty="0"/>
          </a:p>
        </p:txBody>
      </p:sp>
      <p:pic>
        <p:nvPicPr>
          <p:cNvPr id="5" name="Content Placeholder 4" descr="MainIdeaTitl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7431" b="-7431"/>
          <a:stretch>
            <a:fillRect/>
          </a:stretch>
        </p:blipFill>
        <p:spPr>
          <a:xfrm>
            <a:off x="457200" y="1600201"/>
            <a:ext cx="8229600" cy="31958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650" y="5187831"/>
            <a:ext cx="8968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It may also ask for a summary or information on setting and tone.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words in Big Picture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8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Main idea</a:t>
            </a:r>
          </a:p>
          <a:p>
            <a:pPr algn="ctr"/>
            <a:r>
              <a:rPr lang="en-US" dirty="0" smtClean="0"/>
              <a:t>Purpose</a:t>
            </a:r>
          </a:p>
          <a:p>
            <a:pPr algn="ctr"/>
            <a:r>
              <a:rPr lang="en-US" dirty="0" smtClean="0"/>
              <a:t>Summary</a:t>
            </a:r>
          </a:p>
          <a:p>
            <a:pPr algn="ctr"/>
            <a:r>
              <a:rPr lang="en-US" dirty="0" smtClean="0"/>
              <a:t>Message</a:t>
            </a:r>
          </a:p>
          <a:p>
            <a:pPr algn="ctr"/>
            <a:r>
              <a:rPr lang="en-US" dirty="0" smtClean="0"/>
              <a:t>Theme</a:t>
            </a:r>
          </a:p>
          <a:p>
            <a:pPr algn="ctr"/>
            <a:r>
              <a:rPr lang="en-US" dirty="0" smtClean="0"/>
              <a:t>Setting</a:t>
            </a:r>
          </a:p>
          <a:p>
            <a:pPr algn="ctr"/>
            <a:r>
              <a:rPr lang="en-US" dirty="0" smtClean="0"/>
              <a:t>Tone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769"/>
            <a:ext cx="8229600" cy="1143000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rgbClr val="FF0000"/>
                </a:solidFill>
              </a:rPr>
              <a:t>Main Idea</a:t>
            </a:r>
            <a:endParaRPr lang="en-US" sz="5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7770"/>
            <a:ext cx="8229600" cy="1221246"/>
          </a:xfrm>
        </p:spPr>
        <p:txBody>
          <a:bodyPr/>
          <a:lstStyle/>
          <a:p>
            <a:r>
              <a:rPr lang="en-US" dirty="0" smtClean="0"/>
              <a:t>The big idea in a paragraph or passage.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748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Purpose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539352"/>
            <a:ext cx="8229600" cy="2688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Author’s reason for writing the passage.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>
                <a:solidFill>
                  <a:srgbClr val="FF0000"/>
                </a:solidFill>
              </a:rPr>
              <a:t>Summary</a:t>
            </a:r>
            <a:endParaRPr lang="en-US" sz="5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378926"/>
          </a:xfrm>
        </p:spPr>
        <p:txBody>
          <a:bodyPr/>
          <a:lstStyle/>
          <a:p>
            <a:r>
              <a:rPr lang="en-US" dirty="0" smtClean="0"/>
              <a:t>A short statement that tells about a long passage.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7965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Message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933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author’s communication in writing to the reader.  What the author wants the reader to know or understand.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>
                <a:solidFill>
                  <a:srgbClr val="FF0000"/>
                </a:solidFill>
              </a:rPr>
              <a:t>Theme</a:t>
            </a:r>
            <a:endParaRPr lang="en-US" sz="5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1514026"/>
          </a:xfrm>
        </p:spPr>
        <p:txBody>
          <a:bodyPr/>
          <a:lstStyle/>
          <a:p>
            <a:r>
              <a:rPr lang="en-US" dirty="0" smtClean="0"/>
              <a:t>Another word for “message” or what the author wants the reader to know.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93166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Setting</a:t>
            </a:r>
            <a:endParaRPr kumimoji="0" lang="en-US" sz="5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74666"/>
            <a:ext cx="8229600" cy="315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place in which the story is located.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00" dirty="0" smtClean="0">
                <a:solidFill>
                  <a:srgbClr val="FF0000"/>
                </a:solidFill>
              </a:rPr>
              <a:t>Tone</a:t>
            </a:r>
            <a:endParaRPr lang="en-US" sz="5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8"/>
            <a:ext cx="8229600" cy="4525963"/>
          </a:xfrm>
        </p:spPr>
        <p:txBody>
          <a:bodyPr/>
          <a:lstStyle/>
          <a:p>
            <a:r>
              <a:rPr lang="en-US" dirty="0" smtClean="0"/>
              <a:t>The feeling of the passage.  The emotions the author is expressing through the use of certain words like adjectives and adverbs.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900" b="1" dirty="0" smtClean="0"/>
              <a:t>Good Readers do it!</a:t>
            </a:r>
            <a:endParaRPr lang="en-US" sz="5900" b="1" dirty="0"/>
          </a:p>
        </p:txBody>
      </p:sp>
      <p:pic>
        <p:nvPicPr>
          <p:cNvPr id="5" name="Picture 4" descr="Reading_tee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53" y="1417639"/>
            <a:ext cx="5380959" cy="3392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442" y="4809981"/>
            <a:ext cx="80653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Infer means to </a:t>
            </a:r>
            <a:r>
              <a:rPr lang="en-US" sz="2600" b="1" dirty="0" smtClean="0">
                <a:solidFill>
                  <a:srgbClr val="C0504D"/>
                </a:solidFill>
              </a:rPr>
              <a:t>make a conclusion or guess </a:t>
            </a:r>
            <a:r>
              <a:rPr lang="en-US" sz="2600" b="1" dirty="0" smtClean="0"/>
              <a:t>about something </a:t>
            </a:r>
          </a:p>
          <a:p>
            <a:pPr algn="ctr"/>
            <a:r>
              <a:rPr lang="en-US" sz="2600" b="1" dirty="0" smtClean="0"/>
              <a:t>based on </a:t>
            </a:r>
            <a:r>
              <a:rPr lang="en-US" sz="2600" b="1" dirty="0" smtClean="0">
                <a:solidFill>
                  <a:srgbClr val="C0504D"/>
                </a:solidFill>
              </a:rPr>
              <a:t>hints or facts </a:t>
            </a:r>
            <a:r>
              <a:rPr lang="en-US" sz="2600" b="1" dirty="0" smtClean="0"/>
              <a:t>that you have learned.</a:t>
            </a:r>
            <a:endParaRPr lang="en-US" sz="2600" b="1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3 reasons authors write: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376" y="2283186"/>
            <a:ext cx="3025424" cy="3289069"/>
          </a:xfrm>
        </p:spPr>
        <p:txBody>
          <a:bodyPr/>
          <a:lstStyle/>
          <a:p>
            <a:r>
              <a:rPr lang="en-US" dirty="0" smtClean="0"/>
              <a:t>Inform</a:t>
            </a:r>
          </a:p>
          <a:p>
            <a:r>
              <a:rPr lang="en-US" dirty="0" smtClean="0"/>
              <a:t>Entertain</a:t>
            </a:r>
          </a:p>
          <a:p>
            <a:r>
              <a:rPr lang="en-US" dirty="0" smtClean="0"/>
              <a:t>Persuade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5" name="Picture 4" descr="writers-and-auth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24" y="2094046"/>
            <a:ext cx="3938600" cy="2628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000000"/>
                </a:solidFill>
              </a:rPr>
              <a:t>The </a:t>
            </a:r>
            <a:r>
              <a:rPr lang="en-US" sz="3800" b="1" dirty="0" smtClean="0">
                <a:solidFill>
                  <a:srgbClr val="FF0000"/>
                </a:solidFill>
              </a:rPr>
              <a:t>Steps </a:t>
            </a:r>
            <a:r>
              <a:rPr lang="en-US" sz="3800" b="1" dirty="0" smtClean="0"/>
              <a:t>of the Inference Strategy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 with the questions and passage.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ote what you know.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ind the clues.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xplore any supporting details.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eturn to the questions</a:t>
            </a:r>
            <a:endParaRPr lang="en-US" dirty="0"/>
          </a:p>
        </p:txBody>
      </p:sp>
      <p:sp>
        <p:nvSpPr>
          <p:cNvPr id="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Notes Sheet #3</a:t>
            </a:r>
            <a:br>
              <a:rPr lang="en-US" dirty="0" smtClean="0"/>
            </a:br>
            <a:r>
              <a:rPr lang="en-US" dirty="0" smtClean="0"/>
              <a:t>Now Practice Lesson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Factual Questions and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Think and Seek </a:t>
            </a: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121" y="3163853"/>
            <a:ext cx="4729073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4000" dirty="0" smtClean="0"/>
              <a:t>Predicting- </a:t>
            </a:r>
            <a:r>
              <a:rPr lang="en-US" sz="4000" b="1" dirty="0" smtClean="0">
                <a:solidFill>
                  <a:srgbClr val="FF0000"/>
                </a:solidFill>
              </a:rPr>
              <a:t>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2086597"/>
            <a:ext cx="8233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/>
              <a:t>The first type of Think and Seek Question is </a:t>
            </a:r>
          </a:p>
          <a:p>
            <a:r>
              <a:rPr lang="en-US" sz="3100" dirty="0" smtClean="0"/>
              <a:t>Big Picture.  The second type is </a:t>
            </a:r>
            <a:r>
              <a:rPr lang="en-US" sz="3100" b="1" dirty="0" smtClean="0">
                <a:solidFill>
                  <a:srgbClr val="FF0000"/>
                </a:solidFill>
              </a:rPr>
              <a:t>Predicting</a:t>
            </a:r>
            <a:r>
              <a:rPr lang="en-US" sz="3100" dirty="0" smtClean="0"/>
              <a:t>.</a:t>
            </a:r>
          </a:p>
          <a:p>
            <a:endParaRPr lang="en-US" dirty="0"/>
          </a:p>
        </p:txBody>
      </p:sp>
      <p:pic>
        <p:nvPicPr>
          <p:cNvPr id="8" name="Picture 7" descr="predictions_display_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11" y="3163853"/>
            <a:ext cx="3784783" cy="24871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3362" y="3945986"/>
            <a:ext cx="13708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Guess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Forecast</a:t>
            </a:r>
          </a:p>
          <a:p>
            <a:pPr algn="ctr"/>
            <a:r>
              <a:rPr lang="en-US" dirty="0" smtClean="0"/>
              <a:t> the 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7961"/>
          </a:xfrm>
        </p:spPr>
        <p:txBody>
          <a:bodyPr>
            <a:normAutofit/>
          </a:bodyPr>
          <a:lstStyle/>
          <a:p>
            <a:r>
              <a:rPr lang="en-US" dirty="0" smtClean="0"/>
              <a:t>A predicting question will require you to forecast what will happen next or in the future in relation to information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already read.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words in </a:t>
            </a:r>
            <a:br>
              <a:rPr lang="en-US" dirty="0" smtClean="0"/>
            </a:br>
            <a:r>
              <a:rPr lang="en-US" dirty="0" smtClean="0"/>
              <a:t>Predicting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5305"/>
            <a:ext cx="8229600" cy="2182075"/>
          </a:xfrm>
        </p:spPr>
        <p:txBody>
          <a:bodyPr/>
          <a:lstStyle/>
          <a:p>
            <a:pPr algn="ctr"/>
            <a:r>
              <a:rPr lang="en-US" dirty="0" smtClean="0"/>
              <a:t>Next</a:t>
            </a:r>
          </a:p>
          <a:p>
            <a:pPr algn="ctr"/>
            <a:r>
              <a:rPr lang="en-US" dirty="0" smtClean="0"/>
              <a:t>Likely</a:t>
            </a:r>
          </a:p>
          <a:p>
            <a:pPr algn="ctr"/>
            <a:r>
              <a:rPr lang="en-US" dirty="0" smtClean="0"/>
              <a:t>In the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212"/>
          </a:xfrm>
        </p:spPr>
        <p:txBody>
          <a:bodyPr>
            <a:normAutofit/>
          </a:bodyPr>
          <a:lstStyle/>
          <a:p>
            <a:r>
              <a:rPr lang="en-US" dirty="0" smtClean="0"/>
              <a:t>When you make a prediction, you have to make sure that it is a </a:t>
            </a:r>
            <a:r>
              <a:rPr lang="en-US" b="1" dirty="0" smtClean="0">
                <a:solidFill>
                  <a:srgbClr val="FF0000"/>
                </a:solidFill>
              </a:rPr>
              <a:t>complete statement</a:t>
            </a:r>
            <a:r>
              <a:rPr lang="en-US" dirty="0" smtClean="0"/>
              <a:t>, that is </a:t>
            </a:r>
            <a:r>
              <a:rPr lang="en-US" b="1" dirty="0" smtClean="0">
                <a:solidFill>
                  <a:srgbClr val="FF0000"/>
                </a:solidFill>
              </a:rPr>
              <a:t>related </a:t>
            </a:r>
            <a:r>
              <a:rPr lang="en-US" dirty="0" smtClean="0"/>
              <a:t>to the clues in the passage, and that it </a:t>
            </a:r>
            <a:r>
              <a:rPr lang="en-US" b="1" dirty="0" smtClean="0">
                <a:solidFill>
                  <a:srgbClr val="FF0000"/>
                </a:solidFill>
              </a:rPr>
              <a:t>answers </a:t>
            </a:r>
            <a:r>
              <a:rPr lang="en-US" dirty="0" smtClean="0"/>
              <a:t>the question.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194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should read the whole passage and find all of the </a:t>
            </a:r>
            <a:r>
              <a:rPr lang="en-US" b="1" dirty="0" smtClean="0">
                <a:solidFill>
                  <a:srgbClr val="FF0000"/>
                </a:solidFill>
              </a:rPr>
              <a:t>clues </a:t>
            </a:r>
            <a:r>
              <a:rPr lang="en-US" dirty="0" smtClean="0"/>
              <a:t>before you respond to the question.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949612"/>
            <a:ext cx="8229600" cy="3183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prediction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should relate to the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clues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information in the passage.  If it doesn’t then you must revise the prediction.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000000"/>
                </a:solidFill>
              </a:rPr>
              <a:t>The </a:t>
            </a:r>
            <a:r>
              <a:rPr lang="en-US" sz="3800" b="1" dirty="0" smtClean="0">
                <a:solidFill>
                  <a:srgbClr val="FF0000"/>
                </a:solidFill>
              </a:rPr>
              <a:t>Steps </a:t>
            </a:r>
            <a:r>
              <a:rPr lang="en-US" sz="3800" b="1" dirty="0" smtClean="0"/>
              <a:t>of the Inference Strategy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 with the questions and passage.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ote what you know.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ind the clues.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xplore any supporting details.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eturn to the questions</a:t>
            </a:r>
            <a:endParaRPr lang="en-US" dirty="0"/>
          </a:p>
        </p:txBody>
      </p:sp>
      <p:sp>
        <p:nvSpPr>
          <p:cNvPr id="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Notes Sheet #4</a:t>
            </a:r>
            <a:br>
              <a:rPr lang="en-US" dirty="0" smtClean="0"/>
            </a:br>
            <a:r>
              <a:rPr lang="en-US" dirty="0" smtClean="0"/>
              <a:t>Now Practice 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can use the Inference Strategy </a:t>
            </a:r>
            <a:br>
              <a:rPr lang="en-US" dirty="0" smtClean="0"/>
            </a:br>
            <a:r>
              <a:rPr lang="en-US" dirty="0" smtClean="0"/>
              <a:t>to do your best….</a:t>
            </a:r>
            <a:endParaRPr lang="en-US" dirty="0"/>
          </a:p>
        </p:txBody>
      </p:sp>
      <p:pic>
        <p:nvPicPr>
          <p:cNvPr id="4" name="Picture 3" descr="standardized_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53" y="3409693"/>
            <a:ext cx="2583363" cy="1722241"/>
          </a:xfrm>
          <a:prstGeom prst="rect">
            <a:avLst/>
          </a:prstGeom>
        </p:spPr>
      </p:pic>
      <p:pic>
        <p:nvPicPr>
          <p:cNvPr id="5" name="Picture 4" descr="CollegeJustAh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185" y="1988525"/>
            <a:ext cx="2710585" cy="1809315"/>
          </a:xfrm>
          <a:prstGeom prst="rect">
            <a:avLst/>
          </a:prstGeom>
        </p:spPr>
      </p:pic>
      <p:pic>
        <p:nvPicPr>
          <p:cNvPr id="6" name="Picture 5" descr="knowled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0445" y="3213557"/>
            <a:ext cx="1928017" cy="1918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370" y="5131934"/>
            <a:ext cx="1284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On Tests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410185" y="3970347"/>
            <a:ext cx="271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On College </a:t>
            </a:r>
          </a:p>
          <a:p>
            <a:pPr algn="ctr"/>
            <a:r>
              <a:rPr lang="en-US" sz="2200" dirty="0" smtClean="0"/>
              <a:t>Entrance Exams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273170" y="5131934"/>
            <a:ext cx="2710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To show what you know</a:t>
            </a:r>
            <a:endParaRPr lang="en-US" sz="2200" dirty="0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Types of Think and Seek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Big Picture Questions – Code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Predicting Questions – Code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Clarifying Questions – Code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Clarifying is making something clear.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5" name="Picture 4" descr="001-Crystal_clear_waters-Blue-water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8447"/>
            <a:ext cx="9355039" cy="5613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5" y="4131200"/>
            <a:ext cx="906017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chemeClr val="bg1"/>
                </a:solidFill>
              </a:rPr>
              <a:t>A Clarifying Question will require you to make something easy</a:t>
            </a:r>
          </a:p>
          <a:p>
            <a:r>
              <a:rPr lang="en-US" sz="2300" dirty="0" smtClean="0">
                <a:solidFill>
                  <a:schemeClr val="bg1"/>
                </a:solidFill>
              </a:rPr>
              <a:t> to understand.  It will require you to make sense of something.</a:t>
            </a:r>
            <a:endParaRPr lang="en-US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examples of clarifying questions are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3"/>
            <a:ext cx="8229600" cy="4525963"/>
          </a:xfrm>
        </p:spPr>
        <p:txBody>
          <a:bodyPr/>
          <a:lstStyle/>
          <a:p>
            <a:r>
              <a:rPr lang="en-US" dirty="0" smtClean="0"/>
              <a:t>What do you think the author meant when…</a:t>
            </a:r>
          </a:p>
          <a:p>
            <a:endParaRPr lang="en-US" dirty="0" smtClean="0"/>
          </a:p>
          <a:p>
            <a:r>
              <a:rPr lang="en-US" dirty="0" smtClean="0"/>
              <a:t>How do you think…</a:t>
            </a:r>
          </a:p>
          <a:p>
            <a:endParaRPr lang="en-US" dirty="0" smtClean="0"/>
          </a:p>
          <a:p>
            <a:r>
              <a:rPr lang="en-US" dirty="0" smtClean="0"/>
              <a:t>What does XX mean by…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readers clarify things as they read.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445" y="2373560"/>
            <a:ext cx="5849356" cy="2330685"/>
          </a:xfrm>
        </p:spPr>
        <p:txBody>
          <a:bodyPr/>
          <a:lstStyle/>
          <a:p>
            <a:r>
              <a:rPr lang="en-US" dirty="0" smtClean="0"/>
              <a:t>Pause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Rewind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5" name="Picture 4" descr="pause-butt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27" y="1992508"/>
            <a:ext cx="1203764" cy="1203764"/>
          </a:xfrm>
          <a:prstGeom prst="rect">
            <a:avLst/>
          </a:prstGeom>
        </p:spPr>
      </p:pic>
      <p:pic>
        <p:nvPicPr>
          <p:cNvPr id="6" name="Picture 5" descr="rewin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827" y="345296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3301" y="5212076"/>
            <a:ext cx="79335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/>
              <a:t>Go Back and make sense of what’s confusing.</a:t>
            </a:r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0068"/>
            <a:ext cx="9144000" cy="3710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a question asks you what a certain word means, you will need to look for that word and </a:t>
            </a:r>
            <a:r>
              <a:rPr lang="en-US" b="1" dirty="0" smtClean="0">
                <a:solidFill>
                  <a:srgbClr val="FF0000"/>
                </a:solidFill>
              </a:rPr>
              <a:t>figure out </a:t>
            </a:r>
            <a:r>
              <a:rPr lang="en-US" dirty="0" smtClean="0"/>
              <a:t>what it means in that particular sentence.  This will help you </a:t>
            </a:r>
            <a:r>
              <a:rPr lang="en-US" b="1" dirty="0" smtClean="0">
                <a:solidFill>
                  <a:srgbClr val="FF0000"/>
                </a:solidFill>
              </a:rPr>
              <a:t>clarify </a:t>
            </a:r>
            <a:r>
              <a:rPr lang="en-US" dirty="0" smtClean="0"/>
              <a:t>what it means.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always </a:t>
            </a:r>
            <a:r>
              <a:rPr lang="en-US" b="1" dirty="0" smtClean="0">
                <a:solidFill>
                  <a:srgbClr val="FF0000"/>
                </a:solidFill>
              </a:rPr>
              <a:t>go back </a:t>
            </a:r>
            <a:r>
              <a:rPr lang="en-US" dirty="0" smtClean="0"/>
              <a:t>and look for </a:t>
            </a:r>
            <a:r>
              <a:rPr lang="en-US" b="1" dirty="0" smtClean="0">
                <a:solidFill>
                  <a:srgbClr val="FF0000"/>
                </a:solidFill>
              </a:rPr>
              <a:t>more clues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LOOK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000000"/>
                </a:solidFill>
              </a:rPr>
              <a:t>The </a:t>
            </a:r>
            <a:r>
              <a:rPr lang="en-US" sz="3800" b="1" dirty="0" smtClean="0">
                <a:solidFill>
                  <a:srgbClr val="FF0000"/>
                </a:solidFill>
              </a:rPr>
              <a:t>Steps </a:t>
            </a:r>
            <a:r>
              <a:rPr lang="en-US" sz="3800" b="1" dirty="0" smtClean="0"/>
              <a:t>of the Inference Strategy</a:t>
            </a:r>
            <a:endParaRPr lang="en-US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 with the questions and passage.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ote what you know.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ind the clues.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xplore any supporting details.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eturn to the questions</a:t>
            </a:r>
            <a:endParaRPr lang="en-US" dirty="0"/>
          </a:p>
        </p:txBody>
      </p:sp>
      <p:sp>
        <p:nvSpPr>
          <p:cNvPr id="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Notes Sheet #5 –</a:t>
            </a:r>
            <a:br>
              <a:rPr lang="en-US" dirty="0" smtClean="0"/>
            </a:br>
            <a:r>
              <a:rPr lang="en-US" dirty="0" smtClean="0"/>
              <a:t>Now Practice Lesson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1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Good Readers Use The </a:t>
            </a:r>
            <a:br>
              <a:rPr lang="en-US" b="1" dirty="0" smtClean="0"/>
            </a:br>
            <a:r>
              <a:rPr lang="en-US" b="1" dirty="0" smtClean="0"/>
              <a:t>Inference Strategy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7" name="Content Placeholder 6" descr="teens reading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7414" b="-57414"/>
          <a:stretch>
            <a:fillRect/>
          </a:stretch>
        </p:blipFill>
        <p:spPr>
          <a:xfrm>
            <a:off x="0" y="757947"/>
            <a:ext cx="9144000" cy="5428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INFER</a:t>
            </a:r>
            <a:r>
              <a:rPr lang="en-US" dirty="0" err="1" smtClean="0"/>
              <a:t>ence</a:t>
            </a:r>
            <a:r>
              <a:rPr lang="en-US" dirty="0" smtClean="0"/>
              <a:t>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 with the questions and passage.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ote what you know.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ind the clues.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xplore any supporting details.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eturn to the questions</a:t>
            </a:r>
            <a:endParaRPr lang="en-US" dirty="0"/>
          </a:p>
        </p:txBody>
      </p:sp>
      <p:sp>
        <p:nvSpPr>
          <p:cNvPr id="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© University of Kansas Center for Research on Learning - 2012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step:</a:t>
            </a:r>
            <a:br>
              <a:rPr lang="en-US" dirty="0" smtClean="0"/>
            </a:br>
            <a:r>
              <a:rPr lang="en-US" sz="4444" b="1" dirty="0" smtClean="0">
                <a:solidFill>
                  <a:srgbClr val="FF0000"/>
                </a:solidFill>
              </a:rPr>
              <a:t>I</a:t>
            </a:r>
            <a:r>
              <a:rPr lang="en-US" sz="3556" dirty="0" smtClean="0"/>
              <a:t>nteract with the questions and passage.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This means to think about or work with the questions.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5" name="Picture 4" descr="man_with_question_mark-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721" y="16002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Step:</a:t>
            </a:r>
            <a:br>
              <a:rPr lang="en-US" dirty="0" smtClean="0"/>
            </a:br>
            <a:r>
              <a:rPr lang="en-US" sz="4444" b="1" dirty="0" smtClean="0">
                <a:solidFill>
                  <a:srgbClr val="FF0000"/>
                </a:solidFill>
              </a:rPr>
              <a:t>N</a:t>
            </a:r>
            <a:r>
              <a:rPr lang="en-US" sz="3556" dirty="0" smtClean="0"/>
              <a:t>ote what you know.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Figure out the type of question and write a code letter next to it.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  <p:pic>
        <p:nvPicPr>
          <p:cNvPr id="6" name="Picture 5" descr="bubble_eyeball_character_ques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2" y="1417639"/>
            <a:ext cx="4831911" cy="35272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2863" y="2566896"/>
            <a:ext cx="261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What kind of question</a:t>
            </a:r>
          </a:p>
          <a:p>
            <a:pPr algn="ctr"/>
            <a:r>
              <a:rPr lang="en-US" dirty="0" smtClean="0"/>
              <a:t>Is this?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2 types of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Factual</a:t>
            </a:r>
            <a:r>
              <a:rPr lang="en-US" sz="4000" dirty="0" smtClean="0"/>
              <a:t> – The answer is right there.</a:t>
            </a:r>
          </a:p>
          <a:p>
            <a:endParaRPr lang="en-US" sz="4000" dirty="0" smtClean="0"/>
          </a:p>
          <a:p>
            <a:r>
              <a:rPr lang="en-US" sz="4000" b="1" dirty="0" smtClean="0">
                <a:solidFill>
                  <a:srgbClr val="FF0000"/>
                </a:solidFill>
              </a:rPr>
              <a:t>Think and Seek </a:t>
            </a:r>
            <a:r>
              <a:rPr lang="en-US" sz="4000" dirty="0" smtClean="0"/>
              <a:t>– You must think and look for clues to figure out the best answer.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There are </a:t>
            </a:r>
            <a:r>
              <a:rPr lang="en-US" sz="4000" b="1" dirty="0" smtClean="0">
                <a:solidFill>
                  <a:srgbClr val="3366FF"/>
                </a:solidFill>
              </a:rPr>
              <a:t>3 types of Think and Seek </a:t>
            </a:r>
            <a:r>
              <a:rPr lang="en-US" sz="4000" dirty="0" smtClean="0"/>
              <a:t>questions.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and Seek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Big Picture Questions – Code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Predicting Questions – Code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Clarifying Questions – Code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University of Kansas Center for Research on Learning - 2012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1640</Words>
  <Application>Microsoft Macintosh PowerPoint</Application>
  <PresentationFormat>On-screen Show (4:3)</PresentationFormat>
  <Paragraphs>254</Paragraphs>
  <Slides>48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The Inference Strategy</vt:lpstr>
      <vt:lpstr>What does infer mean?</vt:lpstr>
      <vt:lpstr>Good Readers do it!</vt:lpstr>
      <vt:lpstr>You can use the Inference Strategy  to do your best….</vt:lpstr>
      <vt:lpstr>INFERence Strategy</vt:lpstr>
      <vt:lpstr>First step: Interact with the questions and passage.</vt:lpstr>
      <vt:lpstr>Second Step: Note what you know.</vt:lpstr>
      <vt:lpstr>There are 2 types of questions:</vt:lpstr>
      <vt:lpstr>Think and Seek Questions</vt:lpstr>
      <vt:lpstr>            types of questions altogether.</vt:lpstr>
      <vt:lpstr>Third Step: Find the clues.</vt:lpstr>
      <vt:lpstr>Fourth Step: Explore any supporting details.</vt:lpstr>
      <vt:lpstr>Fifth Step: Return to the question.</vt:lpstr>
      <vt:lpstr>End of Note Sheet #1 Now Practice Lesson 1</vt:lpstr>
      <vt:lpstr>There are Factual and  Think and Seek Questions</vt:lpstr>
      <vt:lpstr>A Factual Question  may begin with words like …</vt:lpstr>
      <vt:lpstr>Attending to facts in a passage will help you be a better reader.</vt:lpstr>
      <vt:lpstr>When you answer a factual question,</vt:lpstr>
      <vt:lpstr>When you read a factual question,</vt:lpstr>
      <vt:lpstr>After you read a factual question,</vt:lpstr>
      <vt:lpstr>The Steps of the Inference Strategy</vt:lpstr>
      <vt:lpstr>End of Note Sheet #2 Now Practice Lesson 2</vt:lpstr>
      <vt:lpstr>There are Factual Questions and  Think and Seek Questions</vt:lpstr>
      <vt:lpstr>The Big Picture Question will ask for the</vt:lpstr>
      <vt:lpstr>Key words in Big Picture Questions:</vt:lpstr>
      <vt:lpstr>Main Idea</vt:lpstr>
      <vt:lpstr>Summary</vt:lpstr>
      <vt:lpstr>Theme</vt:lpstr>
      <vt:lpstr>Tone</vt:lpstr>
      <vt:lpstr>There are 3 reasons authors write:</vt:lpstr>
      <vt:lpstr>The Steps of the Inference Strategy</vt:lpstr>
      <vt:lpstr>End of Notes Sheet #3 Now Practice Lesson 3</vt:lpstr>
      <vt:lpstr>There are Factual Questions and  Think and Seek Questions</vt:lpstr>
      <vt:lpstr>A predicting question will require you to forecast what will happen next or in the future in relation to information  already read.</vt:lpstr>
      <vt:lpstr>Key words in  Predicting Questions:</vt:lpstr>
      <vt:lpstr>When you make a prediction, you have to make sure that it is a complete statement, that is related to the clues in the passage, and that it answers the question.</vt:lpstr>
      <vt:lpstr>You should read the whole passage and find all of the clues before you respond to the question.</vt:lpstr>
      <vt:lpstr>The Steps of the Inference Strategy</vt:lpstr>
      <vt:lpstr>End of Notes Sheet #4 Now Practice Lesson 4</vt:lpstr>
      <vt:lpstr>3 Types of Think and Seek Questions</vt:lpstr>
      <vt:lpstr>Clarifying is making something clear.</vt:lpstr>
      <vt:lpstr>Some examples of clarifying questions are …</vt:lpstr>
      <vt:lpstr>Good readers clarify things as they read.</vt:lpstr>
      <vt:lpstr>If a question asks you what a certain word means, you will need to look for that word and figure out what it means in that particular sentence.  This will help you clarify what it means.</vt:lpstr>
      <vt:lpstr>You can always go back and look for more clues.</vt:lpstr>
      <vt:lpstr>The Steps of the Inference Strategy</vt:lpstr>
      <vt:lpstr>End of Notes Sheet #5 – Now Practice Lesson 5</vt:lpstr>
      <vt:lpstr>Good Readers Use The  Inference Strategy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Graner User</dc:creator>
  <cp:lastModifiedBy>Pam Leitzell</cp:lastModifiedBy>
  <cp:revision>20</cp:revision>
  <cp:lastPrinted>2014-04-13T03:57:26Z</cp:lastPrinted>
  <dcterms:created xsi:type="dcterms:W3CDTF">2017-10-27T12:01:29Z</dcterms:created>
  <dcterms:modified xsi:type="dcterms:W3CDTF">2017-10-27T15:31:57Z</dcterms:modified>
</cp:coreProperties>
</file>